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59.xml" ContentType="application/vnd.openxmlformats-officedocument.drawingml.chart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charts/chart48.xml" ContentType="application/vnd.openxmlformats-officedocument.drawingml.chart+xml"/>
  <Override PartName="/ppt/charts/chart95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hart73.xml" ContentType="application/vnd.openxmlformats-officedocument.drawingml.chart+xml"/>
  <Override PartName="/ppt/charts/chart91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102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3.xml" ContentType="application/vnd.openxmlformats-officedocument.drawingml.chart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25.xml" ContentType="application/vnd.openxmlformats-officedocument.drawingml.chart+xml"/>
  <Override PartName="/ppt/charts/chart72.xml" ContentType="application/vnd.openxmlformats-officedocument.drawingml.char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slides/slide40.xml" ContentType="application/vnd.openxmlformats-officedocument.presentationml.slide+xml"/>
  <Override PartName="/ppt/charts/chart50.xml" ContentType="application/vnd.openxmlformats-officedocument.drawingml.char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77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4" r:id="rId2"/>
    <p:sldMasterId id="2147483746" r:id="rId3"/>
  </p:sldMasterIdLst>
  <p:notesMasterIdLst>
    <p:notesMasterId r:id="rId123"/>
  </p:notesMasterIdLst>
  <p:handoutMasterIdLst>
    <p:handoutMasterId r:id="rId124"/>
  </p:handoutMasterIdLst>
  <p:sldIdLst>
    <p:sldId id="331" r:id="rId4"/>
    <p:sldId id="673" r:id="rId5"/>
    <p:sldId id="561" r:id="rId6"/>
    <p:sldId id="562" r:id="rId7"/>
    <p:sldId id="563" r:id="rId8"/>
    <p:sldId id="678" r:id="rId9"/>
    <p:sldId id="565" r:id="rId10"/>
    <p:sldId id="566" r:id="rId11"/>
    <p:sldId id="567" r:id="rId12"/>
    <p:sldId id="568" r:id="rId13"/>
    <p:sldId id="571" r:id="rId14"/>
    <p:sldId id="569" r:id="rId15"/>
    <p:sldId id="570" r:id="rId16"/>
    <p:sldId id="572" r:id="rId17"/>
    <p:sldId id="691" r:id="rId18"/>
    <p:sldId id="573" r:id="rId19"/>
    <p:sldId id="574" r:id="rId20"/>
    <p:sldId id="575" r:id="rId21"/>
    <p:sldId id="576" r:id="rId22"/>
    <p:sldId id="577" r:id="rId23"/>
    <p:sldId id="679" r:id="rId24"/>
    <p:sldId id="680" r:id="rId25"/>
    <p:sldId id="681" r:id="rId26"/>
    <p:sldId id="682" r:id="rId27"/>
    <p:sldId id="683" r:id="rId28"/>
    <p:sldId id="684" r:id="rId29"/>
    <p:sldId id="687" r:id="rId30"/>
    <p:sldId id="685" r:id="rId31"/>
    <p:sldId id="688" r:id="rId32"/>
    <p:sldId id="686" r:id="rId33"/>
    <p:sldId id="689" r:id="rId34"/>
    <p:sldId id="583" r:id="rId35"/>
    <p:sldId id="584" r:id="rId36"/>
    <p:sldId id="585" r:id="rId37"/>
    <p:sldId id="586" r:id="rId38"/>
    <p:sldId id="587" r:id="rId39"/>
    <p:sldId id="589" r:id="rId40"/>
    <p:sldId id="590" r:id="rId41"/>
    <p:sldId id="591" r:id="rId42"/>
    <p:sldId id="588" r:id="rId43"/>
    <p:sldId id="592" r:id="rId44"/>
    <p:sldId id="593" r:id="rId45"/>
    <p:sldId id="594" r:id="rId46"/>
    <p:sldId id="595" r:id="rId47"/>
    <p:sldId id="596" r:id="rId48"/>
    <p:sldId id="597" r:id="rId49"/>
    <p:sldId id="598" r:id="rId50"/>
    <p:sldId id="599" r:id="rId51"/>
    <p:sldId id="694" r:id="rId52"/>
    <p:sldId id="692" r:id="rId53"/>
    <p:sldId id="693" r:id="rId54"/>
    <p:sldId id="695" r:id="rId55"/>
    <p:sldId id="696" r:id="rId56"/>
    <p:sldId id="697" r:id="rId57"/>
    <p:sldId id="600" r:id="rId58"/>
    <p:sldId id="601" r:id="rId59"/>
    <p:sldId id="602" r:id="rId60"/>
    <p:sldId id="603" r:id="rId61"/>
    <p:sldId id="604" r:id="rId62"/>
    <p:sldId id="605" r:id="rId63"/>
    <p:sldId id="606" r:id="rId64"/>
    <p:sldId id="607" r:id="rId65"/>
    <p:sldId id="608" r:id="rId66"/>
    <p:sldId id="609" r:id="rId67"/>
    <p:sldId id="610" r:id="rId68"/>
    <p:sldId id="611" r:id="rId69"/>
    <p:sldId id="612" r:id="rId70"/>
    <p:sldId id="613" r:id="rId71"/>
    <p:sldId id="614" r:id="rId72"/>
    <p:sldId id="615" r:id="rId73"/>
    <p:sldId id="616" r:id="rId74"/>
    <p:sldId id="617" r:id="rId75"/>
    <p:sldId id="618" r:id="rId76"/>
    <p:sldId id="668" r:id="rId77"/>
    <p:sldId id="671" r:id="rId78"/>
    <p:sldId id="665" r:id="rId79"/>
    <p:sldId id="669" r:id="rId80"/>
    <p:sldId id="670" r:id="rId81"/>
    <p:sldId id="675" r:id="rId82"/>
    <p:sldId id="621" r:id="rId83"/>
    <p:sldId id="622" r:id="rId84"/>
    <p:sldId id="623" r:id="rId85"/>
    <p:sldId id="624" r:id="rId86"/>
    <p:sldId id="625" r:id="rId87"/>
    <p:sldId id="626" r:id="rId88"/>
    <p:sldId id="627" r:id="rId89"/>
    <p:sldId id="628" r:id="rId90"/>
    <p:sldId id="629" r:id="rId91"/>
    <p:sldId id="630" r:id="rId92"/>
    <p:sldId id="631" r:id="rId93"/>
    <p:sldId id="632" r:id="rId94"/>
    <p:sldId id="633" r:id="rId95"/>
    <p:sldId id="635" r:id="rId96"/>
    <p:sldId id="636" r:id="rId97"/>
    <p:sldId id="637" r:id="rId98"/>
    <p:sldId id="663" r:id="rId99"/>
    <p:sldId id="638" r:id="rId100"/>
    <p:sldId id="639" r:id="rId101"/>
    <p:sldId id="640" r:id="rId102"/>
    <p:sldId id="641" r:id="rId103"/>
    <p:sldId id="642" r:id="rId104"/>
    <p:sldId id="643" r:id="rId105"/>
    <p:sldId id="644" r:id="rId106"/>
    <p:sldId id="645" r:id="rId107"/>
    <p:sldId id="646" r:id="rId108"/>
    <p:sldId id="647" r:id="rId109"/>
    <p:sldId id="648" r:id="rId110"/>
    <p:sldId id="649" r:id="rId111"/>
    <p:sldId id="650" r:id="rId112"/>
    <p:sldId id="651" r:id="rId113"/>
    <p:sldId id="653" r:id="rId114"/>
    <p:sldId id="654" r:id="rId115"/>
    <p:sldId id="690" r:id="rId116"/>
    <p:sldId id="655" r:id="rId117"/>
    <p:sldId id="656" r:id="rId118"/>
    <p:sldId id="657" r:id="rId119"/>
    <p:sldId id="658" r:id="rId120"/>
    <p:sldId id="659" r:id="rId121"/>
    <p:sldId id="677" r:id="rId122"/>
  </p:sldIdLst>
  <p:sldSz cx="9906000" cy="6858000" type="A4"/>
  <p:notesSz cx="6662738" cy="98329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9999"/>
    <a:srgbClr val="EFCA99"/>
    <a:srgbClr val="D9FFEC"/>
    <a:srgbClr val="C9FFE4"/>
    <a:srgbClr val="99FFCC"/>
    <a:srgbClr val="CC00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86" autoAdjust="0"/>
    <p:restoredTop sz="89640" autoAdjust="0"/>
  </p:normalViewPr>
  <p:slideViewPr>
    <p:cSldViewPr snapToGrid="0">
      <p:cViewPr>
        <p:scale>
          <a:sx n="80" d="100"/>
          <a:sy n="80" d="100"/>
        </p:scale>
        <p:origin x="-1134" y="-13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popula&#231;&#227;o-495.csv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Dados%20Demogr&#225;ficos%20PNAD%202001-2007.xlsx" TargetMode="External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eus%20documentos\RENDA\IETS%20Graficos%20ES_BR%20(II).xlsx" TargetMode="External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eus%20documentos\RENDA\cpsII.xls" TargetMode="External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eus%20documentos\RENDA\IETS%20Graficos%20ES_BR%20(II).xlsx" TargetMode="External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eus%20documentos\RENDA\IETS%20Graficos%20ES_BR%20(II)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karoline.ferreira\Spark\user\karoline.ferreira@jabber.ijsn.es.gov.br\downloads\pessoas_indicador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arranjo%20familiar%20fina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arranjo%20familiar%20fina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arranjo%20familiar%20fina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arranjo%20familiar%20fina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rranjo%20familiar%20final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s&#237;ntese%20dos%20Indicadores%20Sociais\Arranjo%20familiar_classe_ocupa&#231;&#227;o_educa&#231;&#227;o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s&#237;ntese%20dos%20Indicadores%20Sociais\Arranjo%20familiar_classe_ocupa&#231;&#227;o_educa&#231;&#227;o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s&#237;ntese%20dos%20Indicadores%20Sociais\Arranjo%20familiar_classe_ocupa&#231;&#227;o_educa&#231;&#227;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idade-122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s&#237;ntese%20dos%20Indicadores%20Sociais\Arranjo%20familiar_classe_ocupa&#231;&#227;o_educa&#231;&#227;o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rranjo%20familiar%20vs%20classe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s&#237;ntese%20dos%20Indicadores%20Sociais\Arranjo%20familiar_classe_ocupa&#231;&#227;o_educa&#231;&#227;o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s&#237;ntese%20dos%20Indicadores%20Sociais\Arranjo%20familiar_classe_ocupa&#231;&#227;o_educa&#231;&#227;o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s&#237;ntese%20dos%20Indicadores%20Sociais\Arranjo%20familiar_classe_ocupa&#231;&#227;o_educa&#231;&#227;o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s&#237;ntese%20dos%20Indicadores%20Sociais\Arranjo%20familiar_classe_ocupa&#231;&#227;o_educa&#231;&#227;o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rranjo%20familiar%20vs%20classe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s&#237;ntese%20dos%20Indicadores%20Sociais\Arranjo%20familiar_classe_ocupa&#231;&#227;o_educa&#231;&#227;o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s&#237;ntese%20dos%20Indicadores%20Sociais\Arranjo%20familiar_classe_ocupa&#231;&#227;o_educa&#231;&#227;o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s&#237;ntese%20dos%20Indicadores%20Sociais\Arranjo%20familiar_classe_ocupa&#231;&#227;o_educa&#231;&#227;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Dados%20Demogr&#225;ficos%20PNAD%202001-2007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s&#237;ntese%20dos%20Indicadores%20Sociais\Arranjo%20familiar_classe_ocupa&#231;&#227;o_educa&#231;&#227;o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Base%20domicilio%20com%20gr&#225;ficos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Base%20domicilio%20com%20gr&#225;ficos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Base%20domicilio%20com%20gr&#225;ficos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Base%20domicilio%20com%20gr&#225;ficos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Base%20domicilio%20com%20gr&#225;ficos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Base%20domicilio%20com%20gr&#225;ficos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Base%20domicilio%20com%20gr&#225;ficos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Base%20domicilio%20com%20gr&#225;ficos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Base%20domicilio%20com%20gr&#225;fic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pessoas_indicadores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Base%20domicilio%20com%20gr&#225;ficos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Base%20domicilio%20com%20gr&#225;ficos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Base%20domicilio%20com%20gr&#225;ficos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Base%20domicilio%20com%20gr&#225;ficos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Base%20domicilio%20com%20gr&#225;ficos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Base%20domicilio%20com%20gr&#225;ficos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Base%20domicilio%20com%20gr&#225;ficos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Dados%20adicionais%20-%20S&#237;ntese2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Dados%20adicionais%20-%20S&#237;ntese2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Dados%20adicionais%20-%20S&#237;ntese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pessoas_indicadores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Dados%20adicionais%20-%20S&#237;ntese2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Dados%20adicionais%20-%20S&#237;ntese2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Dados%20adicionais%20-%20S&#237;ntese2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Dados%20adicionais%20-%20S&#237;ntese2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Dados%20adicionais%20-%20S&#237;ntese2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pessoas_indicadores.xlsx" TargetMode="Externa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magnus.castro\Desktop\Trabalho%20indicadores\s&#237;ntese%20indicadores%20ibge%202007_2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pessoas_indicadores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pessoas_indicadores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pessoas_indicador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idade%20media%202001-2007.xlsx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pessoas_indicadores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gnus.castro\Desktop\Trabalho%20indicadores\s&#237;ntese%20indicadores%20ibge%202007_2.xlsx" TargetMode="Externa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magnus.castro\Desktop\Trabalho%20indicadores\s&#237;ntese%20indicadores%20ibge%202007_2.xlsx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gnus.castro\Desktop\Trabalho%20indicadores\s&#237;ntese%20indicadores%20ibge%202007_2.xlsx" TargetMode="Externa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gnus.castro\Desktop\Trabalho%20indicadores\s&#237;ntese%20indicadores%20ibge%202007_2.xlsx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Sa&#250;de\Consultas%20pr&#233;%20natal.xlsx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Sa&#250;de\Consultas%20pr&#233;%20natal.xlsx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Sa&#250;de\mort.%20neonatal%20tardia.xlsx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Demanda%20Lorena.xlsx" TargetMode="Externa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Sa&#250;de\mortalidade%20(5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Pir&#226;mide%20Et&#225;ria.xls" TargetMode="Externa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Sa&#250;de\Int.%20grupo%20de%20causas%20(%25).csv" TargetMode="Externa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Sa&#250;de\Mort.%20grupo%20de%20causas.xlsx" TargetMode="Externa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NAD%202001-2007\Dados\Homic&#237;dios\TABELAS%20ATUALISADAS%20DE%20MORTES%20VIOLENTAS%202007.xlsx" TargetMode="Externa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NAD%202001-2007\Dados\Homic&#237;dios\TABELAS%20ATUALISADAS%20DE%20MORTES%20VIOLENTAS%202007.xlsx" TargetMode="Externa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NAD%202001-2007\Dados\Homic&#237;dios\TABELAS%20ATUALISADAS%20DE%20MORTES%20VIOLENTAS%202007.xlsx" TargetMode="Externa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eus%20documentos\Ana%20Paula%20Sampaio\ESTUDOS%20SOCIAIS\TRABALHO%20-%20Nelcy\TABELAS%20ATUALISADAS%20DE%20MORTES%20VIOLENTAS%202007.xls" TargetMode="Externa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eus%20Docucumentos\ANA%20PAULA%20SAMPAIO\Violencia\TRABALHO%20ATUALISADO%20DE%20MORTES%20VIOLENTAS%202007.xlsx" TargetMode="External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NAD%202001-2007\Dados\Homic&#237;dios\TRABALHO%20ATUALISADO%20DE%20MORTES%20VIOLENTAS%202007.xlsx" TargetMode="Externa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gnus.castro\Desktop\Trabalho%20indicadores\pessoas_indicadores.xlsx" TargetMode="External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gnus.castro\Desktop\Trabalho%20indicadores\pessoas_indicador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Pir&#226;mide%20Et&#225;ria.xls" TargetMode="Externa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gnus.castro\Desktop\Trabalho%20indicadores\pessoas_indicadores.xlsx" TargetMode="External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pessoas_indicadores.xlsx" TargetMode="Externa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pessoas_indicadores.xlsx" TargetMode="External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gnus.castro\Desktop\Trabalho%20indicadores\s&#237;ntese%20indicadores%20ibge%202007_2.xlsx" TargetMode="External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pvescovi.IJSN\Configura&#231;&#245;es%20locais\Temporary%20Internet%20Files\Content.Outlook\0N7RGYAB\MASCARA%20FINAL%20%20(2).xlsx" TargetMode="External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pessoas_indicadores.xlsx" TargetMode="External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pessoas_indicadores.xlsx" TargetMode="External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gnus.castro\Desktop\Trabalho%20indicadores\pessoas_indicadores.xlsx" TargetMode="External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pessoas_indicadores.xlsx" TargetMode="External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Spark\user\karoline.ferreira@jabber.ijsn.es.gov.br\downloads\pessoas_indicador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NAD%202001-2007\Pir&#226;mide%20Et&#225;ria.xls" TargetMode="External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gnus.castro\Desktop\Trabalho%20indicadores\s&#237;ntese%20indicadores%20ibge%202007_2.xlsx" TargetMode="External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gnus.castro\Desktop\Trabalho%20indicadores\s&#237;ntese%20indicadores%20ibge%202007_2.xlsx" TargetMode="External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gnus.castro\Desktop\Trabalho%20indicadores\s&#237;ntese%20indicadores%20ibge%202007_2.xlsx" TargetMode="External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gnus.castro\Desktop\Trabalho%20indicadores\s&#237;ntese%20indicadores%20ibge%202007_2.xlsx" TargetMode="External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gnus.castro\Desktop\Trabalho%20indicadores\s&#237;ntese%20indicadores%20ibge%202007_2.xlsx" TargetMode="External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gnus.castro\Desktop\Trabalho%20indicadores\s&#237;ntese%20indicadores%20ibge%202007_2.xlsx" TargetMode="External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gnus.castro\Desktop\Trabalho%20indicadores\s&#237;ntese%20indicadores%20ibge%202007_2.xlsx" TargetMode="External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renda%20com%20gr&#225;ficos.xlsx" TargetMode="External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renda%20com%20gr&#225;ficos.xlsx" TargetMode="External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oline.ferreira\Desktop\renda%20com%20gr&#225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'população-495'!$A$8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chemeClr val="accent3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numRef>
              <c:f>'população-495'!$B$7:$H$7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'população-495'!$B$8:$H$8</c:f>
              <c:numCache>
                <c:formatCode>_(* #,##0_);_(* \(#,##0\);_(* "-"??_);_(@_)</c:formatCode>
                <c:ptCount val="7"/>
                <c:pt idx="0">
                  <c:v>169370</c:v>
                </c:pt>
                <c:pt idx="1">
                  <c:v>173391</c:v>
                </c:pt>
                <c:pt idx="2">
                  <c:v>175988</c:v>
                </c:pt>
                <c:pt idx="3">
                  <c:v>182060</c:v>
                </c:pt>
                <c:pt idx="4">
                  <c:v>184601</c:v>
                </c:pt>
                <c:pt idx="5">
                  <c:v>187228</c:v>
                </c:pt>
                <c:pt idx="6">
                  <c:v>189820</c:v>
                </c:pt>
              </c:numCache>
            </c:numRef>
          </c:val>
        </c:ser>
        <c:ser>
          <c:idx val="1"/>
          <c:order val="1"/>
          <c:tx>
            <c:strRef>
              <c:f>'população-495'!$A$9</c:f>
              <c:strCache>
                <c:ptCount val="1"/>
                <c:pt idx="0">
                  <c:v>  Sudeste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1.3888888888889202E-2"/>
                  <c:y val="1.8518518518518816E-2"/>
                </c:manualLayout>
              </c:layout>
              <c:showVal val="1"/>
            </c:dLbl>
            <c:dLbl>
              <c:idx val="1"/>
              <c:layout>
                <c:manualLayout>
                  <c:x val="1.6666666666666941E-2"/>
                  <c:y val="1.8518518518518816E-2"/>
                </c:manualLayout>
              </c:layout>
              <c:showVal val="1"/>
            </c:dLbl>
            <c:dLbl>
              <c:idx val="2"/>
              <c:layout>
                <c:manualLayout>
                  <c:x val="1.1111111111111304E-2"/>
                  <c:y val="1.3888888888889202E-2"/>
                </c:manualLayout>
              </c:layout>
              <c:showVal val="1"/>
            </c:dLbl>
            <c:dLbl>
              <c:idx val="3"/>
              <c:layout>
                <c:manualLayout>
                  <c:x val="1.6666666666666941E-2"/>
                  <c:y val="9.2592592592595311E-3"/>
                </c:manualLayout>
              </c:layout>
              <c:showVal val="1"/>
            </c:dLbl>
            <c:dLbl>
              <c:idx val="4"/>
              <c:layout>
                <c:manualLayout>
                  <c:x val="1.1111111111111304E-2"/>
                  <c:y val="9.2592592592595311E-3"/>
                </c:manualLayout>
              </c:layout>
              <c:showVal val="1"/>
            </c:dLbl>
            <c:dLbl>
              <c:idx val="5"/>
              <c:layout>
                <c:manualLayout>
                  <c:x val="8.3333333333334546E-3"/>
                  <c:y val="1.3888888888889202E-2"/>
                </c:manualLayout>
              </c:layout>
              <c:showVal val="1"/>
            </c:dLbl>
            <c:dLbl>
              <c:idx val="6"/>
              <c:layout>
                <c:manualLayout>
                  <c:x val="8.3333333333333766E-3"/>
                  <c:y val="1.3888888888889202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numRef>
              <c:f>'população-495'!$B$7:$H$7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'população-495'!$B$9:$H$9</c:f>
              <c:numCache>
                <c:formatCode>_(* #,##0_);_(* \(#,##0\);_(* "-"??_);_(@_)</c:formatCode>
                <c:ptCount val="7"/>
                <c:pt idx="0">
                  <c:v>73733</c:v>
                </c:pt>
                <c:pt idx="1">
                  <c:v>75430</c:v>
                </c:pt>
                <c:pt idx="2">
                  <c:v>76500</c:v>
                </c:pt>
                <c:pt idx="3">
                  <c:v>77577</c:v>
                </c:pt>
                <c:pt idx="4">
                  <c:v>78648</c:v>
                </c:pt>
                <c:pt idx="5">
                  <c:v>79753</c:v>
                </c:pt>
                <c:pt idx="6">
                  <c:v>80845</c:v>
                </c:pt>
              </c:numCache>
            </c:numRef>
          </c:val>
        </c:ser>
        <c:ser>
          <c:idx val="2"/>
          <c:order val="2"/>
          <c:tx>
            <c:strRef>
              <c:f>'população-495'!$A$10</c:f>
              <c:strCache>
                <c:ptCount val="1"/>
                <c:pt idx="0">
                  <c:v>    Espírito Santo</c:v>
                </c:pt>
              </c:strCache>
            </c:strRef>
          </c:tx>
          <c:spPr>
            <a:solidFill>
              <a:schemeClr val="accent1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numRef>
              <c:f>'população-495'!$B$7:$H$7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'população-495'!$B$10:$H$10</c:f>
              <c:numCache>
                <c:formatCode>_(* #,##0_);_(* \(#,##0\);_(* "-"??_);_(@_)</c:formatCode>
                <c:ptCount val="7"/>
                <c:pt idx="0">
                  <c:v>3165</c:v>
                </c:pt>
                <c:pt idx="1">
                  <c:v>3252</c:v>
                </c:pt>
                <c:pt idx="2">
                  <c:v>3307</c:v>
                </c:pt>
                <c:pt idx="3">
                  <c:v>3362</c:v>
                </c:pt>
                <c:pt idx="4">
                  <c:v>3417</c:v>
                </c:pt>
                <c:pt idx="5">
                  <c:v>3474</c:v>
                </c:pt>
                <c:pt idx="6">
                  <c:v>3530</c:v>
                </c:pt>
              </c:numCache>
            </c:numRef>
          </c:val>
        </c:ser>
        <c:dLbls>
          <c:showVal val="1"/>
        </c:dLbls>
        <c:overlap val="-25"/>
        <c:axId val="54024448"/>
        <c:axId val="54046720"/>
      </c:barChart>
      <c:catAx>
        <c:axId val="540244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4046720"/>
        <c:crosses val="autoZero"/>
        <c:auto val="1"/>
        <c:lblAlgn val="ctr"/>
        <c:lblOffset val="100"/>
      </c:catAx>
      <c:valAx>
        <c:axId val="54046720"/>
        <c:scaling>
          <c:logBase val="10"/>
          <c:orientation val="minMax"/>
        </c:scaling>
        <c:delete val="1"/>
        <c:axPos val="l"/>
        <c:numFmt formatCode="_(* #,##0_);_(* \(#,##0\);_(* &quot;-&quot;??_);_(@_)" sourceLinked="1"/>
        <c:tickLblPos val="nextTo"/>
        <c:crossAx val="54024448"/>
        <c:crosses val="autoZero"/>
        <c:crossBetween val="between"/>
        <c:dispUnits>
          <c:builtInUnit val="thousands"/>
        </c:dispUnits>
      </c:valAx>
    </c:plotArea>
    <c:legend>
      <c:legendPos val="b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hart>
    <c:plotArea>
      <c:layout/>
      <c:barChart>
        <c:barDir val="col"/>
        <c:grouping val="clustered"/>
        <c:ser>
          <c:idx val="0"/>
          <c:order val="0"/>
          <c:tx>
            <c:strRef>
              <c:f>'Rural x Urbana'!$K$23</c:f>
              <c:strCache>
                <c:ptCount val="1"/>
                <c:pt idx="0">
                  <c:v>Pop. Rural - ES</c:v>
                </c:pt>
              </c:strCache>
            </c:strRef>
          </c:tx>
          <c:dLbls>
            <c:dLbl>
              <c:idx val="0"/>
              <c:layout>
                <c:manualLayout>
                  <c:x val="-6.4141414141414962E-3"/>
                  <c:y val="-3.5277777777778748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1224747474747479E-2"/>
                  <c:y val="0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2828282828282828E-2"/>
                  <c:y val="0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4431818181818127E-2"/>
                  <c:y val="0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8.0176767676767673E-3"/>
                  <c:y val="0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1.1224747474747479E-2"/>
                  <c:y val="0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8.0176767676767673E-3"/>
                  <c:y val="0"/>
                </c:manualLayout>
              </c:layout>
              <c:dLblPos val="outEnd"/>
              <c:showVal val="1"/>
            </c:dLbl>
            <c:numFmt formatCode="#,##0.0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dLblPos val="outEnd"/>
            <c:showVal val="1"/>
          </c:dLbls>
          <c:cat>
            <c:numRef>
              <c:f>'Rural x Urbana'!$L$22:$R$22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'Rural x Urbana'!$L$23:$R$23</c:f>
              <c:numCache>
                <c:formatCode>0.0</c:formatCode>
                <c:ptCount val="7"/>
                <c:pt idx="0">
                  <c:v>19.043464010588284</c:v>
                </c:pt>
                <c:pt idx="1">
                  <c:v>18.445024502123683</c:v>
                </c:pt>
                <c:pt idx="2">
                  <c:v>19.303497480417104</c:v>
                </c:pt>
                <c:pt idx="3">
                  <c:v>17.970596230221314</c:v>
                </c:pt>
                <c:pt idx="4">
                  <c:v>16.820361317523179</c:v>
                </c:pt>
                <c:pt idx="5">
                  <c:v>17.823689620413187</c:v>
                </c:pt>
                <c:pt idx="6">
                  <c:v>17.809329353238329</c:v>
                </c:pt>
              </c:numCache>
            </c:numRef>
          </c:val>
        </c:ser>
        <c:ser>
          <c:idx val="1"/>
          <c:order val="1"/>
          <c:tx>
            <c:strRef>
              <c:f>'Rural x Urbana'!$K$24</c:f>
              <c:strCache>
                <c:ptCount val="1"/>
                <c:pt idx="0">
                  <c:v>Pop. Urbana - ES</c:v>
                </c:pt>
              </c:strCache>
            </c:strRef>
          </c:tx>
          <c:dLbls>
            <c:numFmt formatCode="#,##0.0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dLblPos val="outEnd"/>
            <c:showVal val="1"/>
          </c:dLbls>
          <c:cat>
            <c:numRef>
              <c:f>'Rural x Urbana'!$L$22:$R$22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'Rural x Urbana'!$L$24:$R$24</c:f>
              <c:numCache>
                <c:formatCode>0.0</c:formatCode>
                <c:ptCount val="7"/>
                <c:pt idx="0">
                  <c:v>80.956535989411734</c:v>
                </c:pt>
                <c:pt idx="1">
                  <c:v>81.554975497875731</c:v>
                </c:pt>
                <c:pt idx="2">
                  <c:v>80.696502519581216</c:v>
                </c:pt>
                <c:pt idx="3">
                  <c:v>82.029403769778227</c:v>
                </c:pt>
                <c:pt idx="4">
                  <c:v>83.179638682475385</c:v>
                </c:pt>
                <c:pt idx="5">
                  <c:v>82.17631037958482</c:v>
                </c:pt>
                <c:pt idx="6">
                  <c:v>82.190670646761589</c:v>
                </c:pt>
              </c:numCache>
            </c:numRef>
          </c:val>
        </c:ser>
        <c:axId val="55325440"/>
        <c:axId val="55326976"/>
      </c:barChart>
      <c:catAx>
        <c:axId val="55325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5326976"/>
        <c:crosses val="autoZero"/>
        <c:auto val="1"/>
        <c:lblAlgn val="ctr"/>
        <c:lblOffset val="100"/>
      </c:catAx>
      <c:valAx>
        <c:axId val="55326976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53254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0307850053775125"/>
          <c:y val="8.9417097402701609E-2"/>
          <c:w val="0.85412608455790151"/>
          <c:h val="0.66356424005281545"/>
        </c:manualLayout>
      </c:layout>
      <c:scatterChart>
        <c:scatterStyle val="lineMarker"/>
        <c:ser>
          <c:idx val="0"/>
          <c:order val="0"/>
          <c:tx>
            <c:v>Brasil</c:v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Renda!$V$4:$AH$4</c:f>
              <c:numCache>
                <c:formatCode>General</c:formatCode>
                <c:ptCount val="13"/>
                <c:pt idx="0">
                  <c:v>1993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</c:numCache>
            </c:numRef>
          </c:xVal>
          <c:yVal>
            <c:numRef>
              <c:f>Renda!$V$5:$AH$5</c:f>
              <c:numCache>
                <c:formatCode>0.0%</c:formatCode>
                <c:ptCount val="13"/>
                <c:pt idx="0">
                  <c:v>5.3603976801988494E-2</c:v>
                </c:pt>
                <c:pt idx="1">
                  <c:v>0.24327555981109231</c:v>
                </c:pt>
                <c:pt idx="2">
                  <c:v>2.0282198431817392E-2</c:v>
                </c:pt>
                <c:pt idx="3">
                  <c:v>6.1808528482987235E-4</c:v>
                </c:pt>
                <c:pt idx="4">
                  <c:v>1.4034077553675584E-2</c:v>
                </c:pt>
                <c:pt idx="5">
                  <c:v>-5.3228249677902552E-2</c:v>
                </c:pt>
                <c:pt idx="6">
                  <c:v>1.8144307982546737E-2</c:v>
                </c:pt>
                <c:pt idx="7">
                  <c:v>6.3193568050512862E-4</c:v>
                </c:pt>
                <c:pt idx="8">
                  <c:v>-5.5131840249186714E-2</c:v>
                </c:pt>
                <c:pt idx="9">
                  <c:v>3.3446899793372134E-2</c:v>
                </c:pt>
                <c:pt idx="10">
                  <c:v>6.2012072741703221E-2</c:v>
                </c:pt>
                <c:pt idx="11">
                  <c:v>9.2490928035066547E-2</c:v>
                </c:pt>
                <c:pt idx="12">
                  <c:v>2.6457462517224795E-2</c:v>
                </c:pt>
              </c:numCache>
            </c:numRef>
          </c:yVal>
        </c:ser>
        <c:ser>
          <c:idx val="1"/>
          <c:order val="1"/>
          <c:tx>
            <c:v>Espírito Santo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8.4925690021231768E-3"/>
                  <c:y val="-3.2719836400818006E-2"/>
                </c:manualLayout>
              </c:layout>
              <c:showVal val="1"/>
            </c:dLbl>
            <c:dLbl>
              <c:idx val="9"/>
              <c:layout>
                <c:manualLayout>
                  <c:x val="-1.132342533616436E-2"/>
                  <c:y val="-1.6359918200408999E-2"/>
                </c:manualLayout>
              </c:layout>
              <c:showVal val="1"/>
            </c:dLbl>
            <c:dLbl>
              <c:idx val="10"/>
              <c:layout>
                <c:manualLayout>
                  <c:x val="-9.9079971691436747E-3"/>
                  <c:y val="3.4764826175869193E-2"/>
                </c:manualLayout>
              </c:layout>
              <c:showVal val="1"/>
            </c:dLbl>
            <c:dLbl>
              <c:idx val="11"/>
              <c:layout>
                <c:manualLayout>
                  <c:x val="-2.8308563340410427E-3"/>
                  <c:y val="3.067484662576711E-2"/>
                </c:manualLayout>
              </c:layout>
              <c:showVal val="1"/>
            </c:dLbl>
            <c:dLbl>
              <c:idx val="12"/>
              <c:layout>
                <c:manualLayout>
                  <c:x val="-4.2462845010615823E-3"/>
                  <c:y val="-4.0899795501022421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xVal>
            <c:numRef>
              <c:f>Renda!$V$4:$AH$4</c:f>
              <c:numCache>
                <c:formatCode>General</c:formatCode>
                <c:ptCount val="13"/>
                <c:pt idx="0">
                  <c:v>1993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</c:numCache>
            </c:numRef>
          </c:xVal>
          <c:yVal>
            <c:numRef>
              <c:f>Renda!$V$30:$AH$30</c:f>
              <c:numCache>
                <c:formatCode>0.0%</c:formatCode>
                <c:ptCount val="13"/>
                <c:pt idx="0">
                  <c:v>0.107426360126464</c:v>
                </c:pt>
                <c:pt idx="1">
                  <c:v>0.3262705288675094</c:v>
                </c:pt>
                <c:pt idx="2">
                  <c:v>-2.7317862424170575E-2</c:v>
                </c:pt>
                <c:pt idx="3">
                  <c:v>-4.5878600080474508E-3</c:v>
                </c:pt>
                <c:pt idx="4">
                  <c:v>3.8443106286333482E-2</c:v>
                </c:pt>
                <c:pt idx="5">
                  <c:v>-2.0065010634451492E-5</c:v>
                </c:pt>
                <c:pt idx="6">
                  <c:v>1.5570760679817354E-3</c:v>
                </c:pt>
                <c:pt idx="7">
                  <c:v>7.1269728696613743E-2</c:v>
                </c:pt>
                <c:pt idx="8">
                  <c:v>-9.3521843207661395E-2</c:v>
                </c:pt>
                <c:pt idx="9">
                  <c:v>8.2424202412979347E-2</c:v>
                </c:pt>
                <c:pt idx="10">
                  <c:v>5.6733452266593432E-2</c:v>
                </c:pt>
                <c:pt idx="11">
                  <c:v>5.7428349836769373E-2</c:v>
                </c:pt>
                <c:pt idx="12">
                  <c:v>4.8237160352738513E-2</c:v>
                </c:pt>
              </c:numCache>
            </c:numRef>
          </c:yVal>
        </c:ser>
        <c:axId val="62794752"/>
        <c:axId val="62805120"/>
      </c:scatterChart>
      <c:valAx>
        <c:axId val="62794752"/>
        <c:scaling>
          <c:orientation val="minMax"/>
          <c:max val="2007"/>
          <c:min val="1993"/>
        </c:scaling>
        <c:axPos val="b"/>
        <c:title>
          <c:tx>
            <c:rich>
              <a:bodyPr/>
              <a:lstStyle/>
              <a:p>
                <a:pPr>
                  <a:defRPr lang="pt-BR"/>
                </a:pPr>
                <a:r>
                  <a:rPr lang="pt-BR"/>
                  <a:t>Ano</a:t>
                </a:r>
              </a:p>
            </c:rich>
          </c:tx>
        </c:title>
        <c:numFmt formatCode="General" sourceLinked="1"/>
        <c:tickLblPos val="low"/>
        <c:txPr>
          <a:bodyPr rot="0" vert="horz"/>
          <a:lstStyle/>
          <a:p>
            <a:pPr>
              <a:defRPr lang="pt-BR"/>
            </a:pPr>
            <a:endParaRPr lang="pt-BR"/>
          </a:p>
        </c:txPr>
        <c:crossAx val="62805120"/>
        <c:crosses val="autoZero"/>
        <c:crossBetween val="midCat"/>
        <c:majorUnit val="1"/>
      </c:valAx>
      <c:valAx>
        <c:axId val="62805120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pt-BR" sz="1400">
                    <a:latin typeface="+mn-lt"/>
                  </a:defRPr>
                </a:pPr>
                <a:r>
                  <a:rPr lang="pt-BR" sz="1400">
                    <a:latin typeface="+mn-lt"/>
                  </a:rPr>
                  <a:t>Renda domiciliar per capita (em  Reais por mês)</a:t>
                </a:r>
              </a:p>
            </c:rich>
          </c:tx>
        </c:title>
        <c:numFmt formatCode="0%" sourceLinked="0"/>
        <c:tickLblPos val="nextTo"/>
        <c:txPr>
          <a:bodyPr rot="0" vert="horz"/>
          <a:lstStyle/>
          <a:p>
            <a:pPr>
              <a:defRPr lang="pt-BR"/>
            </a:pPr>
            <a:endParaRPr lang="pt-BR"/>
          </a:p>
        </c:txPr>
        <c:crossAx val="6279475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36066243258889996"/>
          <c:y val="0.90703449676240333"/>
          <c:w val="0.33079659628533692"/>
          <c:h val="5.3248796354443434E-2"/>
        </c:manualLayout>
      </c:layout>
      <c:spPr>
        <a:noFill/>
        <a:ln>
          <a:noFill/>
        </a:ln>
      </c:spPr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gap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pt-BR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6.6982089793841904E-2"/>
          <c:y val="3.8162804295558767E-2"/>
          <c:w val="0.90162544659891786"/>
          <c:h val="0.73760788083518702"/>
        </c:manualLayout>
      </c:layout>
      <c:lineChart>
        <c:grouping val="standard"/>
        <c:ser>
          <c:idx val="0"/>
          <c:order val="0"/>
          <c:tx>
            <c:v>Brasil</c:v>
          </c:tx>
          <c:spPr>
            <a:ln w="31750"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rgbClr val="9BBB59"/>
                </a:solidFill>
              </a:ln>
            </c:spPr>
          </c:marker>
          <c:cat>
            <c:numRef>
              <c:f>Plan3!$B$5:$O$5</c:f>
              <c:numCache>
                <c:formatCode>General</c:formatCode>
                <c:ptCount val="14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</c:numCache>
            </c:numRef>
          </c:cat>
          <c:val>
            <c:numRef>
              <c:f>Plan3!$B$6:$O$6</c:f>
              <c:numCache>
                <c:formatCode>General</c:formatCode>
                <c:ptCount val="14"/>
                <c:pt idx="0">
                  <c:v>32.520000000000003</c:v>
                </c:pt>
                <c:pt idx="1">
                  <c:v>30.979999999999986</c:v>
                </c:pt>
                <c:pt idx="2">
                  <c:v>36.520000000000003</c:v>
                </c:pt>
                <c:pt idx="3">
                  <c:v>36.74</c:v>
                </c:pt>
                <c:pt idx="4">
                  <c:v>37.01</c:v>
                </c:pt>
                <c:pt idx="5">
                  <c:v>37.39</c:v>
                </c:pt>
                <c:pt idx="6">
                  <c:v>36.370000000000005</c:v>
                </c:pt>
                <c:pt idx="7">
                  <c:v>38.11</c:v>
                </c:pt>
                <c:pt idx="8">
                  <c:v>38.690000000000012</c:v>
                </c:pt>
                <c:pt idx="9">
                  <c:v>37.64</c:v>
                </c:pt>
                <c:pt idx="10">
                  <c:v>39.85</c:v>
                </c:pt>
                <c:pt idx="11">
                  <c:v>41.96</c:v>
                </c:pt>
                <c:pt idx="12">
                  <c:v>45.08</c:v>
                </c:pt>
                <c:pt idx="13">
                  <c:v>47.06</c:v>
                </c:pt>
              </c:numCache>
            </c:numRef>
          </c:val>
        </c:ser>
        <c:ser>
          <c:idx val="1"/>
          <c:order val="1"/>
          <c:tx>
            <c:v>Espírito Santo</c:v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2"/>
              <c:layout>
                <c:manualLayout>
                  <c:x val="-1.2746780685114483E-2"/>
                  <c:y val="2.652241216117660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2489268950381834E-3"/>
                  <c:y val="2.4482226610316852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7.0815448250637104E-3"/>
                  <c:y val="3.0602783262896078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1.6995707580152501E-2"/>
                  <c:y val="3.0602783262896078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1.6995707580152501E-2"/>
                  <c:y val="2.6522412161176602E-2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numRef>
              <c:f>Plan3!$B$5:$O$5</c:f>
              <c:numCache>
                <c:formatCode>General</c:formatCode>
                <c:ptCount val="14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</c:numCache>
            </c:numRef>
          </c:cat>
          <c:val>
            <c:numRef>
              <c:f>Plan3!$B$39:$O$39</c:f>
              <c:numCache>
                <c:formatCode>General</c:formatCode>
                <c:ptCount val="14"/>
                <c:pt idx="0">
                  <c:v>28.35</c:v>
                </c:pt>
                <c:pt idx="1">
                  <c:v>25.27</c:v>
                </c:pt>
                <c:pt idx="2">
                  <c:v>33.15</c:v>
                </c:pt>
                <c:pt idx="3">
                  <c:v>34.51</c:v>
                </c:pt>
                <c:pt idx="4">
                  <c:v>34.71</c:v>
                </c:pt>
                <c:pt idx="5">
                  <c:v>35.97</c:v>
                </c:pt>
                <c:pt idx="6">
                  <c:v>34.43</c:v>
                </c:pt>
                <c:pt idx="7">
                  <c:v>34.230000000000011</c:v>
                </c:pt>
                <c:pt idx="8">
                  <c:v>37.6</c:v>
                </c:pt>
                <c:pt idx="9">
                  <c:v>36.020000000000003</c:v>
                </c:pt>
                <c:pt idx="10">
                  <c:v>38.92</c:v>
                </c:pt>
                <c:pt idx="11">
                  <c:v>42.02</c:v>
                </c:pt>
                <c:pt idx="12">
                  <c:v>47.05</c:v>
                </c:pt>
                <c:pt idx="13">
                  <c:v>50.07</c:v>
                </c:pt>
              </c:numCache>
            </c:numRef>
          </c:val>
        </c:ser>
        <c:ser>
          <c:idx val="2"/>
          <c:order val="2"/>
          <c:tx>
            <c:v>Sudeste</c:v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rgbClr val="C0504D"/>
              </a:solidFill>
              <a:ln>
                <a:solidFill>
                  <a:srgbClr val="C0504D"/>
                </a:solidFill>
              </a:ln>
            </c:spPr>
          </c:marker>
          <c:val>
            <c:numRef>
              <c:f>Plan3!$B$14:$O$14</c:f>
              <c:numCache>
                <c:formatCode>General</c:formatCode>
                <c:ptCount val="14"/>
                <c:pt idx="0">
                  <c:v>41.52</c:v>
                </c:pt>
                <c:pt idx="1">
                  <c:v>38.11</c:v>
                </c:pt>
                <c:pt idx="2">
                  <c:v>46.49</c:v>
                </c:pt>
                <c:pt idx="3">
                  <c:v>46.8</c:v>
                </c:pt>
                <c:pt idx="4">
                  <c:v>46.9</c:v>
                </c:pt>
                <c:pt idx="5">
                  <c:v>46.93</c:v>
                </c:pt>
                <c:pt idx="6">
                  <c:v>45.35</c:v>
                </c:pt>
                <c:pt idx="7">
                  <c:v>45.96</c:v>
                </c:pt>
                <c:pt idx="8">
                  <c:v>46.94</c:v>
                </c:pt>
                <c:pt idx="9">
                  <c:v>45.2</c:v>
                </c:pt>
                <c:pt idx="10">
                  <c:v>47.57</c:v>
                </c:pt>
                <c:pt idx="11">
                  <c:v>50.24</c:v>
                </c:pt>
                <c:pt idx="12">
                  <c:v>52.63</c:v>
                </c:pt>
                <c:pt idx="13">
                  <c:v>54.46</c:v>
                </c:pt>
              </c:numCache>
            </c:numRef>
          </c:val>
        </c:ser>
        <c:marker val="1"/>
        <c:axId val="62846464"/>
        <c:axId val="62848384"/>
      </c:lineChart>
      <c:catAx>
        <c:axId val="628464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2848384"/>
        <c:crosses val="autoZero"/>
        <c:auto val="1"/>
        <c:lblAlgn val="ctr"/>
        <c:lblOffset val="100"/>
      </c:catAx>
      <c:valAx>
        <c:axId val="62848384"/>
        <c:scaling>
          <c:orientation val="minMax"/>
          <c:min val="20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2846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07576861262386"/>
          <c:y val="0.92410934974187831"/>
          <c:w val="0.3984846277475268"/>
          <c:h val="7.5890650258122375E-2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gap"/>
  </c:chart>
  <c:txPr>
    <a:bodyPr/>
    <a:lstStyle/>
    <a:p>
      <a:pPr>
        <a:defRPr sz="1400"/>
      </a:pPr>
      <a:endParaRPr lang="pt-BR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9.6841357945010961E-2"/>
          <c:y val="6.1305361964404372E-2"/>
          <c:w val="0.84514379759907199"/>
          <c:h val="0.68185498805467992"/>
        </c:manualLayout>
      </c:layout>
      <c:scatterChart>
        <c:scatterStyle val="lineMarker"/>
        <c:ser>
          <c:idx val="0"/>
          <c:order val="0"/>
          <c:tx>
            <c:v>Brasil</c:v>
          </c:tx>
          <c:spPr>
            <a:ln w="44450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1.132342533616436E-2"/>
                  <c:y val="-2.2494887525562619E-2"/>
                </c:manualLayout>
              </c:layout>
              <c:showVal val="1"/>
            </c:dLbl>
            <c:dLbl>
              <c:idx val="2"/>
              <c:layout>
                <c:manualLayout>
                  <c:x val="-2.8308563340410427E-3"/>
                  <c:y val="-3.885480572597165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4989775051124774E-2"/>
                </c:manualLayout>
              </c:layout>
              <c:showVal val="1"/>
            </c:dLbl>
            <c:dLbl>
              <c:idx val="4"/>
              <c:layout>
                <c:manualLayout>
                  <c:x val="2.8308563340410427E-3"/>
                  <c:y val="-2.0449897750511467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4.0899795501022497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3.6809815950920637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3.0674846625767159E-2"/>
                </c:manualLayout>
              </c:layout>
              <c:showVal val="1"/>
            </c:dLbl>
            <c:dLbl>
              <c:idx val="8"/>
              <c:layout>
                <c:manualLayout>
                  <c:x val="1.415428167020524E-3"/>
                  <c:y val="-4.7034764826176426E-2"/>
                </c:manualLayout>
              </c:layout>
              <c:showVal val="1"/>
            </c:dLbl>
            <c:dLbl>
              <c:idx val="12"/>
              <c:layout>
                <c:manualLayout>
                  <c:x val="-2.8308563340410427E-3"/>
                  <c:y val="-2.862985685071575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xVal>
            <c:numRef>
              <c:f>Renda!$C$4:$P$4</c:f>
              <c:numCache>
                <c:formatCode>0</c:formatCode>
                <c:ptCount val="14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</c:numCache>
            </c:numRef>
          </c:xVal>
          <c:yVal>
            <c:numRef>
              <c:f>P0!$C$5:$P$5</c:f>
              <c:numCache>
                <c:formatCode>0.0</c:formatCode>
                <c:ptCount val="14"/>
                <c:pt idx="0">
                  <c:v>40.76700000000001</c:v>
                </c:pt>
                <c:pt idx="1">
                  <c:v>41.64</c:v>
                </c:pt>
                <c:pt idx="2">
                  <c:v>33.797000000000011</c:v>
                </c:pt>
                <c:pt idx="3">
                  <c:v>33.379000000000005</c:v>
                </c:pt>
                <c:pt idx="4">
                  <c:v>33.875</c:v>
                </c:pt>
                <c:pt idx="5">
                  <c:v>32.672000000000011</c:v>
                </c:pt>
                <c:pt idx="6">
                  <c:v>33.946000000000005</c:v>
                </c:pt>
                <c:pt idx="7">
                  <c:v>33.553000000000004</c:v>
                </c:pt>
                <c:pt idx="8">
                  <c:v>32.868000000000002</c:v>
                </c:pt>
                <c:pt idx="9">
                  <c:v>34.112000000000002</c:v>
                </c:pt>
                <c:pt idx="10">
                  <c:v>31.678000000000001</c:v>
                </c:pt>
                <c:pt idx="11">
                  <c:v>29.081000000000003</c:v>
                </c:pt>
                <c:pt idx="12">
                  <c:v>25.158999999999999</c:v>
                </c:pt>
                <c:pt idx="13">
                  <c:v>23.64700000000003</c:v>
                </c:pt>
              </c:numCache>
            </c:numRef>
          </c:yVal>
        </c:ser>
        <c:ser>
          <c:idx val="1"/>
          <c:order val="1"/>
          <c:tx>
            <c:v>Espírito Santo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2.0449897750511467E-2"/>
                </c:manualLayout>
              </c:layout>
              <c:showVal val="1"/>
            </c:dLbl>
            <c:dLbl>
              <c:idx val="3"/>
              <c:layout>
                <c:manualLayout>
                  <c:x val="-1.415428167020524E-3"/>
                  <c:y val="2.4539877300613779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2.658486707566491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3.2719836400818006E-2"/>
                </c:manualLayout>
              </c:layout>
              <c:showVal val="1"/>
            </c:dLbl>
            <c:dLbl>
              <c:idx val="8"/>
              <c:layout>
                <c:manualLayout>
                  <c:x val="-1.415428167020524E-3"/>
                  <c:y val="2.0449897750511467E-2"/>
                </c:manualLayout>
              </c:layout>
              <c:showVal val="1"/>
            </c:dLbl>
            <c:dLbl>
              <c:idx val="12"/>
              <c:layout>
                <c:manualLayout>
                  <c:x val="0"/>
                  <c:y val="-1.2269938650306744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xVal>
            <c:numRef>
              <c:f>Renda!$C$4:$P$4</c:f>
              <c:numCache>
                <c:formatCode>0</c:formatCode>
                <c:ptCount val="14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</c:numCache>
            </c:numRef>
          </c:xVal>
          <c:yVal>
            <c:numRef>
              <c:f>P0!$C$30:$P$30</c:f>
              <c:numCache>
                <c:formatCode>0.0</c:formatCode>
                <c:ptCount val="14"/>
                <c:pt idx="0">
                  <c:v>37.693000000000012</c:v>
                </c:pt>
                <c:pt idx="1">
                  <c:v>35.276000000000003</c:v>
                </c:pt>
                <c:pt idx="2">
                  <c:v>27.707999999999988</c:v>
                </c:pt>
                <c:pt idx="3">
                  <c:v>27.603999999999999</c:v>
                </c:pt>
                <c:pt idx="4">
                  <c:v>26.567</c:v>
                </c:pt>
                <c:pt idx="5">
                  <c:v>25.427</c:v>
                </c:pt>
                <c:pt idx="6">
                  <c:v>24.865000000000002</c:v>
                </c:pt>
                <c:pt idx="7">
                  <c:v>28.127000000000031</c:v>
                </c:pt>
                <c:pt idx="8">
                  <c:v>23.838999999999999</c:v>
                </c:pt>
                <c:pt idx="9">
                  <c:v>25.196000000000005</c:v>
                </c:pt>
                <c:pt idx="10">
                  <c:v>21.451999999999988</c:v>
                </c:pt>
                <c:pt idx="11">
                  <c:v>19.07</c:v>
                </c:pt>
                <c:pt idx="12">
                  <c:v>14.922000000000002</c:v>
                </c:pt>
                <c:pt idx="13">
                  <c:v>13.268000000000001</c:v>
                </c:pt>
              </c:numCache>
            </c:numRef>
          </c:yVal>
        </c:ser>
        <c:axId val="62953728"/>
        <c:axId val="62964096"/>
      </c:scatterChart>
      <c:valAx>
        <c:axId val="62953728"/>
        <c:scaling>
          <c:orientation val="minMax"/>
          <c:max val="2007"/>
          <c:min val="1992"/>
        </c:scaling>
        <c:axPos val="b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lang="pt-BR"/>
                </a:pPr>
                <a:r>
                  <a:rPr lang="pt-BR"/>
                  <a:t>Ano</a:t>
                </a:r>
              </a:p>
            </c:rich>
          </c:tx>
        </c:title>
        <c:numFmt formatCode="0" sourceLinked="1"/>
        <c:tickLblPos val="nextTo"/>
        <c:txPr>
          <a:bodyPr rot="0" vert="horz"/>
          <a:lstStyle/>
          <a:p>
            <a:pPr>
              <a:defRPr lang="pt-BR"/>
            </a:pPr>
            <a:endParaRPr lang="pt-BR"/>
          </a:p>
        </c:txPr>
        <c:crossAx val="62964096"/>
        <c:crosses val="autoZero"/>
        <c:crossBetween val="midCat"/>
        <c:majorUnit val="1"/>
      </c:valAx>
      <c:valAx>
        <c:axId val="62964096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pt-BR"/>
                </a:pPr>
                <a:r>
                  <a:rPr lang="pt-BR"/>
                  <a:t>Porcentagem de pobres (%)</a:t>
                </a:r>
              </a:p>
            </c:rich>
          </c:tx>
          <c:layout>
            <c:manualLayout>
              <c:xMode val="edge"/>
              <c:yMode val="edge"/>
              <c:x val="6.399787414836628E-4"/>
              <c:y val="0.22419005074993992"/>
            </c:manualLayout>
          </c:layout>
        </c:title>
        <c:numFmt formatCode="0.0" sourceLinked="1"/>
        <c:tickLblPos val="nextTo"/>
        <c:txPr>
          <a:bodyPr rot="0" vert="horz"/>
          <a:lstStyle/>
          <a:p>
            <a:pPr>
              <a:defRPr lang="pt-BR"/>
            </a:pPr>
            <a:endParaRPr lang="pt-BR"/>
          </a:p>
        </c:txPr>
        <c:crossAx val="6295372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39463274097107287"/>
          <c:y val="0.86612305363670561"/>
          <c:w val="0.30248803294492976"/>
          <c:h val="9.0058612305363744E-2"/>
        </c:manualLayout>
      </c:layout>
      <c:spPr>
        <a:solidFill>
          <a:schemeClr val="bg1"/>
        </a:solidFill>
        <a:ln>
          <a:noFill/>
        </a:ln>
      </c:spPr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gap"/>
  </c:chart>
  <c:spPr>
    <a:noFill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pt-BR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0586344866500806"/>
          <c:y val="0.10518389746736201"/>
          <c:w val="0.85900217886776453"/>
          <c:h val="0.64311434230230413"/>
        </c:manualLayout>
      </c:layout>
      <c:scatterChart>
        <c:scatterStyle val="lineMarker"/>
        <c:ser>
          <c:idx val="0"/>
          <c:order val="0"/>
          <c:tx>
            <c:v>Brasil</c:v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32342533616436E-2"/>
                  <c:y val="-4.4989775051124774E-2"/>
                </c:manualLayout>
              </c:layout>
              <c:showVal val="1"/>
            </c:dLbl>
            <c:dLbl>
              <c:idx val="2"/>
              <c:layout>
                <c:manualLayout>
                  <c:x val="-5.661712668082095E-3"/>
                  <c:y val="-4.7034764826176426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862985685071575E-2"/>
                </c:manualLayout>
              </c:layout>
              <c:showVal val="1"/>
            </c:dLbl>
            <c:dLbl>
              <c:idx val="5"/>
              <c:layout>
                <c:manualLayout>
                  <c:x val="5.1898433255624933E-17"/>
                  <c:y val="-4.4989775051124774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3.0674846625767204E-2"/>
                </c:manualLayout>
              </c:layout>
              <c:showVal val="1"/>
            </c:dLbl>
            <c:dLbl>
              <c:idx val="8"/>
              <c:layout>
                <c:manualLayout>
                  <c:x val="-1.6286644951140066E-3"/>
                  <c:y val="1.1544011544011561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xVal>
            <c:numRef>
              <c:f>Renda!$C$4:$P$4</c:f>
              <c:numCache>
                <c:formatCode>0</c:formatCode>
                <c:ptCount val="14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</c:numCache>
            </c:numRef>
          </c:xVal>
          <c:yVal>
            <c:numRef>
              <c:f>P00!$C$5:$P$5</c:f>
              <c:numCache>
                <c:formatCode>0.0</c:formatCode>
                <c:ptCount val="14"/>
                <c:pt idx="0">
                  <c:v>19.281000000000002</c:v>
                </c:pt>
                <c:pt idx="1">
                  <c:v>19.471</c:v>
                </c:pt>
                <c:pt idx="2">
                  <c:v>14.510000000000002</c:v>
                </c:pt>
                <c:pt idx="3">
                  <c:v>14.851000000000004</c:v>
                </c:pt>
                <c:pt idx="4">
                  <c:v>14.830000000000002</c:v>
                </c:pt>
                <c:pt idx="5">
                  <c:v>13.937000000000001</c:v>
                </c:pt>
                <c:pt idx="6">
                  <c:v>14.338000000000001</c:v>
                </c:pt>
                <c:pt idx="7">
                  <c:v>14.517000000000001</c:v>
                </c:pt>
                <c:pt idx="8">
                  <c:v>13.339</c:v>
                </c:pt>
                <c:pt idx="9">
                  <c:v>14.470000000000002</c:v>
                </c:pt>
                <c:pt idx="10">
                  <c:v>12.326000000000002</c:v>
                </c:pt>
                <c:pt idx="11">
                  <c:v>10.757</c:v>
                </c:pt>
                <c:pt idx="12">
                  <c:v>8.9161000000000001</c:v>
                </c:pt>
                <c:pt idx="13">
                  <c:v>8.3894000000000268</c:v>
                </c:pt>
              </c:numCache>
            </c:numRef>
          </c:yVal>
        </c:ser>
        <c:ser>
          <c:idx val="1"/>
          <c:order val="1"/>
          <c:tx>
            <c:v>Espírito Santo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2944785276073615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6.1349693251534033E-2"/>
                </c:manualLayout>
              </c:layout>
              <c:showVal val="1"/>
            </c:dLbl>
            <c:dLbl>
              <c:idx val="4"/>
              <c:layout>
                <c:manualLayout>
                  <c:x val="-9.9079971691436227E-3"/>
                  <c:y val="-4.0899795501022497E-2"/>
                </c:manualLayout>
              </c:layout>
              <c:showVal val="1"/>
            </c:dLbl>
            <c:dLbl>
              <c:idx val="6"/>
              <c:layout>
                <c:manualLayout>
                  <c:x val="2.8308563340410427E-3"/>
                  <c:y val="-4.2944785276073615E-2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-4.2944785276073615E-2"/>
                </c:manualLayout>
              </c:layout>
              <c:showVal val="1"/>
            </c:dLbl>
            <c:dLbl>
              <c:idx val="10"/>
              <c:layout>
                <c:manualLayout>
                  <c:x val="1.037968665112476E-16"/>
                  <c:y val="-3.4764826175869047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xVal>
            <c:numRef>
              <c:f>Renda!$C$4:$P$4</c:f>
              <c:numCache>
                <c:formatCode>0</c:formatCode>
                <c:ptCount val="14"/>
                <c:pt idx="0">
                  <c:v>1992</c:v>
                </c:pt>
                <c:pt idx="1">
                  <c:v>1993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</c:numCache>
            </c:numRef>
          </c:xVal>
          <c:yVal>
            <c:numRef>
              <c:f>P00!$C$30:$P$30</c:f>
              <c:numCache>
                <c:formatCode>0.0</c:formatCode>
                <c:ptCount val="14"/>
                <c:pt idx="0">
                  <c:v>14.108000000000001</c:v>
                </c:pt>
                <c:pt idx="1">
                  <c:v>14.443</c:v>
                </c:pt>
                <c:pt idx="2">
                  <c:v>10.255000000000004</c:v>
                </c:pt>
                <c:pt idx="3">
                  <c:v>8.8330000000000002</c:v>
                </c:pt>
                <c:pt idx="4">
                  <c:v>10.073</c:v>
                </c:pt>
                <c:pt idx="5">
                  <c:v>10.547000000000001</c:v>
                </c:pt>
                <c:pt idx="6">
                  <c:v>9.0990000000000002</c:v>
                </c:pt>
                <c:pt idx="7">
                  <c:v>9.7179999999999982</c:v>
                </c:pt>
                <c:pt idx="8">
                  <c:v>7.3080000000000007</c:v>
                </c:pt>
                <c:pt idx="9">
                  <c:v>7.7560000000000002</c:v>
                </c:pt>
                <c:pt idx="10">
                  <c:v>5.2629999999999955</c:v>
                </c:pt>
                <c:pt idx="11">
                  <c:v>5.9260000000000002</c:v>
                </c:pt>
                <c:pt idx="12">
                  <c:v>4.3629999999999765</c:v>
                </c:pt>
                <c:pt idx="13">
                  <c:v>3.5319999999999987</c:v>
                </c:pt>
              </c:numCache>
            </c:numRef>
          </c:yVal>
        </c:ser>
        <c:axId val="62694912"/>
        <c:axId val="62696832"/>
      </c:scatterChart>
      <c:valAx>
        <c:axId val="62694912"/>
        <c:scaling>
          <c:orientation val="minMax"/>
          <c:max val="2007"/>
          <c:min val="1992"/>
        </c:scaling>
        <c:axPos val="b"/>
        <c:title>
          <c:tx>
            <c:rich>
              <a:bodyPr/>
              <a:lstStyle/>
              <a:p>
                <a:pPr>
                  <a:defRPr lang="pt-BR"/>
                </a:pPr>
                <a:r>
                  <a:rPr lang="pt-BR"/>
                  <a:t>Ano</a:t>
                </a:r>
              </a:p>
            </c:rich>
          </c:tx>
        </c:title>
        <c:numFmt formatCode="0" sourceLinked="1"/>
        <c:tickLblPos val="nextTo"/>
        <c:txPr>
          <a:bodyPr rot="0" vert="horz"/>
          <a:lstStyle/>
          <a:p>
            <a:pPr>
              <a:defRPr lang="pt-BR"/>
            </a:pPr>
            <a:endParaRPr lang="pt-BR"/>
          </a:p>
        </c:txPr>
        <c:crossAx val="62696832"/>
        <c:crosses val="autoZero"/>
        <c:crossBetween val="midCat"/>
        <c:majorUnit val="1"/>
      </c:valAx>
      <c:valAx>
        <c:axId val="62696832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pt-BR"/>
                </a:pPr>
                <a:r>
                  <a:rPr lang="pt-BR"/>
                  <a:t>Porcentagem de extremamente pobres (%)</a:t>
                </a:r>
              </a:p>
            </c:rich>
          </c:tx>
        </c:title>
        <c:numFmt formatCode="0.0" sourceLinked="1"/>
        <c:tickLblPos val="nextTo"/>
        <c:txPr>
          <a:bodyPr rot="0" vert="horz"/>
          <a:lstStyle/>
          <a:p>
            <a:pPr>
              <a:defRPr lang="pt-BR"/>
            </a:pPr>
            <a:endParaRPr lang="pt-BR"/>
          </a:p>
        </c:txPr>
        <c:crossAx val="6269491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32952304528812881"/>
          <c:y val="0.91315781846288091"/>
          <c:w val="0.37750572579701663"/>
          <c:h val="4.3023847479187756E-2"/>
        </c:manualLayout>
      </c:layout>
      <c:spPr>
        <a:solidFill>
          <a:schemeClr val="bg1"/>
        </a:solidFill>
        <a:ln>
          <a:noFill/>
        </a:ln>
      </c:spPr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gap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8.1561111111111112E-2"/>
          <c:y val="7.7478611111112414E-2"/>
          <c:w val="0.89145392199874118"/>
          <c:h val="0.67349191860548052"/>
        </c:manualLayout>
      </c:layout>
      <c:lineChart>
        <c:grouping val="standard"/>
        <c:ser>
          <c:idx val="0"/>
          <c:order val="0"/>
          <c:tx>
            <c:strRef>
              <c:f>'5'!$B$2</c:f>
              <c:strCache>
                <c:ptCount val="1"/>
                <c:pt idx="0">
                  <c:v>ES</c:v>
                </c:pt>
              </c:strCache>
            </c:strRef>
          </c:tx>
          <c:spPr>
            <a:ln w="31750"/>
          </c:spPr>
          <c:dLbls>
            <c:dLbl>
              <c:idx val="0"/>
              <c:layout>
                <c:manualLayout>
                  <c:x val="-1.7595307917888565E-2"/>
                  <c:y val="-5.0257268797941214E-2"/>
                </c:manualLayout>
              </c:layout>
              <c:showVal val="1"/>
            </c:dLbl>
            <c:dLbl>
              <c:idx val="1"/>
              <c:layout>
                <c:manualLayout>
                  <c:x val="-1.4662756598240475E-2"/>
                  <c:y val="-5.0257268797941096E-2"/>
                </c:manualLayout>
              </c:layout>
              <c:showVal val="1"/>
            </c:dLbl>
            <c:dLbl>
              <c:idx val="2"/>
              <c:layout>
                <c:manualLayout>
                  <c:x val="-1.4662756598240475E-2"/>
                  <c:y val="-4.730095886865045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3.5475719151487846E-2"/>
                </c:manualLayout>
              </c:layout>
              <c:showVal val="1"/>
            </c:dLbl>
            <c:dLbl>
              <c:idx val="4"/>
              <c:layout>
                <c:manualLayout>
                  <c:x val="-1.4662756598240475E-2"/>
                  <c:y val="-5.6169888656522407E-2"/>
                </c:manualLayout>
              </c:layout>
              <c:showVal val="1"/>
            </c:dLbl>
            <c:dLbl>
              <c:idx val="5"/>
              <c:layout>
                <c:manualLayout>
                  <c:x val="-1.6129032258064523E-2"/>
                  <c:y val="4.7300726088342133E-2"/>
                </c:manualLayout>
              </c:layout>
              <c:showVal val="1"/>
            </c:dLbl>
            <c:dLbl>
              <c:idx val="6"/>
              <c:layout>
                <c:manualLayout>
                  <c:x val="-1.7595307917888565E-2"/>
                  <c:y val="5.0257268797941096E-2"/>
                </c:manualLayout>
              </c:layout>
              <c:showVal val="1"/>
            </c:dLbl>
            <c:numFmt formatCode="#,##0.0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numRef>
              <c:f>'5'!$A$3:$A$9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'5'!$B$3:$B$9</c:f>
              <c:numCache>
                <c:formatCode>0.00</c:formatCode>
                <c:ptCount val="7"/>
                <c:pt idx="0">
                  <c:v>80.956724524644002</c:v>
                </c:pt>
                <c:pt idx="1">
                  <c:v>81.55449418132072</c:v>
                </c:pt>
                <c:pt idx="2">
                  <c:v>80.696122393043751</c:v>
                </c:pt>
                <c:pt idx="3">
                  <c:v>82.029403769778227</c:v>
                </c:pt>
                <c:pt idx="4">
                  <c:v>83.179638682475158</c:v>
                </c:pt>
                <c:pt idx="5">
                  <c:v>82.176310379584152</c:v>
                </c:pt>
                <c:pt idx="6">
                  <c:v>82.190670646761589</c:v>
                </c:pt>
              </c:numCache>
            </c:numRef>
          </c:val>
        </c:ser>
        <c:ser>
          <c:idx val="1"/>
          <c:order val="1"/>
          <c:tx>
            <c:strRef>
              <c:f>'5'!$C$2</c:f>
              <c:strCache>
                <c:ptCount val="1"/>
                <c:pt idx="0">
                  <c:v>SUDESTE</c:v>
                </c:pt>
              </c:strCache>
            </c:strRef>
          </c:tx>
          <c:spPr>
            <a:ln w="31750"/>
          </c:spPr>
          <c:dLbls>
            <c:dLbl>
              <c:idx val="0"/>
              <c:layout>
                <c:manualLayout>
                  <c:x val="-1.7595307917888565E-2"/>
                  <c:y val="-5.3213578727231793E-2"/>
                </c:manualLayout>
              </c:layout>
              <c:showVal val="1"/>
            </c:dLbl>
            <c:dLbl>
              <c:idx val="1"/>
              <c:layout>
                <c:manualLayout>
                  <c:x val="-1.4662756598240475E-2"/>
                  <c:y val="-5.6169888656522407E-2"/>
                </c:manualLayout>
              </c:layout>
              <c:showVal val="1"/>
            </c:dLbl>
            <c:dLbl>
              <c:idx val="2"/>
              <c:layout>
                <c:manualLayout>
                  <c:x val="-1.3196480938416423E-2"/>
                  <c:y val="-5.9126198585813063E-2"/>
                </c:manualLayout>
              </c:layout>
              <c:showVal val="1"/>
            </c:dLbl>
            <c:dLbl>
              <c:idx val="3"/>
              <c:layout>
                <c:manualLayout>
                  <c:x val="-1.4662756598240475E-2"/>
                  <c:y val="-5.3213578727231793E-2"/>
                </c:manualLayout>
              </c:layout>
              <c:showVal val="1"/>
            </c:dLbl>
            <c:dLbl>
              <c:idx val="4"/>
              <c:layout>
                <c:manualLayout>
                  <c:x val="-1.6129032258064523E-2"/>
                  <c:y val="-4.1388339010069143E-2"/>
                </c:manualLayout>
              </c:layout>
              <c:showVal val="1"/>
            </c:dLbl>
            <c:dLbl>
              <c:idx val="5"/>
              <c:layout>
                <c:manualLayout>
                  <c:x val="-1.4662756598240475E-2"/>
                  <c:y val="-4.7300958868650454E-2"/>
                </c:manualLayout>
              </c:layout>
              <c:showVal val="1"/>
            </c:dLbl>
            <c:dLbl>
              <c:idx val="6"/>
              <c:layout>
                <c:manualLayout>
                  <c:x val="-1.7595307917888565E-2"/>
                  <c:y val="-4.1388339010069143E-2"/>
                </c:manualLayout>
              </c:layout>
              <c:showVal val="1"/>
            </c:dLbl>
            <c:numFmt formatCode="#,##0.0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numRef>
              <c:f>'5'!$A$3:$A$9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'5'!$C$3:$C$9</c:f>
              <c:numCache>
                <c:formatCode>0.00</c:formatCode>
                <c:ptCount val="7"/>
                <c:pt idx="0">
                  <c:v>91.461660915482227</c:v>
                </c:pt>
                <c:pt idx="1">
                  <c:v>91.781216096766499</c:v>
                </c:pt>
                <c:pt idx="2">
                  <c:v>91.876353472936458</c:v>
                </c:pt>
                <c:pt idx="3">
                  <c:v>92.05891585487997</c:v>
                </c:pt>
                <c:pt idx="4">
                  <c:v>91.826145900764658</c:v>
                </c:pt>
                <c:pt idx="5">
                  <c:v>92.047731685662527</c:v>
                </c:pt>
                <c:pt idx="6">
                  <c:v>92.033906473002673</c:v>
                </c:pt>
              </c:numCache>
            </c:numRef>
          </c:val>
        </c:ser>
        <c:ser>
          <c:idx val="2"/>
          <c:order val="2"/>
          <c:tx>
            <c:strRef>
              <c:f>'5'!$D$2</c:f>
              <c:strCache>
                <c:ptCount val="1"/>
                <c:pt idx="0">
                  <c:v>BR</c:v>
                </c:pt>
              </c:strCache>
            </c:strRef>
          </c:tx>
          <c:spPr>
            <a:ln w="31750"/>
          </c:spPr>
          <c:dLbls>
            <c:dLbl>
              <c:idx val="0"/>
              <c:layout>
                <c:manualLayout>
                  <c:x val="-5.8651026392961877E-3"/>
                  <c:y val="-3.5475719151487846E-2"/>
                </c:manualLayout>
              </c:layout>
              <c:showVal val="1"/>
            </c:dLbl>
            <c:dLbl>
              <c:idx val="1"/>
              <c:layout>
                <c:manualLayout>
                  <c:x val="-5.8651026392961877E-3"/>
                  <c:y val="-3.2519409222197183E-2"/>
                </c:manualLayout>
              </c:layout>
              <c:showVal val="1"/>
            </c:dLbl>
            <c:dLbl>
              <c:idx val="2"/>
              <c:layout>
                <c:manualLayout>
                  <c:x val="-1.6129032258064523E-2"/>
                  <c:y val="-3.5475719151487846E-2"/>
                </c:manualLayout>
              </c:layout>
              <c:showVal val="1"/>
            </c:dLbl>
            <c:dLbl>
              <c:idx val="3"/>
              <c:layout>
                <c:manualLayout>
                  <c:x val="-1.0263929618768744E-2"/>
                  <c:y val="-3.8432029080778495E-2"/>
                </c:manualLayout>
              </c:layout>
              <c:showVal val="1"/>
            </c:dLbl>
            <c:dLbl>
              <c:idx val="4"/>
              <c:layout>
                <c:manualLayout>
                  <c:x val="-1.7595307917888565E-2"/>
                  <c:y val="5.3213578727231793E-2"/>
                </c:manualLayout>
              </c:layout>
              <c:showVal val="1"/>
            </c:dLbl>
            <c:dLbl>
              <c:idx val="5"/>
              <c:layout>
                <c:manualLayout>
                  <c:x val="-1.7595307917888565E-2"/>
                  <c:y val="-5.0257268797941096E-2"/>
                </c:manualLayout>
              </c:layout>
              <c:showVal val="1"/>
            </c:dLbl>
            <c:dLbl>
              <c:idx val="6"/>
              <c:layout>
                <c:manualLayout>
                  <c:x val="-1.7595307917888565E-2"/>
                  <c:y val="-4.1388339010069143E-2"/>
                </c:manualLayout>
              </c:layout>
              <c:showVal val="1"/>
            </c:dLbl>
            <c:numFmt formatCode="#,##0.0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numRef>
              <c:f>'5'!$A$3:$A$9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'5'!$D$3:$D$9</c:f>
              <c:numCache>
                <c:formatCode>0.00</c:formatCode>
                <c:ptCount val="7"/>
                <c:pt idx="0">
                  <c:v>83.899188680619531</c:v>
                </c:pt>
                <c:pt idx="1">
                  <c:v>84.141998752749956</c:v>
                </c:pt>
                <c:pt idx="2">
                  <c:v>84.315155564148327</c:v>
                </c:pt>
                <c:pt idx="3">
                  <c:v>83.008003422517945</c:v>
                </c:pt>
                <c:pt idx="4">
                  <c:v>82.82317574291794</c:v>
                </c:pt>
                <c:pt idx="5">
                  <c:v>83.285618194973949</c:v>
                </c:pt>
                <c:pt idx="6">
                  <c:v>83.475018187722526</c:v>
                </c:pt>
              </c:numCache>
            </c:numRef>
          </c:val>
        </c:ser>
        <c:marker val="1"/>
        <c:axId val="55386880"/>
        <c:axId val="55388416"/>
      </c:lineChart>
      <c:catAx>
        <c:axId val="55386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5388416"/>
        <c:crosses val="autoZero"/>
        <c:auto val="1"/>
        <c:lblAlgn val="ctr"/>
        <c:lblOffset val="100"/>
      </c:catAx>
      <c:valAx>
        <c:axId val="55388416"/>
        <c:scaling>
          <c:orientation val="minMax"/>
          <c:max val="95"/>
          <c:min val="75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5386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531666666667061"/>
          <c:y val="0.89798027777777778"/>
          <c:w val="0.35003585858585856"/>
          <c:h val="8.0853055555555567E-2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7.9877422237114123E-2"/>
          <c:y val="2.50585413578732E-2"/>
          <c:w val="0.9175259674987436"/>
          <c:h val="0.83167474811803166"/>
        </c:manualLayout>
      </c:layout>
      <c:barChart>
        <c:barDir val="col"/>
        <c:grouping val="clustered"/>
        <c:ser>
          <c:idx val="0"/>
          <c:order val="0"/>
          <c:tx>
            <c:v>ES</c:v>
          </c:tx>
          <c:dLbls>
            <c:dLbl>
              <c:idx val="0"/>
              <c:layout>
                <c:manualLayout>
                  <c:x val="-8.0001477697325372E-3"/>
                  <c:y val="1.2490187952512131E-2"/>
                </c:manualLayout>
              </c:layout>
              <c:showVal val="1"/>
            </c:dLbl>
            <c:dLbl>
              <c:idx val="1"/>
              <c:layout>
                <c:manualLayout>
                  <c:x val="-1.063829787234030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5.3191489361702126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-8.8652482269503795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3.5460992907801452E-3"/>
                  <c:y val="-9.3676814988291491E-3"/>
                </c:manualLayout>
              </c:layout>
              <c:showVal val="1"/>
            </c:dLbl>
            <c:numFmt formatCode="#,##0.00" sourceLinked="0"/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strRef>
              <c:f>Plan3!$A$4:$A$11</c:f>
              <c:strCache>
                <c:ptCount val="8"/>
                <c:pt idx="0">
                  <c:v>Sozinhos</c:v>
                </c:pt>
                <c:pt idx="1">
                  <c:v>solteiros com 1 filho</c:v>
                </c:pt>
                <c:pt idx="2">
                  <c:v>solteiros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  <c:pt idx="7">
                  <c:v>Outros</c:v>
                </c:pt>
              </c:strCache>
            </c:strRef>
          </c:cat>
          <c:val>
            <c:numRef>
              <c:f>Plan3!$C$4:$C$11</c:f>
              <c:numCache>
                <c:formatCode>0.00</c:formatCode>
                <c:ptCount val="8"/>
                <c:pt idx="0">
                  <c:v>10.212155862432931</c:v>
                </c:pt>
                <c:pt idx="1">
                  <c:v>7.6588090421321144</c:v>
                </c:pt>
                <c:pt idx="2">
                  <c:v>9.1738059635851883</c:v>
                </c:pt>
                <c:pt idx="3">
                  <c:v>16.919166153575514</c:v>
                </c:pt>
                <c:pt idx="4">
                  <c:v>20.164306447356847</c:v>
                </c:pt>
                <c:pt idx="5">
                  <c:v>19.212243820916527</c:v>
                </c:pt>
                <c:pt idx="6">
                  <c:v>13.111267481748611</c:v>
                </c:pt>
                <c:pt idx="7">
                  <c:v>3.5482452282522647</c:v>
                </c:pt>
              </c:numCache>
            </c:numRef>
          </c:val>
        </c:ser>
        <c:ser>
          <c:idx val="1"/>
          <c:order val="1"/>
          <c:tx>
            <c:v>SE</c:v>
          </c:tx>
          <c:cat>
            <c:strRef>
              <c:f>Plan3!$A$4:$A$11</c:f>
              <c:strCache>
                <c:ptCount val="8"/>
                <c:pt idx="0">
                  <c:v>Sozinhos</c:v>
                </c:pt>
                <c:pt idx="1">
                  <c:v>solteiros com 1 filho</c:v>
                </c:pt>
                <c:pt idx="2">
                  <c:v>solteiros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  <c:pt idx="7">
                  <c:v>Outros</c:v>
                </c:pt>
              </c:strCache>
            </c:strRef>
          </c:cat>
          <c:val>
            <c:numRef>
              <c:f>Plan3!$F$4:$F$11</c:f>
              <c:numCache>
                <c:formatCode>0.00</c:formatCode>
                <c:ptCount val="8"/>
                <c:pt idx="0">
                  <c:v>12.124949231259352</c:v>
                </c:pt>
                <c:pt idx="1">
                  <c:v>8.5512639717839036</c:v>
                </c:pt>
                <c:pt idx="2">
                  <c:v>8.8362936479057623</c:v>
                </c:pt>
                <c:pt idx="3">
                  <c:v>14.936907100376398</c:v>
                </c:pt>
                <c:pt idx="4">
                  <c:v>20.690719096746722</c:v>
                </c:pt>
                <c:pt idx="5">
                  <c:v>19.271764879959289</c:v>
                </c:pt>
                <c:pt idx="6">
                  <c:v>11.522503574572324</c:v>
                </c:pt>
                <c:pt idx="7">
                  <c:v>4.0655984973962616</c:v>
                </c:pt>
              </c:numCache>
            </c:numRef>
          </c:val>
        </c:ser>
        <c:ser>
          <c:idx val="2"/>
          <c:order val="2"/>
          <c:tx>
            <c:v>Br</c:v>
          </c:tx>
          <c:cat>
            <c:strRef>
              <c:f>Plan3!$A$4:$A$11</c:f>
              <c:strCache>
                <c:ptCount val="8"/>
                <c:pt idx="0">
                  <c:v>Sozinhos</c:v>
                </c:pt>
                <c:pt idx="1">
                  <c:v>solteiros com 1 filho</c:v>
                </c:pt>
                <c:pt idx="2">
                  <c:v>solteiros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  <c:pt idx="7">
                  <c:v>Outros</c:v>
                </c:pt>
              </c:strCache>
            </c:strRef>
          </c:cat>
          <c:val>
            <c:numRef>
              <c:f>Plan3!$I$4:$I$11</c:f>
              <c:numCache>
                <c:formatCode>0.00</c:formatCode>
                <c:ptCount val="8"/>
                <c:pt idx="0">
                  <c:v>11.073103214690773</c:v>
                </c:pt>
                <c:pt idx="1">
                  <c:v>8.0693475955448708</c:v>
                </c:pt>
                <c:pt idx="2">
                  <c:v>9.0307666154236568</c:v>
                </c:pt>
                <c:pt idx="3">
                  <c:v>14.297124150559098</c:v>
                </c:pt>
                <c:pt idx="4">
                  <c:v>20.143075464063521</c:v>
                </c:pt>
                <c:pt idx="5">
                  <c:v>19.279120327037425</c:v>
                </c:pt>
                <c:pt idx="6">
                  <c:v>14.252080723579152</c:v>
                </c:pt>
                <c:pt idx="7">
                  <c:v>3.8553819091016064</c:v>
                </c:pt>
              </c:numCache>
            </c:numRef>
          </c:val>
        </c:ser>
        <c:axId val="55446144"/>
        <c:axId val="55468416"/>
      </c:barChart>
      <c:catAx>
        <c:axId val="55446144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5468416"/>
        <c:crosses val="autoZero"/>
        <c:auto val="1"/>
        <c:lblAlgn val="ctr"/>
        <c:lblOffset val="100"/>
      </c:catAx>
      <c:valAx>
        <c:axId val="55468416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.00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5446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03459540961634"/>
          <c:y val="4.6840374461388945E-2"/>
          <c:w val="0.25082356061875288"/>
          <c:h val="6.010535568299865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5.4435484155085104E-2"/>
          <c:y val="8.7100446046178157E-2"/>
          <c:w val="0.93936408955591633"/>
          <c:h val="0.79952844734053685"/>
        </c:manualLayout>
      </c:layout>
      <c:barChart>
        <c:barDir val="col"/>
        <c:grouping val="clustered"/>
        <c:ser>
          <c:idx val="0"/>
          <c:order val="0"/>
          <c:tx>
            <c:strRef>
              <c:f>Plan6!$C$1</c:f>
              <c:strCache>
                <c:ptCount val="1"/>
                <c:pt idx="0">
                  <c:v>ES</c:v>
                </c:pt>
              </c:strCache>
            </c:strRef>
          </c:tx>
          <c:dLbls>
            <c:dLbl>
              <c:idx val="0"/>
              <c:layout>
                <c:manualLayout>
                  <c:x val="1.2337228497677806E-17"/>
                  <c:y val="-1.491424310216256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4914243102162578E-2"/>
                </c:manualLayout>
              </c:layout>
              <c:showVal val="1"/>
            </c:dLbl>
            <c:dLbl>
              <c:idx val="2"/>
              <c:layout>
                <c:manualLayout>
                  <c:x val="-1.3458950201884281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2.6917900403767743E-3"/>
                  <c:y val="-1.7897561462535398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strRef>
              <c:f>Plan6!$A$4:$A$7</c:f>
              <c:strCache>
                <c:ptCount val="4"/>
                <c:pt idx="0">
                  <c:v>Casal sem filhos</c:v>
                </c:pt>
                <c:pt idx="1">
                  <c:v>Casal com 1 filho</c:v>
                </c:pt>
                <c:pt idx="2">
                  <c:v>Casal com 2 filhos</c:v>
                </c:pt>
                <c:pt idx="3">
                  <c:v>Casal com 3 filhos</c:v>
                </c:pt>
              </c:strCache>
            </c:strRef>
          </c:cat>
          <c:val>
            <c:numRef>
              <c:f>Plan6!$C$4:$C$7</c:f>
              <c:numCache>
                <c:formatCode>0.00</c:formatCode>
                <c:ptCount val="4"/>
                <c:pt idx="0">
                  <c:v>24.376748854373538</c:v>
                </c:pt>
                <c:pt idx="1">
                  <c:v>29.052273003771429</c:v>
                </c:pt>
                <c:pt idx="2">
                  <c:v>27.680562877651045</c:v>
                </c:pt>
                <c:pt idx="3">
                  <c:v>18.890415264203739</c:v>
                </c:pt>
              </c:numCache>
            </c:numRef>
          </c:val>
        </c:ser>
        <c:ser>
          <c:idx val="1"/>
          <c:order val="1"/>
          <c:tx>
            <c:strRef>
              <c:f>Plan6!$E$1</c:f>
              <c:strCache>
                <c:ptCount val="1"/>
                <c:pt idx="0">
                  <c:v>SE</c:v>
                </c:pt>
              </c:strCache>
            </c:strRef>
          </c:tx>
          <c:cat>
            <c:strRef>
              <c:f>Plan6!$A$4:$A$7</c:f>
              <c:strCache>
                <c:ptCount val="4"/>
                <c:pt idx="0">
                  <c:v>Casal sem filhos</c:v>
                </c:pt>
                <c:pt idx="1">
                  <c:v>Casal com 1 filho</c:v>
                </c:pt>
                <c:pt idx="2">
                  <c:v>Casal com 2 filhos</c:v>
                </c:pt>
                <c:pt idx="3">
                  <c:v>Casal com 3 filhos</c:v>
                </c:pt>
              </c:strCache>
            </c:strRef>
          </c:cat>
          <c:val>
            <c:numRef>
              <c:f>Plan6!$E$4:$E$7</c:f>
              <c:numCache>
                <c:formatCode>0.00</c:formatCode>
                <c:ptCount val="4"/>
                <c:pt idx="0">
                  <c:v>22.487926878195701</c:v>
                </c:pt>
                <c:pt idx="1">
                  <c:v>31.150450021424195</c:v>
                </c:pt>
                <c:pt idx="2">
                  <c:v>29.014175191823131</c:v>
                </c:pt>
                <c:pt idx="3">
                  <c:v>17.347447908556827</c:v>
                </c:pt>
              </c:numCache>
            </c:numRef>
          </c:val>
        </c:ser>
        <c:ser>
          <c:idx val="2"/>
          <c:order val="2"/>
          <c:tx>
            <c:strRef>
              <c:f>Plan6!$G$1</c:f>
              <c:strCache>
                <c:ptCount val="1"/>
                <c:pt idx="0">
                  <c:v>Br</c:v>
                </c:pt>
              </c:strCache>
            </c:strRef>
          </c:tx>
          <c:cat>
            <c:strRef>
              <c:f>Plan6!$A$4:$A$7</c:f>
              <c:strCache>
                <c:ptCount val="4"/>
                <c:pt idx="0">
                  <c:v>Casal sem filhos</c:v>
                </c:pt>
                <c:pt idx="1">
                  <c:v>Casal com 1 filho</c:v>
                </c:pt>
                <c:pt idx="2">
                  <c:v>Casal com 2 filhos</c:v>
                </c:pt>
                <c:pt idx="3">
                  <c:v>Casal com 3 filhos</c:v>
                </c:pt>
              </c:strCache>
            </c:strRef>
          </c:cat>
          <c:val>
            <c:numRef>
              <c:f>Plan6!$G$4:$G$7</c:f>
              <c:numCache>
                <c:formatCode>0.00</c:formatCode>
                <c:ptCount val="4"/>
                <c:pt idx="0">
                  <c:v>21.034029033729585</c:v>
                </c:pt>
                <c:pt idx="1">
                  <c:v>29.634633488382217</c:v>
                </c:pt>
                <c:pt idx="2">
                  <c:v>28.363576648931357</c:v>
                </c:pt>
                <c:pt idx="3">
                  <c:v>20.9677608289566</c:v>
                </c:pt>
              </c:numCache>
            </c:numRef>
          </c:val>
        </c:ser>
        <c:axId val="55598080"/>
        <c:axId val="55603968"/>
      </c:barChart>
      <c:catAx>
        <c:axId val="55598080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5603968"/>
        <c:crosses val="autoZero"/>
        <c:auto val="1"/>
        <c:lblAlgn val="ctr"/>
        <c:lblOffset val="100"/>
      </c:catAx>
      <c:valAx>
        <c:axId val="55603968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.00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5598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971276577004629"/>
          <c:y val="4.0024185458493081E-2"/>
          <c:w val="0.25964226954852121"/>
          <c:h val="7.0676230916162014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5.1992866276330853E-2"/>
          <c:y val="3.7763672398093112E-2"/>
          <c:w val="0.93695672656302575"/>
          <c:h val="0.8517571910654026"/>
        </c:manualLayout>
      </c:layout>
      <c:barChart>
        <c:barDir val="col"/>
        <c:grouping val="clustered"/>
        <c:ser>
          <c:idx val="0"/>
          <c:order val="0"/>
          <c:tx>
            <c:strRef>
              <c:f>Plan5!$C$1</c:f>
              <c:strCache>
                <c:ptCount val="1"/>
                <c:pt idx="0">
                  <c:v>ES</c:v>
                </c:pt>
              </c:strCache>
            </c:strRef>
          </c:tx>
          <c:dLbls>
            <c:numFmt formatCode="#,##0.00" sourceLinked="0"/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strRef>
              <c:f>Plan5!$A$3:$A$5</c:f>
              <c:strCache>
                <c:ptCount val="3"/>
                <c:pt idx="0">
                  <c:v>Sozinhos</c:v>
                </c:pt>
                <c:pt idx="1">
                  <c:v>Solteiros com 1 filho</c:v>
                </c:pt>
                <c:pt idx="2">
                  <c:v>Solteiros com 2 ou mais filhos</c:v>
                </c:pt>
              </c:strCache>
            </c:strRef>
          </c:cat>
          <c:val>
            <c:numRef>
              <c:f>Plan5!$C$3:$C$5</c:f>
              <c:numCache>
                <c:formatCode>General</c:formatCode>
                <c:ptCount val="3"/>
                <c:pt idx="0">
                  <c:v>37.76018629338607</c:v>
                </c:pt>
                <c:pt idx="1">
                  <c:v>28.319001405005995</c:v>
                </c:pt>
                <c:pt idx="2">
                  <c:v>33.920812301607953</c:v>
                </c:pt>
              </c:numCache>
            </c:numRef>
          </c:val>
        </c:ser>
        <c:ser>
          <c:idx val="1"/>
          <c:order val="1"/>
          <c:tx>
            <c:strRef>
              <c:f>Plan5!$E$1</c:f>
              <c:strCache>
                <c:ptCount val="1"/>
                <c:pt idx="0">
                  <c:v>SE</c:v>
                </c:pt>
              </c:strCache>
            </c:strRef>
          </c:tx>
          <c:dLbls>
            <c:numFmt formatCode="#,##0.00" sourceLinked="0"/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strRef>
              <c:f>Plan5!$A$3:$A$5</c:f>
              <c:strCache>
                <c:ptCount val="3"/>
                <c:pt idx="0">
                  <c:v>Sozinhos</c:v>
                </c:pt>
                <c:pt idx="1">
                  <c:v>Solteiros com 1 filho</c:v>
                </c:pt>
                <c:pt idx="2">
                  <c:v>Solteiros com 2 ou mais filhos</c:v>
                </c:pt>
              </c:strCache>
            </c:strRef>
          </c:cat>
          <c:val>
            <c:numRef>
              <c:f>Plan5!$E$3:$E$5</c:f>
              <c:numCache>
                <c:formatCode>General</c:formatCode>
                <c:ptCount val="3"/>
                <c:pt idx="0">
                  <c:v>41.084104757672833</c:v>
                </c:pt>
                <c:pt idx="1">
                  <c:v>28.975051204465629</c:v>
                </c:pt>
                <c:pt idx="2">
                  <c:v>29.940844037861087</c:v>
                </c:pt>
              </c:numCache>
            </c:numRef>
          </c:val>
        </c:ser>
        <c:ser>
          <c:idx val="2"/>
          <c:order val="2"/>
          <c:tx>
            <c:strRef>
              <c:f>Plan5!$G$1</c:f>
              <c:strCache>
                <c:ptCount val="1"/>
                <c:pt idx="0">
                  <c:v>Br</c:v>
                </c:pt>
              </c:strCache>
            </c:strRef>
          </c:tx>
          <c:dLbls>
            <c:numFmt formatCode="#,##0.00" sourceLinked="0"/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strRef>
              <c:f>Plan5!$A$3:$A$5</c:f>
              <c:strCache>
                <c:ptCount val="3"/>
                <c:pt idx="0">
                  <c:v>Sozinhos</c:v>
                </c:pt>
                <c:pt idx="1">
                  <c:v>Solteiros com 1 filho</c:v>
                </c:pt>
                <c:pt idx="2">
                  <c:v>Solteiros com 2 ou mais filhos</c:v>
                </c:pt>
              </c:strCache>
            </c:strRef>
          </c:cat>
          <c:val>
            <c:numRef>
              <c:f>Plan5!$G$3:$G$5</c:f>
              <c:numCache>
                <c:formatCode>General</c:formatCode>
                <c:ptCount val="3"/>
                <c:pt idx="0">
                  <c:v>39.303651575860236</c:v>
                </c:pt>
                <c:pt idx="1">
                  <c:v>28.641910058151758</c:v>
                </c:pt>
                <c:pt idx="2">
                  <c:v>32.054438365987544</c:v>
                </c:pt>
              </c:numCache>
            </c:numRef>
          </c:val>
        </c:ser>
        <c:axId val="55512064"/>
        <c:axId val="55522048"/>
      </c:barChart>
      <c:catAx>
        <c:axId val="55512064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5522048"/>
        <c:crosses val="autoZero"/>
        <c:auto val="1"/>
        <c:lblAlgn val="ctr"/>
        <c:lblOffset val="100"/>
      </c:catAx>
      <c:valAx>
        <c:axId val="55522048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5512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6675415573053"/>
          <c:y val="4.0393165140071824E-2"/>
          <c:w val="0.26062305673329139"/>
          <c:h val="7.2274626385987473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8.6587265784304507E-2"/>
          <c:y val="0.16479290012178799"/>
          <c:w val="0.90553234162989527"/>
          <c:h val="0.73135136438726156"/>
        </c:manualLayout>
      </c:layout>
      <c:barChart>
        <c:barDir val="col"/>
        <c:grouping val="clustered"/>
        <c:ser>
          <c:idx val="0"/>
          <c:order val="0"/>
          <c:tx>
            <c:strRef>
              <c:f>Plan4!$A$20</c:f>
              <c:strCache>
                <c:ptCount val="1"/>
                <c:pt idx="0">
                  <c:v>Proporção de mulheres chefes de famílias em relação ao total de famílias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strRef>
              <c:f>'[arranjo familiar final.xlsx]Plan4'!$C$17,'[arranjo familiar final.xlsx]Plan4'!$E$17,'[arranjo familiar final.xlsx]Plan4'!$G$17</c:f>
              <c:strCache>
                <c:ptCount val="3"/>
                <c:pt idx="0">
                  <c:v>ES</c:v>
                </c:pt>
                <c:pt idx="1">
                  <c:v>SE</c:v>
                </c:pt>
                <c:pt idx="2">
                  <c:v>Br</c:v>
                </c:pt>
              </c:strCache>
            </c:strRef>
          </c:cat>
          <c:val>
            <c:numRef>
              <c:f>'[arranjo familiar final.xlsx]Plan4'!$C$20,'[arranjo familiar final.xlsx]Plan4'!$E$20,'[arranjo familiar final.xlsx]Plan4'!$G$20</c:f>
              <c:numCache>
                <c:formatCode>0.00</c:formatCode>
                <c:ptCount val="3"/>
                <c:pt idx="0">
                  <c:v>32.626616237136069</c:v>
                </c:pt>
                <c:pt idx="1">
                  <c:v>33.208282438772009</c:v>
                </c:pt>
                <c:pt idx="2">
                  <c:v>32.994897582634785</c:v>
                </c:pt>
              </c:numCache>
            </c:numRef>
          </c:val>
        </c:ser>
        <c:ser>
          <c:idx val="1"/>
          <c:order val="1"/>
          <c:tx>
            <c:strRef>
              <c:f>Plan4!$A$19</c:f>
              <c:strCache>
                <c:ptCount val="1"/>
                <c:pt idx="0">
                  <c:v>Proporção de mulheres sozinhas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strRef>
              <c:f>'[arranjo familiar final.xlsx]Plan4'!$C$17,'[arranjo familiar final.xlsx]Plan4'!$E$17,'[arranjo familiar final.xlsx]Plan4'!$G$17</c:f>
              <c:strCache>
                <c:ptCount val="3"/>
                <c:pt idx="0">
                  <c:v>ES</c:v>
                </c:pt>
                <c:pt idx="1">
                  <c:v>SE</c:v>
                </c:pt>
                <c:pt idx="2">
                  <c:v>Br</c:v>
                </c:pt>
              </c:strCache>
            </c:strRef>
          </c:cat>
          <c:val>
            <c:numRef>
              <c:f>'[arranjo familiar final.xlsx]Plan4'!$C$19,'[arranjo familiar final.xlsx]Plan4'!$E$19,'[arranjo familiar final.xlsx]Plan4'!$G$19</c:f>
              <c:numCache>
                <c:formatCode>0.00</c:formatCode>
                <c:ptCount val="3"/>
                <c:pt idx="0">
                  <c:v>45.763208213467465</c:v>
                </c:pt>
                <c:pt idx="1">
                  <c:v>51.937598374210495</c:v>
                </c:pt>
                <c:pt idx="2">
                  <c:v>49.595919747182187</c:v>
                </c:pt>
              </c:numCache>
            </c:numRef>
          </c:val>
        </c:ser>
        <c:ser>
          <c:idx val="2"/>
          <c:order val="2"/>
          <c:tx>
            <c:strRef>
              <c:f>Plan4!$A$18</c:f>
              <c:strCache>
                <c:ptCount val="1"/>
                <c:pt idx="0">
                  <c:v>Proporção de mulheres solteiras com 1 ou mais filhos (em relação ao total de solteiros com 1 ou mais filhos)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strRef>
              <c:f>'[arranjo familiar final.xlsx]Plan4'!$C$17,'[arranjo familiar final.xlsx]Plan4'!$E$17,'[arranjo familiar final.xlsx]Plan4'!$G$17</c:f>
              <c:strCache>
                <c:ptCount val="3"/>
                <c:pt idx="0">
                  <c:v>ES</c:v>
                </c:pt>
                <c:pt idx="1">
                  <c:v>SE</c:v>
                </c:pt>
                <c:pt idx="2">
                  <c:v>Br</c:v>
                </c:pt>
              </c:strCache>
            </c:strRef>
          </c:cat>
          <c:val>
            <c:numRef>
              <c:f>'[arranjo familiar final.xlsx]Plan4'!$C$18,'[arranjo familiar final.xlsx]Plan4'!$E$18,'[arranjo familiar final.xlsx]Plan4'!$G$18</c:f>
              <c:numCache>
                <c:formatCode>0.00</c:formatCode>
                <c:ptCount val="3"/>
                <c:pt idx="0">
                  <c:v>89.460207974081612</c:v>
                </c:pt>
                <c:pt idx="1">
                  <c:v>88.549049915010542</c:v>
                </c:pt>
                <c:pt idx="2">
                  <c:v>88.274984663249327</c:v>
                </c:pt>
              </c:numCache>
            </c:numRef>
          </c:val>
        </c:ser>
        <c:axId val="55655424"/>
        <c:axId val="55665408"/>
      </c:barChart>
      <c:catAx>
        <c:axId val="556554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5665408"/>
        <c:crosses val="autoZero"/>
        <c:auto val="1"/>
        <c:lblAlgn val="ctr"/>
        <c:lblOffset val="100"/>
      </c:catAx>
      <c:valAx>
        <c:axId val="55665408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.00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5655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8.8972760487634368E-3"/>
          <c:w val="1"/>
          <c:h val="0.14112864911794143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plotArea>
      <c:layout>
        <c:manualLayout>
          <c:layoutTarget val="inner"/>
          <c:xMode val="edge"/>
          <c:yMode val="edge"/>
          <c:x val="6.6720889137869624E-2"/>
          <c:y val="3.7288059395598198E-2"/>
          <c:w val="0.92624222367460984"/>
          <c:h val="0.80522792333577964"/>
        </c:manualLayout>
      </c:layout>
      <c:barChart>
        <c:barDir val="col"/>
        <c:grouping val="clustered"/>
        <c:ser>
          <c:idx val="0"/>
          <c:order val="0"/>
          <c:tx>
            <c:strRef>
              <c:f>Plan5!$F$4</c:f>
              <c:strCache>
                <c:ptCount val="1"/>
                <c:pt idx="0">
                  <c:v>Sem instrução e menos de 1 ano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Plan5!$G$3:$M$3</c:f>
              <c:strCache>
                <c:ptCount val="7"/>
                <c:pt idx="0">
                  <c:v>Sozinhos</c:v>
                </c:pt>
                <c:pt idx="1">
                  <c:v>solteiros com 1 filho</c:v>
                </c:pt>
                <c:pt idx="2">
                  <c:v>solteiros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</c:strCache>
            </c:strRef>
          </c:cat>
          <c:val>
            <c:numRef>
              <c:f>Plan5!$G$4:$M$4</c:f>
              <c:numCache>
                <c:formatCode>0.0</c:formatCode>
                <c:ptCount val="7"/>
                <c:pt idx="0">
                  <c:v>14.406297910458052</c:v>
                </c:pt>
                <c:pt idx="1">
                  <c:v>19.773063980797723</c:v>
                </c:pt>
                <c:pt idx="2">
                  <c:v>14.62266412264975</c:v>
                </c:pt>
                <c:pt idx="3">
                  <c:v>13.297877871008662</c:v>
                </c:pt>
                <c:pt idx="4">
                  <c:v>8.583280988274705</c:v>
                </c:pt>
                <c:pt idx="5">
                  <c:v>8.5594989561586985</c:v>
                </c:pt>
                <c:pt idx="6">
                  <c:v>14.190739423863896</c:v>
                </c:pt>
              </c:numCache>
            </c:numRef>
          </c:val>
        </c:ser>
        <c:ser>
          <c:idx val="1"/>
          <c:order val="1"/>
          <c:tx>
            <c:strRef>
              <c:f>Plan5!$F$5</c:f>
              <c:strCache>
                <c:ptCount val="1"/>
                <c:pt idx="0">
                  <c:v>de 1 a 3 anos de estudo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5164827050889316E-2"/>
                </c:manualLayout>
              </c:layout>
              <c:showVal val="1"/>
            </c:dLbl>
            <c:dLbl>
              <c:idx val="5"/>
              <c:layout>
                <c:manualLayout>
                  <c:x val="-1.6142047988656361E-3"/>
                  <c:y val="-2.6373620288167011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Plan5!$G$3:$M$3</c:f>
              <c:strCache>
                <c:ptCount val="7"/>
                <c:pt idx="0">
                  <c:v>Sozinhos</c:v>
                </c:pt>
                <c:pt idx="1">
                  <c:v>solteiros com 1 filho</c:v>
                </c:pt>
                <c:pt idx="2">
                  <c:v>solteiros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</c:strCache>
            </c:strRef>
          </c:cat>
          <c:val>
            <c:numRef>
              <c:f>Plan5!$G$5:$M$5</c:f>
              <c:numCache>
                <c:formatCode>0.0</c:formatCode>
                <c:ptCount val="7"/>
                <c:pt idx="0">
                  <c:v>14.408020533668672</c:v>
                </c:pt>
                <c:pt idx="1">
                  <c:v>14.124929656724817</c:v>
                </c:pt>
                <c:pt idx="2">
                  <c:v>8.9619068621341</c:v>
                </c:pt>
                <c:pt idx="3">
                  <c:v>9.7185397756220304</c:v>
                </c:pt>
                <c:pt idx="4">
                  <c:v>10.086020379676158</c:v>
                </c:pt>
                <c:pt idx="5">
                  <c:v>8.5590411310112504</c:v>
                </c:pt>
                <c:pt idx="6">
                  <c:v>15.513008010089759</c:v>
                </c:pt>
              </c:numCache>
            </c:numRef>
          </c:val>
        </c:ser>
        <c:ser>
          <c:idx val="2"/>
          <c:order val="2"/>
          <c:tx>
            <c:strRef>
              <c:f>Plan5!$F$6</c:f>
              <c:strCache>
                <c:ptCount val="1"/>
                <c:pt idx="0">
                  <c:v>de 4 a 7 anos de estudo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Plan5!$G$3:$M$3</c:f>
              <c:strCache>
                <c:ptCount val="7"/>
                <c:pt idx="0">
                  <c:v>Sozinhos</c:v>
                </c:pt>
                <c:pt idx="1">
                  <c:v>solteiros com 1 filho</c:v>
                </c:pt>
                <c:pt idx="2">
                  <c:v>solteiros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</c:strCache>
            </c:strRef>
          </c:cat>
          <c:val>
            <c:numRef>
              <c:f>Plan5!$G$6:$M$6</c:f>
              <c:numCache>
                <c:formatCode>0.0</c:formatCode>
                <c:ptCount val="7"/>
                <c:pt idx="0">
                  <c:v>26.693769271847099</c:v>
                </c:pt>
                <c:pt idx="1">
                  <c:v>24.294557440308708</c:v>
                </c:pt>
                <c:pt idx="2">
                  <c:v>29.24436944495049</c:v>
                </c:pt>
                <c:pt idx="3">
                  <c:v>27.878806783326578</c:v>
                </c:pt>
                <c:pt idx="4">
                  <c:v>30.042137772194227</c:v>
                </c:pt>
                <c:pt idx="5">
                  <c:v>26.799252829359411</c:v>
                </c:pt>
                <c:pt idx="6">
                  <c:v>34.654707437173791</c:v>
                </c:pt>
              </c:numCache>
            </c:numRef>
          </c:val>
        </c:ser>
        <c:ser>
          <c:idx val="3"/>
          <c:order val="3"/>
          <c:tx>
            <c:strRef>
              <c:f>Plan5!$F$7</c:f>
              <c:strCache>
                <c:ptCount val="1"/>
                <c:pt idx="0">
                  <c:v>de 8 a 10 anos de estudo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Plan5!$G$3:$M$3</c:f>
              <c:strCache>
                <c:ptCount val="7"/>
                <c:pt idx="0">
                  <c:v>Sozinhos</c:v>
                </c:pt>
                <c:pt idx="1">
                  <c:v>solteiros com 1 filho</c:v>
                </c:pt>
                <c:pt idx="2">
                  <c:v>solteiros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</c:strCache>
            </c:strRef>
          </c:cat>
          <c:val>
            <c:numRef>
              <c:f>Plan5!$G$7:$M$7</c:f>
              <c:numCache>
                <c:formatCode>0.0</c:formatCode>
                <c:ptCount val="7"/>
                <c:pt idx="0">
                  <c:v>12.712097982808222</c:v>
                </c:pt>
                <c:pt idx="1">
                  <c:v>10.170776245219528</c:v>
                </c:pt>
                <c:pt idx="2">
                  <c:v>23.586488585481789</c:v>
                </c:pt>
                <c:pt idx="3">
                  <c:v>18.415005666635491</c:v>
                </c:pt>
                <c:pt idx="4">
                  <c:v>16.524898799553331</c:v>
                </c:pt>
                <c:pt idx="5">
                  <c:v>23.199831520345747</c:v>
                </c:pt>
                <c:pt idx="6">
                  <c:v>16.830580563792246</c:v>
                </c:pt>
              </c:numCache>
            </c:numRef>
          </c:val>
        </c:ser>
        <c:ser>
          <c:idx val="4"/>
          <c:order val="4"/>
          <c:tx>
            <c:strRef>
              <c:f>Plan5!$F$8</c:f>
              <c:strCache>
                <c:ptCount val="1"/>
                <c:pt idx="0">
                  <c:v>de 11 a 14 anos de estudo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Plan5!$G$3:$M$3</c:f>
              <c:strCache>
                <c:ptCount val="7"/>
                <c:pt idx="0">
                  <c:v>Sozinhos</c:v>
                </c:pt>
                <c:pt idx="1">
                  <c:v>solteiros com 1 filho</c:v>
                </c:pt>
                <c:pt idx="2">
                  <c:v>solteiros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</c:strCache>
            </c:strRef>
          </c:cat>
          <c:val>
            <c:numRef>
              <c:f>Plan5!$G$8:$M$8</c:f>
              <c:numCache>
                <c:formatCode>0.0</c:formatCode>
                <c:ptCount val="7"/>
                <c:pt idx="0">
                  <c:v>19.491481628223458</c:v>
                </c:pt>
                <c:pt idx="1">
                  <c:v>24.293408978673007</c:v>
                </c:pt>
                <c:pt idx="2">
                  <c:v>20.282462582816283</c:v>
                </c:pt>
                <c:pt idx="3">
                  <c:v>21.99486363683625</c:v>
                </c:pt>
                <c:pt idx="4">
                  <c:v>24.892692629815727</c:v>
                </c:pt>
                <c:pt idx="5">
                  <c:v>24.999542174852579</c:v>
                </c:pt>
                <c:pt idx="6">
                  <c:v>15.180260562718868</c:v>
                </c:pt>
              </c:numCache>
            </c:numRef>
          </c:val>
        </c:ser>
        <c:ser>
          <c:idx val="5"/>
          <c:order val="5"/>
          <c:tx>
            <c:strRef>
              <c:f>Plan5!$F$9</c:f>
              <c:strCache>
                <c:ptCount val="1"/>
                <c:pt idx="0">
                  <c:v>mais de 15 anos de estudo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Plan5!$G$3:$M$3</c:f>
              <c:strCache>
                <c:ptCount val="7"/>
                <c:pt idx="0">
                  <c:v>Sozinhos</c:v>
                </c:pt>
                <c:pt idx="1">
                  <c:v>solteiros com 1 filho</c:v>
                </c:pt>
                <c:pt idx="2">
                  <c:v>solteiros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</c:strCache>
            </c:strRef>
          </c:cat>
          <c:val>
            <c:numRef>
              <c:f>Plan5!$G$9:$M$9</c:f>
              <c:numCache>
                <c:formatCode>0.0</c:formatCode>
                <c:ptCount val="7"/>
                <c:pt idx="0">
                  <c:v>12.288332672994418</c:v>
                </c:pt>
                <c:pt idx="1">
                  <c:v>7.3432636982761812</c:v>
                </c:pt>
                <c:pt idx="2">
                  <c:v>3.302108401967458</c:v>
                </c:pt>
                <c:pt idx="3">
                  <c:v>8.6949062665710084</c:v>
                </c:pt>
                <c:pt idx="4">
                  <c:v>9.8709694304857667</c:v>
                </c:pt>
                <c:pt idx="5">
                  <c:v>7.8828333882723509</c:v>
                </c:pt>
                <c:pt idx="6">
                  <c:v>3.6307040023614441</c:v>
                </c:pt>
              </c:numCache>
            </c:numRef>
          </c:val>
        </c:ser>
        <c:axId val="55749248"/>
        <c:axId val="53608832"/>
      </c:barChart>
      <c:catAx>
        <c:axId val="557492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3608832"/>
        <c:crosses val="autoZero"/>
        <c:auto val="1"/>
        <c:lblAlgn val="ctr"/>
        <c:lblOffset val="100"/>
      </c:catAx>
      <c:valAx>
        <c:axId val="53608832"/>
        <c:scaling>
          <c:orientation val="minMax"/>
        </c:scaling>
        <c:axPos val="l"/>
        <c:majorGridlines>
          <c:spPr>
            <a:ln>
              <a:solidFill>
                <a:srgbClr val="4F81BD">
                  <a:alpha val="24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5749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1206197377082425E-2"/>
          <c:y val="3.2329875642119199E-2"/>
          <c:w val="0.87574194635730829"/>
          <c:h val="9.9067943962924482E-2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7.6366570579906895E-2"/>
          <c:y val="4.721033882294693E-2"/>
          <c:w val="0.90418895294042689"/>
          <c:h val="0.83994773447570781"/>
        </c:manualLayout>
      </c:layout>
      <c:barChart>
        <c:barDir val="col"/>
        <c:grouping val="clustered"/>
        <c:ser>
          <c:idx val="0"/>
          <c:order val="0"/>
          <c:tx>
            <c:strRef>
              <c:f>Educação!$A$48</c:f>
              <c:strCache>
                <c:ptCount val="1"/>
                <c:pt idx="0">
                  <c:v>Sozinhos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Educação!$B$47</c:f>
              <c:strCache>
                <c:ptCount val="1"/>
                <c:pt idx="0">
                  <c:v>11 a 14 anos de estudo</c:v>
                </c:pt>
              </c:strCache>
            </c:strRef>
          </c:cat>
          <c:val>
            <c:numRef>
              <c:f>Educação!$C$48</c:f>
              <c:numCache>
                <c:formatCode>0.0</c:formatCode>
                <c:ptCount val="1"/>
                <c:pt idx="0">
                  <c:v>8.9846153846153829</c:v>
                </c:pt>
              </c:numCache>
            </c:numRef>
          </c:val>
        </c:ser>
        <c:ser>
          <c:idx val="1"/>
          <c:order val="1"/>
          <c:tx>
            <c:strRef>
              <c:f>Educação!$A$49</c:f>
              <c:strCache>
                <c:ptCount val="1"/>
                <c:pt idx="0">
                  <c:v>Solteiro com 1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Educação!$B$47</c:f>
              <c:strCache>
                <c:ptCount val="1"/>
                <c:pt idx="0">
                  <c:v>11 a 14 anos de estudo</c:v>
                </c:pt>
              </c:strCache>
            </c:strRef>
          </c:cat>
          <c:val>
            <c:numRef>
              <c:f>Educação!$C$49</c:f>
              <c:numCache>
                <c:formatCode>0.0</c:formatCode>
                <c:ptCount val="1"/>
                <c:pt idx="0">
                  <c:v>8.3982133995037209</c:v>
                </c:pt>
              </c:numCache>
            </c:numRef>
          </c:val>
        </c:ser>
        <c:ser>
          <c:idx val="2"/>
          <c:order val="2"/>
          <c:tx>
            <c:strRef>
              <c:f>Educação!$A$50</c:f>
              <c:strCache>
                <c:ptCount val="1"/>
                <c:pt idx="0">
                  <c:v>Solteiro com 2 ou mais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Educação!$B$47</c:f>
              <c:strCache>
                <c:ptCount val="1"/>
                <c:pt idx="0">
                  <c:v>11 a 14 anos de estudo</c:v>
                </c:pt>
              </c:strCache>
            </c:strRef>
          </c:cat>
          <c:val>
            <c:numRef>
              <c:f>Educação!$C$50</c:f>
              <c:numCache>
                <c:formatCode>0.0</c:formatCode>
                <c:ptCount val="1"/>
                <c:pt idx="0">
                  <c:v>8.3986104218362279</c:v>
                </c:pt>
              </c:numCache>
            </c:numRef>
          </c:val>
        </c:ser>
        <c:ser>
          <c:idx val="3"/>
          <c:order val="3"/>
          <c:tx>
            <c:strRef>
              <c:f>Educação!$A$51</c:f>
              <c:strCache>
                <c:ptCount val="1"/>
                <c:pt idx="0">
                  <c:v>Casal sem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Educação!$B$47</c:f>
              <c:strCache>
                <c:ptCount val="1"/>
                <c:pt idx="0">
                  <c:v>11 a 14 anos de estudo</c:v>
                </c:pt>
              </c:strCache>
            </c:strRef>
          </c:cat>
          <c:val>
            <c:numRef>
              <c:f>Educação!$C$51</c:f>
              <c:numCache>
                <c:formatCode>0.0</c:formatCode>
                <c:ptCount val="1"/>
                <c:pt idx="0">
                  <c:v>16.797220843672456</c:v>
                </c:pt>
              </c:numCache>
            </c:numRef>
          </c:val>
        </c:ser>
        <c:ser>
          <c:idx val="4"/>
          <c:order val="4"/>
          <c:tx>
            <c:strRef>
              <c:f>Educação!$A$52</c:f>
              <c:strCache>
                <c:ptCount val="1"/>
                <c:pt idx="0">
                  <c:v>Casal com 1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Educação!$B$47</c:f>
              <c:strCache>
                <c:ptCount val="1"/>
                <c:pt idx="0">
                  <c:v>11 a 14 anos de estudo</c:v>
                </c:pt>
              </c:strCache>
            </c:strRef>
          </c:cat>
          <c:val>
            <c:numRef>
              <c:f>Educação!$C$52</c:f>
              <c:numCache>
                <c:formatCode>0.0</c:formatCode>
                <c:ptCount val="1"/>
                <c:pt idx="0">
                  <c:v>22.656476426799031</c:v>
                </c:pt>
              </c:numCache>
            </c:numRef>
          </c:val>
        </c:ser>
        <c:ser>
          <c:idx val="5"/>
          <c:order val="5"/>
          <c:tx>
            <c:strRef>
              <c:f>Educação!$A$53</c:f>
              <c:strCache>
                <c:ptCount val="1"/>
                <c:pt idx="0">
                  <c:v>Casal com 2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Educação!$B$47</c:f>
              <c:strCache>
                <c:ptCount val="1"/>
                <c:pt idx="0">
                  <c:v>11 a 14 anos de estudo</c:v>
                </c:pt>
              </c:strCache>
            </c:strRef>
          </c:cat>
          <c:val>
            <c:numRef>
              <c:f>Educação!$C$53</c:f>
              <c:numCache>
                <c:formatCode>0.0</c:formatCode>
                <c:ptCount val="1"/>
                <c:pt idx="0">
                  <c:v>21.679404466501239</c:v>
                </c:pt>
              </c:numCache>
            </c:numRef>
          </c:val>
        </c:ser>
        <c:ser>
          <c:idx val="6"/>
          <c:order val="6"/>
          <c:tx>
            <c:strRef>
              <c:f>Educação!$A$54</c:f>
              <c:strCache>
                <c:ptCount val="1"/>
                <c:pt idx="0">
                  <c:v>Casal com 3 ou mais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Educação!$B$47</c:f>
              <c:strCache>
                <c:ptCount val="1"/>
                <c:pt idx="0">
                  <c:v>11 a 14 anos de estudo</c:v>
                </c:pt>
              </c:strCache>
            </c:strRef>
          </c:cat>
          <c:val>
            <c:numRef>
              <c:f>Educação!$C$54</c:f>
              <c:numCache>
                <c:formatCode>0.0</c:formatCode>
                <c:ptCount val="1"/>
                <c:pt idx="0">
                  <c:v>8.983821339950369</c:v>
                </c:pt>
              </c:numCache>
            </c:numRef>
          </c:val>
        </c:ser>
        <c:ser>
          <c:idx val="7"/>
          <c:order val="7"/>
          <c:tx>
            <c:strRef>
              <c:f>Educação!$A$55</c:f>
              <c:strCache>
                <c:ptCount val="1"/>
                <c:pt idx="0">
                  <c:v>Outros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Educação!$B$47</c:f>
              <c:strCache>
                <c:ptCount val="1"/>
                <c:pt idx="0">
                  <c:v>11 a 14 anos de estudo</c:v>
                </c:pt>
              </c:strCache>
            </c:strRef>
          </c:cat>
          <c:val>
            <c:numRef>
              <c:f>Educação!$C$55</c:f>
              <c:numCache>
                <c:formatCode>0.0</c:formatCode>
                <c:ptCount val="1"/>
                <c:pt idx="0">
                  <c:v>4.1016377171215881</c:v>
                </c:pt>
              </c:numCache>
            </c:numRef>
          </c:val>
        </c:ser>
        <c:gapWidth val="250"/>
        <c:axId val="55849728"/>
        <c:axId val="55851264"/>
      </c:barChart>
      <c:catAx>
        <c:axId val="55849728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5851264"/>
        <c:crosses val="autoZero"/>
        <c:auto val="1"/>
        <c:lblAlgn val="ctr"/>
        <c:lblOffset val="100"/>
      </c:catAx>
      <c:valAx>
        <c:axId val="55851264"/>
        <c:scaling>
          <c:orientation val="minMax"/>
          <c:max val="30"/>
        </c:scaling>
        <c:axPos val="l"/>
        <c:majorGridlines>
          <c:spPr>
            <a:ln>
              <a:solidFill>
                <a:srgbClr val="4F81BD">
                  <a:alpha val="20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5849728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7.376311844077961E-2"/>
          <c:y val="2.606781646439997E-2"/>
          <c:w val="0.91512571769846862"/>
          <c:h val="0.85326104506213851"/>
        </c:manualLayout>
      </c:layout>
      <c:barChart>
        <c:barDir val="col"/>
        <c:grouping val="clustered"/>
        <c:ser>
          <c:idx val="0"/>
          <c:order val="0"/>
          <c:tx>
            <c:strRef>
              <c:f>Educação!$A$59</c:f>
              <c:strCache>
                <c:ptCount val="1"/>
                <c:pt idx="0">
                  <c:v>Sozinhos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Educação!$B$58</c:f>
              <c:strCache>
                <c:ptCount val="1"/>
                <c:pt idx="0">
                  <c:v>15 anos ou mais de estudo</c:v>
                </c:pt>
              </c:strCache>
            </c:strRef>
          </c:cat>
          <c:val>
            <c:numRef>
              <c:f>Educação!$C$59</c:f>
              <c:numCache>
                <c:formatCode>0.0</c:formatCode>
                <c:ptCount val="1"/>
                <c:pt idx="0">
                  <c:v>15.7616801263851</c:v>
                </c:pt>
              </c:numCache>
            </c:numRef>
          </c:val>
        </c:ser>
        <c:ser>
          <c:idx val="1"/>
          <c:order val="1"/>
          <c:tx>
            <c:strRef>
              <c:f>Educação!$A$60</c:f>
              <c:strCache>
                <c:ptCount val="1"/>
                <c:pt idx="0">
                  <c:v>Solteiro com 1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Educação!$B$58</c:f>
              <c:strCache>
                <c:ptCount val="1"/>
                <c:pt idx="0">
                  <c:v>15 anos ou mais de estudo</c:v>
                </c:pt>
              </c:strCache>
            </c:strRef>
          </c:cat>
          <c:val>
            <c:numRef>
              <c:f>Educação!$C$60</c:f>
              <c:numCache>
                <c:formatCode>0.0</c:formatCode>
                <c:ptCount val="1"/>
                <c:pt idx="0">
                  <c:v>7.0638664560248374</c:v>
                </c:pt>
              </c:numCache>
            </c:numRef>
          </c:val>
        </c:ser>
        <c:ser>
          <c:idx val="2"/>
          <c:order val="2"/>
          <c:tx>
            <c:strRef>
              <c:f>Educação!$A$61</c:f>
              <c:strCache>
                <c:ptCount val="1"/>
                <c:pt idx="0">
                  <c:v>Solteiro com 2 ou mais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Educação!$B$58</c:f>
              <c:strCache>
                <c:ptCount val="1"/>
                <c:pt idx="0">
                  <c:v>15 anos ou mais de estudo</c:v>
                </c:pt>
              </c:strCache>
            </c:strRef>
          </c:cat>
          <c:val>
            <c:numRef>
              <c:f>Educação!$C$61</c:f>
              <c:numCache>
                <c:formatCode>0.0</c:formatCode>
                <c:ptCount val="1"/>
                <c:pt idx="0">
                  <c:v>3.8048101461603894</c:v>
                </c:pt>
              </c:numCache>
            </c:numRef>
          </c:val>
        </c:ser>
        <c:ser>
          <c:idx val="3"/>
          <c:order val="3"/>
          <c:tx>
            <c:strRef>
              <c:f>Educação!$A$62</c:f>
              <c:strCache>
                <c:ptCount val="1"/>
                <c:pt idx="0">
                  <c:v>Casal sem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Educação!$B$58</c:f>
              <c:strCache>
                <c:ptCount val="1"/>
                <c:pt idx="0">
                  <c:v>15 anos ou mais de estudo</c:v>
                </c:pt>
              </c:strCache>
            </c:strRef>
          </c:cat>
          <c:val>
            <c:numRef>
              <c:f>Educação!$C$62</c:f>
              <c:numCache>
                <c:formatCode>0.0</c:formatCode>
                <c:ptCount val="1"/>
                <c:pt idx="0">
                  <c:v>18.477192129655204</c:v>
                </c:pt>
              </c:numCache>
            </c:numRef>
          </c:val>
        </c:ser>
        <c:ser>
          <c:idx val="4"/>
          <c:order val="4"/>
          <c:tx>
            <c:strRef>
              <c:f>Educação!$A$63</c:f>
              <c:strCache>
                <c:ptCount val="1"/>
                <c:pt idx="0">
                  <c:v>Casal com 1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Educação!$B$58</c:f>
              <c:strCache>
                <c:ptCount val="1"/>
                <c:pt idx="0">
                  <c:v>15 anos ou mais de estudo</c:v>
                </c:pt>
              </c:strCache>
            </c:strRef>
          </c:cat>
          <c:val>
            <c:numRef>
              <c:f>Educação!$C$63</c:f>
              <c:numCache>
                <c:formatCode>0.0</c:formatCode>
                <c:ptCount val="1"/>
                <c:pt idx="0">
                  <c:v>24.999723808787184</c:v>
                </c:pt>
              </c:numCache>
            </c:numRef>
          </c:val>
        </c:ser>
        <c:ser>
          <c:idx val="5"/>
          <c:order val="5"/>
          <c:tx>
            <c:strRef>
              <c:f>Educação!$A$64</c:f>
              <c:strCache>
                <c:ptCount val="1"/>
                <c:pt idx="0">
                  <c:v>Casal com 2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Educação!$B$58</c:f>
              <c:strCache>
                <c:ptCount val="1"/>
                <c:pt idx="0">
                  <c:v>15 anos ou mais de estudo</c:v>
                </c:pt>
              </c:strCache>
            </c:strRef>
          </c:cat>
          <c:val>
            <c:numRef>
              <c:f>Educação!$C$64</c:f>
              <c:numCache>
                <c:formatCode>0.0</c:formatCode>
                <c:ptCount val="1"/>
                <c:pt idx="0">
                  <c:v>19.021841201100329</c:v>
                </c:pt>
              </c:numCache>
            </c:numRef>
          </c:val>
        </c:ser>
        <c:ser>
          <c:idx val="6"/>
          <c:order val="6"/>
          <c:tx>
            <c:strRef>
              <c:f>Educação!$A$65</c:f>
              <c:strCache>
                <c:ptCount val="1"/>
                <c:pt idx="0">
                  <c:v>Casal com 3 ou mais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Educação!$B$58</c:f>
              <c:strCache>
                <c:ptCount val="1"/>
                <c:pt idx="0">
                  <c:v>15 anos ou mais de estudo</c:v>
                </c:pt>
              </c:strCache>
            </c:strRef>
          </c:cat>
          <c:val>
            <c:numRef>
              <c:f>Educação!$C$65</c:f>
              <c:numCache>
                <c:formatCode>0.0</c:formatCode>
                <c:ptCount val="1"/>
                <c:pt idx="0">
                  <c:v>5.9789873725377545</c:v>
                </c:pt>
              </c:numCache>
            </c:numRef>
          </c:val>
        </c:ser>
        <c:ser>
          <c:idx val="7"/>
          <c:order val="7"/>
          <c:tx>
            <c:strRef>
              <c:f>Educação!$A$66</c:f>
              <c:strCache>
                <c:ptCount val="1"/>
                <c:pt idx="0">
                  <c:v>Outros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Educação!$B$58</c:f>
              <c:strCache>
                <c:ptCount val="1"/>
                <c:pt idx="0">
                  <c:v>15 anos ou mais de estudo</c:v>
                </c:pt>
              </c:strCache>
            </c:strRef>
          </c:cat>
          <c:val>
            <c:numRef>
              <c:f>Educação!$C$66</c:f>
              <c:numCache>
                <c:formatCode>0.0</c:formatCode>
                <c:ptCount val="1"/>
                <c:pt idx="0">
                  <c:v>4.8918987593490728</c:v>
                </c:pt>
              </c:numCache>
            </c:numRef>
          </c:val>
        </c:ser>
        <c:gapWidth val="249"/>
        <c:axId val="55924608"/>
        <c:axId val="55926144"/>
      </c:barChart>
      <c:catAx>
        <c:axId val="55924608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5926144"/>
        <c:crosses val="autoZero"/>
        <c:auto val="1"/>
        <c:lblAlgn val="ctr"/>
        <c:lblOffset val="100"/>
      </c:catAx>
      <c:valAx>
        <c:axId val="55926144"/>
        <c:scaling>
          <c:orientation val="minMax"/>
        </c:scaling>
        <c:axPos val="l"/>
        <c:majorGridlines>
          <c:spPr>
            <a:ln>
              <a:solidFill>
                <a:srgbClr val="4F81BD">
                  <a:alpha val="20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5924608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7.9103407275576867E-2"/>
          <c:y val="3.9389260359808699E-2"/>
          <c:w val="0.9140438505645937"/>
          <c:h val="0.84324580132821325"/>
        </c:manualLayout>
      </c:layout>
      <c:barChart>
        <c:barDir val="col"/>
        <c:grouping val="clustered"/>
        <c:ser>
          <c:idx val="0"/>
          <c:order val="0"/>
          <c:tx>
            <c:strRef>
              <c:f>dados!$A$19</c:f>
              <c:strCache>
                <c:ptCount val="1"/>
                <c:pt idx="0">
                  <c:v>Sozinhos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dados!$B$18</c:f>
              <c:strCache>
                <c:ptCount val="1"/>
                <c:pt idx="0">
                  <c:v>Sem instrução a 3 anos de estudo</c:v>
                </c:pt>
              </c:strCache>
            </c:strRef>
          </c:cat>
          <c:val>
            <c:numRef>
              <c:f>dados!$C$19</c:f>
              <c:numCache>
                <c:formatCode>0.0</c:formatCode>
                <c:ptCount val="1"/>
                <c:pt idx="0">
                  <c:v>12.454627020144672</c:v>
                </c:pt>
              </c:numCache>
            </c:numRef>
          </c:val>
        </c:ser>
        <c:ser>
          <c:idx val="1"/>
          <c:order val="1"/>
          <c:tx>
            <c:strRef>
              <c:f>dados!$A$20</c:f>
              <c:strCache>
                <c:ptCount val="1"/>
                <c:pt idx="0">
                  <c:v>Solteiro com 1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dados!$B$18</c:f>
              <c:strCache>
                <c:ptCount val="1"/>
                <c:pt idx="0">
                  <c:v>Sem instrução a 3 anos de estudo</c:v>
                </c:pt>
              </c:strCache>
            </c:strRef>
          </c:cat>
          <c:val>
            <c:numRef>
              <c:f>dados!$C$20</c:f>
              <c:numCache>
                <c:formatCode>0.0</c:formatCode>
                <c:ptCount val="1"/>
                <c:pt idx="0">
                  <c:v>10.988544602337271</c:v>
                </c:pt>
              </c:numCache>
            </c:numRef>
          </c:val>
        </c:ser>
        <c:ser>
          <c:idx val="2"/>
          <c:order val="2"/>
          <c:tx>
            <c:strRef>
              <c:f>dados!$A$21</c:f>
              <c:strCache>
                <c:ptCount val="1"/>
                <c:pt idx="0">
                  <c:v>Solteiro com 2 ou mais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dados!$B$18</c:f>
              <c:strCache>
                <c:ptCount val="1"/>
                <c:pt idx="0">
                  <c:v>Sem instrução a 3 anos de estudo</c:v>
                </c:pt>
              </c:strCache>
            </c:strRef>
          </c:cat>
          <c:val>
            <c:numRef>
              <c:f>dados!$C$21</c:f>
              <c:numCache>
                <c:formatCode>0.0</c:formatCode>
                <c:ptCount val="1"/>
                <c:pt idx="0">
                  <c:v>9.1576168901034141</c:v>
                </c:pt>
              </c:numCache>
            </c:numRef>
          </c:val>
        </c:ser>
        <c:ser>
          <c:idx val="3"/>
          <c:order val="3"/>
          <c:tx>
            <c:strRef>
              <c:f>dados!$A$22</c:f>
              <c:strCache>
                <c:ptCount val="1"/>
                <c:pt idx="0">
                  <c:v>Casal sem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dados!$B$18</c:f>
              <c:strCache>
                <c:ptCount val="1"/>
                <c:pt idx="0">
                  <c:v>Sem instrução a 3 anos de estudo</c:v>
                </c:pt>
              </c:strCache>
            </c:strRef>
          </c:cat>
          <c:val>
            <c:numRef>
              <c:f>dados!$C$22</c:f>
              <c:numCache>
                <c:formatCode>0.0</c:formatCode>
                <c:ptCount val="1"/>
                <c:pt idx="0">
                  <c:v>16.482444612389003</c:v>
                </c:pt>
              </c:numCache>
            </c:numRef>
          </c:val>
        </c:ser>
        <c:ser>
          <c:idx val="4"/>
          <c:order val="4"/>
          <c:tx>
            <c:strRef>
              <c:f>dados!$A$23</c:f>
              <c:strCache>
                <c:ptCount val="1"/>
                <c:pt idx="0">
                  <c:v>Casal com 1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dados!$B$18</c:f>
              <c:strCache>
                <c:ptCount val="1"/>
                <c:pt idx="0">
                  <c:v>Sem instrução a 3 anos de estudo</c:v>
                </c:pt>
              </c:strCache>
            </c:strRef>
          </c:cat>
          <c:val>
            <c:numRef>
              <c:f>dados!$C$23</c:f>
              <c:numCache>
                <c:formatCode>0.0</c:formatCode>
                <c:ptCount val="1"/>
                <c:pt idx="0">
                  <c:v>15.933687506282439</c:v>
                </c:pt>
              </c:numCache>
            </c:numRef>
          </c:val>
        </c:ser>
        <c:ser>
          <c:idx val="5"/>
          <c:order val="5"/>
          <c:tx>
            <c:strRef>
              <c:f>dados!$A$24</c:f>
              <c:strCache>
                <c:ptCount val="1"/>
                <c:pt idx="0">
                  <c:v>Casal com 2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dados!$B$18</c:f>
              <c:strCache>
                <c:ptCount val="1"/>
                <c:pt idx="0">
                  <c:v>Sem instrução a 3 anos de estudo</c:v>
                </c:pt>
              </c:strCache>
            </c:strRef>
          </c:cat>
          <c:val>
            <c:numRef>
              <c:f>dados!$C$24</c:f>
              <c:numCache>
                <c:formatCode>0.0</c:formatCode>
                <c:ptCount val="1"/>
                <c:pt idx="0">
                  <c:v>13.92033714683534</c:v>
                </c:pt>
              </c:numCache>
            </c:numRef>
          </c:val>
        </c:ser>
        <c:ser>
          <c:idx val="6"/>
          <c:order val="6"/>
          <c:tx>
            <c:strRef>
              <c:f>dados!$A$25</c:f>
              <c:strCache>
                <c:ptCount val="1"/>
                <c:pt idx="0">
                  <c:v>Casal com 3 ou mais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dados!$B$18</c:f>
              <c:strCache>
                <c:ptCount val="1"/>
                <c:pt idx="0">
                  <c:v>Sem instrução a 3 anos de estudo</c:v>
                </c:pt>
              </c:strCache>
            </c:strRef>
          </c:cat>
          <c:val>
            <c:numRef>
              <c:f>dados!$C$25</c:f>
              <c:numCache>
                <c:formatCode>0.0</c:formatCode>
                <c:ptCount val="1"/>
                <c:pt idx="0">
                  <c:v>16.483933776856126</c:v>
                </c:pt>
              </c:numCache>
            </c:numRef>
          </c:val>
        </c:ser>
        <c:ser>
          <c:idx val="7"/>
          <c:order val="7"/>
          <c:tx>
            <c:strRef>
              <c:f>dados!$A$26</c:f>
              <c:strCache>
                <c:ptCount val="1"/>
                <c:pt idx="0">
                  <c:v>Outros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dados!$B$18</c:f>
              <c:strCache>
                <c:ptCount val="1"/>
                <c:pt idx="0">
                  <c:v>Sem instrução a 3 anos de estudo</c:v>
                </c:pt>
              </c:strCache>
            </c:strRef>
          </c:cat>
          <c:val>
            <c:numRef>
              <c:f>dados!$C$26</c:f>
              <c:numCache>
                <c:formatCode>0.0</c:formatCode>
                <c:ptCount val="1"/>
                <c:pt idx="0">
                  <c:v>4.5788084450517061</c:v>
                </c:pt>
              </c:numCache>
            </c:numRef>
          </c:val>
        </c:ser>
        <c:gapWidth val="250"/>
        <c:axId val="55999488"/>
        <c:axId val="56025856"/>
      </c:barChart>
      <c:catAx>
        <c:axId val="55999488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6025856"/>
        <c:crosses val="autoZero"/>
        <c:auto val="1"/>
        <c:lblAlgn val="ctr"/>
        <c:lblOffset val="100"/>
      </c:catAx>
      <c:valAx>
        <c:axId val="56025856"/>
        <c:scaling>
          <c:orientation val="minMax"/>
          <c:max val="30"/>
        </c:scaling>
        <c:axPos val="l"/>
        <c:majorGridlines>
          <c:spPr>
            <a:ln>
              <a:solidFill>
                <a:srgbClr val="4F81BD">
                  <a:alpha val="27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5999488"/>
        <c:crosses val="autoZero"/>
        <c:crossBetween val="between"/>
        <c:majorUnit val="5"/>
      </c:valAx>
    </c:plotArea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lineChart>
        <c:grouping val="standard"/>
        <c:ser>
          <c:idx val="0"/>
          <c:order val="0"/>
          <c:tx>
            <c:strRef>
              <c:f>'idade - agregado'!$U$8</c:f>
              <c:strCache>
                <c:ptCount val="1"/>
                <c:pt idx="0">
                  <c:v>Brasil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rgbClr val="9BBB59"/>
                </a:solidFill>
              </a:ln>
            </c:spPr>
          </c:marker>
          <c:cat>
            <c:numRef>
              <c:f>'idade - agregado'!$V$4:$AB$4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'idade - agregado'!$V$8:$AB$8</c:f>
              <c:numCache>
                <c:formatCode>0.00</c:formatCode>
                <c:ptCount val="7"/>
                <c:pt idx="0">
                  <c:v>3.0241163710604</c:v>
                </c:pt>
                <c:pt idx="1">
                  <c:v>2.8778005891279141</c:v>
                </c:pt>
                <c:pt idx="2">
                  <c:v>2.7455112164713902</c:v>
                </c:pt>
                <c:pt idx="3">
                  <c:v>2.7602442935617049</c:v>
                </c:pt>
                <c:pt idx="4">
                  <c:v>2.7770059194516707</c:v>
                </c:pt>
                <c:pt idx="5">
                  <c:v>2.6985202472668206</c:v>
                </c:pt>
                <c:pt idx="6">
                  <c:v>2.4582487257055177</c:v>
                </c:pt>
              </c:numCache>
            </c:numRef>
          </c:val>
        </c:ser>
        <c:ser>
          <c:idx val="1"/>
          <c:order val="1"/>
          <c:tx>
            <c:strRef>
              <c:f>'idade - agregado'!$U$9</c:f>
              <c:strCache>
                <c:ptCount val="1"/>
                <c:pt idx="0">
                  <c:v>Sudeste</c:v>
                </c:pt>
              </c:strCache>
            </c:strRef>
          </c:tx>
          <c:spPr>
            <a:ln w="31750"/>
          </c:spPr>
          <c:marker>
            <c:symbol val="square"/>
            <c:size val="7"/>
          </c:marker>
          <c:cat>
            <c:numRef>
              <c:f>'idade - agregado'!$V$4:$AB$4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'idade - agregado'!$V$9:$AB$9</c:f>
              <c:numCache>
                <c:formatCode>0.00</c:formatCode>
                <c:ptCount val="7"/>
                <c:pt idx="0">
                  <c:v>2.580631788408986</c:v>
                </c:pt>
                <c:pt idx="1">
                  <c:v>2.5421652305304847</c:v>
                </c:pt>
                <c:pt idx="2">
                  <c:v>2.2340190223401906</c:v>
                </c:pt>
                <c:pt idx="3">
                  <c:v>2.3027436519229614</c:v>
                </c:pt>
                <c:pt idx="4">
                  <c:v>2.3499159331421167</c:v>
                </c:pt>
                <c:pt idx="5">
                  <c:v>2.3094642751668597</c:v>
                </c:pt>
                <c:pt idx="6">
                  <c:v>2.0637531328320802</c:v>
                </c:pt>
              </c:numCache>
            </c:numRef>
          </c:val>
        </c:ser>
        <c:ser>
          <c:idx val="2"/>
          <c:order val="2"/>
          <c:tx>
            <c:strRef>
              <c:f>'idade - agregado'!$U$10</c:f>
              <c:strCache>
                <c:ptCount val="1"/>
                <c:pt idx="0">
                  <c:v>Espírito Santo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triang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1.7638888888888891E-2"/>
                  <c:y val="-5.2916666666666834E-2"/>
                </c:manualLayout>
              </c:layout>
              <c:showVal val="1"/>
            </c:dLbl>
            <c:dLbl>
              <c:idx val="1"/>
              <c:layout>
                <c:manualLayout>
                  <c:x val="-3.0868055555555596E-2"/>
                  <c:y val="-7.4083333333334014E-2"/>
                </c:manualLayout>
              </c:layout>
              <c:showVal val="1"/>
            </c:dLbl>
            <c:dLbl>
              <c:idx val="3"/>
              <c:layout>
                <c:manualLayout>
                  <c:x val="-2.9398148148148149E-2"/>
                  <c:y val="-5.6444444444444443E-2"/>
                </c:manualLayout>
              </c:layout>
              <c:showVal val="1"/>
            </c:dLbl>
            <c:dLbl>
              <c:idx val="4"/>
              <c:layout>
                <c:manualLayout>
                  <c:x val="-2.4988425925925931E-2"/>
                  <c:y val="-5.6444444444444464E-2"/>
                </c:manualLayout>
              </c:layout>
              <c:showVal val="1"/>
            </c:dLbl>
            <c:dLbl>
              <c:idx val="5"/>
              <c:layout>
                <c:manualLayout>
                  <c:x val="7.3495370370370372E-3"/>
                  <c:y val="-1.4111111111111111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numRef>
              <c:f>'idade - agregado'!$V$4:$AB$4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'idade - agregado'!$V$10:$AB$10</c:f>
              <c:numCache>
                <c:formatCode>0.00</c:formatCode>
                <c:ptCount val="7"/>
                <c:pt idx="0">
                  <c:v>3.1654676258992787</c:v>
                </c:pt>
                <c:pt idx="1">
                  <c:v>2.8045977011494689</c:v>
                </c:pt>
                <c:pt idx="2">
                  <c:v>1.9030357951970978</c:v>
                </c:pt>
                <c:pt idx="3">
                  <c:v>2.9018885306310427</c:v>
                </c:pt>
                <c:pt idx="4">
                  <c:v>2.8888888888888777</c:v>
                </c:pt>
                <c:pt idx="5">
                  <c:v>2.8087382969237629</c:v>
                </c:pt>
                <c:pt idx="6">
                  <c:v>2.202247191011236</c:v>
                </c:pt>
              </c:numCache>
            </c:numRef>
          </c:val>
        </c:ser>
        <c:marker val="1"/>
        <c:axId val="54083968"/>
        <c:axId val="54085504"/>
      </c:lineChart>
      <c:catAx>
        <c:axId val="54083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4085504"/>
        <c:crosses val="autoZero"/>
        <c:auto val="1"/>
        <c:lblAlgn val="ctr"/>
        <c:lblOffset val="100"/>
      </c:catAx>
      <c:valAx>
        <c:axId val="54085504"/>
        <c:scaling>
          <c:orientation val="minMax"/>
          <c:min val="1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.0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40839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7.8351773505037539E-2"/>
          <c:y val="4.060617346280368E-2"/>
          <c:w val="0.91535672089291409"/>
          <c:h val="0.8451613889159284"/>
        </c:manualLayout>
      </c:layout>
      <c:barChart>
        <c:barDir val="col"/>
        <c:grouping val="clustered"/>
        <c:ser>
          <c:idx val="0"/>
          <c:order val="0"/>
          <c:tx>
            <c:strRef>
              <c:f>dados!$A$50</c:f>
              <c:strCache>
                <c:ptCount val="1"/>
                <c:pt idx="0">
                  <c:v>Sozinhos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dados!$B$49</c:f>
              <c:strCache>
                <c:ptCount val="1"/>
                <c:pt idx="0">
                  <c:v>4 a 10 anos de educação</c:v>
                </c:pt>
              </c:strCache>
            </c:strRef>
          </c:cat>
          <c:val>
            <c:numRef>
              <c:f>dados!$C$50</c:f>
              <c:numCache>
                <c:formatCode>0.0</c:formatCode>
                <c:ptCount val="1"/>
                <c:pt idx="0">
                  <c:v>8.6995461122911024</c:v>
                </c:pt>
              </c:numCache>
            </c:numRef>
          </c:val>
        </c:ser>
        <c:ser>
          <c:idx val="1"/>
          <c:order val="1"/>
          <c:tx>
            <c:strRef>
              <c:f>dados!$A$51</c:f>
              <c:strCache>
                <c:ptCount val="1"/>
                <c:pt idx="0">
                  <c:v>Solteiro com 1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dados!$B$49</c:f>
              <c:strCache>
                <c:ptCount val="1"/>
                <c:pt idx="0">
                  <c:v>4 a 10 anos de educação</c:v>
                </c:pt>
              </c:strCache>
            </c:strRef>
          </c:cat>
          <c:val>
            <c:numRef>
              <c:f>dados!$C$51</c:f>
              <c:numCache>
                <c:formatCode>0.0</c:formatCode>
                <c:ptCount val="1"/>
                <c:pt idx="0">
                  <c:v>5.7063972116424964</c:v>
                </c:pt>
              </c:numCache>
            </c:numRef>
          </c:val>
        </c:ser>
        <c:ser>
          <c:idx val="2"/>
          <c:order val="2"/>
          <c:tx>
            <c:strRef>
              <c:f>dados!$A$52</c:f>
              <c:strCache>
                <c:ptCount val="1"/>
                <c:pt idx="0">
                  <c:v>Solteiro com 2 ou mais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dados!$B$49</c:f>
              <c:strCache>
                <c:ptCount val="1"/>
                <c:pt idx="0">
                  <c:v>4 a 10 anos de educação</c:v>
                </c:pt>
              </c:strCache>
            </c:strRef>
          </c:cat>
          <c:val>
            <c:numRef>
              <c:f>dados!$C$52</c:f>
              <c:numCache>
                <c:formatCode>0.0</c:formatCode>
                <c:ptCount val="1"/>
                <c:pt idx="0">
                  <c:v>10.477447276198415</c:v>
                </c:pt>
              </c:numCache>
            </c:numRef>
          </c:val>
        </c:ser>
        <c:ser>
          <c:idx val="3"/>
          <c:order val="3"/>
          <c:tx>
            <c:strRef>
              <c:f>dados!$A$53</c:f>
              <c:strCache>
                <c:ptCount val="1"/>
                <c:pt idx="0">
                  <c:v>Casal sem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dados!$B$49</c:f>
              <c:strCache>
                <c:ptCount val="1"/>
                <c:pt idx="0">
                  <c:v>4 a 10 anos de educação</c:v>
                </c:pt>
              </c:strCache>
            </c:strRef>
          </c:cat>
          <c:val>
            <c:numRef>
              <c:f>dados!$C$53</c:f>
              <c:numCache>
                <c:formatCode>0.0</c:formatCode>
                <c:ptCount val="1"/>
                <c:pt idx="0">
                  <c:v>16.932464475252949</c:v>
                </c:pt>
              </c:numCache>
            </c:numRef>
          </c:val>
        </c:ser>
        <c:ser>
          <c:idx val="4"/>
          <c:order val="4"/>
          <c:tx>
            <c:strRef>
              <c:f>dados!$A$54</c:f>
              <c:strCache>
                <c:ptCount val="1"/>
                <c:pt idx="0">
                  <c:v>Casal com 1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dados!$B$49</c:f>
              <c:strCache>
                <c:ptCount val="1"/>
                <c:pt idx="0">
                  <c:v>4 a 10 anos de educação</c:v>
                </c:pt>
              </c:strCache>
            </c:strRef>
          </c:cat>
          <c:val>
            <c:numRef>
              <c:f>dados!$C$54</c:f>
              <c:numCache>
                <c:formatCode>0.0</c:formatCode>
                <c:ptCount val="1"/>
                <c:pt idx="0">
                  <c:v>20.299257845107729</c:v>
                </c:pt>
              </c:numCache>
            </c:numRef>
          </c:val>
        </c:ser>
        <c:ser>
          <c:idx val="5"/>
          <c:order val="5"/>
          <c:tx>
            <c:strRef>
              <c:f>dados!$A$55</c:f>
              <c:strCache>
                <c:ptCount val="1"/>
                <c:pt idx="0">
                  <c:v>Casal com 2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dados!$B$49</c:f>
              <c:strCache>
                <c:ptCount val="1"/>
                <c:pt idx="0">
                  <c:v>4 a 10 anos de educação</c:v>
                </c:pt>
              </c:strCache>
            </c:strRef>
          </c:cat>
          <c:val>
            <c:numRef>
              <c:f>dados!$C$55</c:f>
              <c:numCache>
                <c:formatCode>0.0</c:formatCode>
                <c:ptCount val="1"/>
                <c:pt idx="0">
                  <c:v>20.766265894151182</c:v>
                </c:pt>
              </c:numCache>
            </c:numRef>
          </c:val>
        </c:ser>
        <c:ser>
          <c:idx val="6"/>
          <c:order val="6"/>
          <c:tx>
            <c:strRef>
              <c:f>dados!$A$56</c:f>
              <c:strCache>
                <c:ptCount val="1"/>
                <c:pt idx="0">
                  <c:v>Casal com 3 ou mais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dados!$B$49</c:f>
              <c:strCache>
                <c:ptCount val="1"/>
                <c:pt idx="0">
                  <c:v>4 a 10 anos de educação</c:v>
                </c:pt>
              </c:strCache>
            </c:strRef>
          </c:cat>
          <c:val>
            <c:numRef>
              <c:f>dados!$C$56</c:f>
              <c:numCache>
                <c:formatCode>0.0</c:formatCode>
                <c:ptCount val="1"/>
                <c:pt idx="0">
                  <c:v>14.593050783322337</c:v>
                </c:pt>
              </c:numCache>
            </c:numRef>
          </c:val>
        </c:ser>
        <c:ser>
          <c:idx val="7"/>
          <c:order val="7"/>
          <c:tx>
            <c:strRef>
              <c:f>dados!$A$57</c:f>
              <c:strCache>
                <c:ptCount val="1"/>
                <c:pt idx="0">
                  <c:v>Outros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dados!$B$49</c:f>
              <c:strCache>
                <c:ptCount val="1"/>
                <c:pt idx="0">
                  <c:v>4 a 10 anos de educação</c:v>
                </c:pt>
              </c:strCache>
            </c:strRef>
          </c:cat>
          <c:val>
            <c:numRef>
              <c:f>dados!$C$57</c:f>
              <c:numCache>
                <c:formatCode>0.0</c:formatCode>
                <c:ptCount val="1"/>
                <c:pt idx="0">
                  <c:v>2.5255704020338428</c:v>
                </c:pt>
              </c:numCache>
            </c:numRef>
          </c:val>
        </c:ser>
        <c:gapWidth val="249"/>
        <c:axId val="56103296"/>
        <c:axId val="56104832"/>
      </c:barChart>
      <c:catAx>
        <c:axId val="56103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6104832"/>
        <c:crosses val="autoZero"/>
        <c:auto val="1"/>
        <c:lblAlgn val="ctr"/>
        <c:lblOffset val="100"/>
      </c:catAx>
      <c:valAx>
        <c:axId val="56104832"/>
        <c:scaling>
          <c:orientation val="minMax"/>
          <c:max val="30"/>
        </c:scaling>
        <c:axPos val="l"/>
        <c:majorGridlines>
          <c:spPr>
            <a:ln>
              <a:solidFill>
                <a:srgbClr val="4F81BD">
                  <a:alpha val="33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6103296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4.8117895768865465E-2"/>
          <c:y val="7.9948435649083813E-2"/>
          <c:w val="0.9438879867643003"/>
          <c:h val="0.80298422874131858"/>
        </c:manualLayout>
      </c:layout>
      <c:barChart>
        <c:barDir val="col"/>
        <c:grouping val="clustered"/>
        <c:ser>
          <c:idx val="0"/>
          <c:order val="0"/>
          <c:tx>
            <c:strRef>
              <c:f>Plan5!$A$2</c:f>
              <c:strCache>
                <c:ptCount val="1"/>
                <c:pt idx="0">
                  <c:v>Empregado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Plan5!$C$1:$I$1</c:f>
              <c:strCache>
                <c:ptCount val="7"/>
                <c:pt idx="0">
                  <c:v>Sozinho</c:v>
                </c:pt>
                <c:pt idx="1">
                  <c:v>solteiro com 1 filho</c:v>
                </c:pt>
                <c:pt idx="2">
                  <c:v>solteiro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</c:strCache>
            </c:strRef>
          </c:cat>
          <c:val>
            <c:numRef>
              <c:f>Plan5!$C$2:$I$2</c:f>
              <c:numCache>
                <c:formatCode>General</c:formatCode>
                <c:ptCount val="7"/>
                <c:pt idx="0">
                  <c:v>60.502852457896154</c:v>
                </c:pt>
                <c:pt idx="1">
                  <c:v>51.997506504770165</c:v>
                </c:pt>
                <c:pt idx="2">
                  <c:v>56.603447945231743</c:v>
                </c:pt>
                <c:pt idx="3">
                  <c:v>70.617881578809488</c:v>
                </c:pt>
                <c:pt idx="4">
                  <c:v>73.627740052418005</c:v>
                </c:pt>
                <c:pt idx="5">
                  <c:v>68.230718426652743</c:v>
                </c:pt>
                <c:pt idx="6">
                  <c:v>68.672928325638509</c:v>
                </c:pt>
              </c:numCache>
            </c:numRef>
          </c:val>
        </c:ser>
        <c:ser>
          <c:idx val="1"/>
          <c:order val="1"/>
          <c:tx>
            <c:strRef>
              <c:f>Plan5!$A$3</c:f>
              <c:strCache>
                <c:ptCount val="1"/>
                <c:pt idx="0">
                  <c:v>Doméstico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Plan5!$C$1:$I$1</c:f>
              <c:strCache>
                <c:ptCount val="7"/>
                <c:pt idx="0">
                  <c:v>Sozinho</c:v>
                </c:pt>
                <c:pt idx="1">
                  <c:v>solteiro com 1 filho</c:v>
                </c:pt>
                <c:pt idx="2">
                  <c:v>solteiro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</c:strCache>
            </c:strRef>
          </c:cat>
          <c:val>
            <c:numRef>
              <c:f>Plan5!$C$3:$I$3</c:f>
              <c:numCache>
                <c:formatCode>General</c:formatCode>
                <c:ptCount val="7"/>
                <c:pt idx="0">
                  <c:v>9.2440132545348526</c:v>
                </c:pt>
                <c:pt idx="1">
                  <c:v>21.335646140502963</c:v>
                </c:pt>
                <c:pt idx="2">
                  <c:v>23.585249391144142</c:v>
                </c:pt>
                <c:pt idx="3">
                  <c:v>1.5454897892894894</c:v>
                </c:pt>
                <c:pt idx="4">
                  <c:v>2.1972539909459141</c:v>
                </c:pt>
                <c:pt idx="5">
                  <c:v>3.2486974389080499</c:v>
                </c:pt>
                <c:pt idx="6">
                  <c:v>3.6149447104492962</c:v>
                </c:pt>
              </c:numCache>
            </c:numRef>
          </c:val>
        </c:ser>
        <c:ser>
          <c:idx val="2"/>
          <c:order val="2"/>
          <c:tx>
            <c:strRef>
              <c:f>Plan5!$A$4</c:f>
              <c:strCache>
                <c:ptCount val="1"/>
                <c:pt idx="0">
                  <c:v>Conta Própria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Plan5!$C$1:$I$1</c:f>
              <c:strCache>
                <c:ptCount val="7"/>
                <c:pt idx="0">
                  <c:v>Sozinho</c:v>
                </c:pt>
                <c:pt idx="1">
                  <c:v>solteiro com 1 filho</c:v>
                </c:pt>
                <c:pt idx="2">
                  <c:v>solteiro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</c:strCache>
            </c:strRef>
          </c:cat>
          <c:val>
            <c:numRef>
              <c:f>Plan5!$C$4:$I$4</c:f>
              <c:numCache>
                <c:formatCode>General</c:formatCode>
                <c:ptCount val="7"/>
                <c:pt idx="0">
                  <c:v>24.370580398319269</c:v>
                </c:pt>
                <c:pt idx="1">
                  <c:v>25.3333694709453</c:v>
                </c:pt>
                <c:pt idx="2">
                  <c:v>17.924329299863743</c:v>
                </c:pt>
                <c:pt idx="3">
                  <c:v>19.072915684363789</c:v>
                </c:pt>
                <c:pt idx="4">
                  <c:v>20.878008101024541</c:v>
                </c:pt>
                <c:pt idx="5">
                  <c:v>20.578263741102223</c:v>
                </c:pt>
                <c:pt idx="6">
                  <c:v>21.08472832808809</c:v>
                </c:pt>
              </c:numCache>
            </c:numRef>
          </c:val>
        </c:ser>
        <c:ser>
          <c:idx val="3"/>
          <c:order val="3"/>
          <c:tx>
            <c:strRef>
              <c:f>Plan5!$A$5</c:f>
              <c:strCache>
                <c:ptCount val="1"/>
                <c:pt idx="0">
                  <c:v>Empregador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Plan5!$C$1:$I$1</c:f>
              <c:strCache>
                <c:ptCount val="7"/>
                <c:pt idx="0">
                  <c:v>Sozinho</c:v>
                </c:pt>
                <c:pt idx="1">
                  <c:v>solteiro com 1 filho</c:v>
                </c:pt>
                <c:pt idx="2">
                  <c:v>solteiro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</c:strCache>
            </c:strRef>
          </c:cat>
          <c:val>
            <c:numRef>
              <c:f>Plan5!$C$5:$I$5</c:f>
              <c:numCache>
                <c:formatCode>General</c:formatCode>
                <c:ptCount val="7"/>
                <c:pt idx="0">
                  <c:v>4.2018242066067675</c:v>
                </c:pt>
                <c:pt idx="1">
                  <c:v>0</c:v>
                </c:pt>
                <c:pt idx="2">
                  <c:v>1.88697336376014</c:v>
                </c:pt>
                <c:pt idx="3">
                  <c:v>7.7326878948857383</c:v>
                </c:pt>
                <c:pt idx="4">
                  <c:v>2.5643316654753527</c:v>
                </c:pt>
                <c:pt idx="5">
                  <c:v>7.9423203933367574</c:v>
                </c:pt>
                <c:pt idx="6">
                  <c:v>5.4224170656739448</c:v>
                </c:pt>
              </c:numCache>
            </c:numRef>
          </c:val>
        </c:ser>
        <c:ser>
          <c:idx val="4"/>
          <c:order val="4"/>
          <c:tx>
            <c:strRef>
              <c:f>Plan5!$A$6</c:f>
              <c:strCache>
                <c:ptCount val="1"/>
                <c:pt idx="0">
                  <c:v>Não Remunerado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Plan5!$C$1:$I$1</c:f>
              <c:strCache>
                <c:ptCount val="7"/>
                <c:pt idx="0">
                  <c:v>Sozinho</c:v>
                </c:pt>
                <c:pt idx="1">
                  <c:v>solteiro com 1 filho</c:v>
                </c:pt>
                <c:pt idx="2">
                  <c:v>solteiro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</c:strCache>
            </c:strRef>
          </c:cat>
          <c:val>
            <c:numRef>
              <c:f>Plan5!$C$6:$I$6</c:f>
              <c:numCache>
                <c:formatCode>General</c:formatCode>
                <c:ptCount val="7"/>
                <c:pt idx="0">
                  <c:v>1.6807296826427078</c:v>
                </c:pt>
                <c:pt idx="1">
                  <c:v>1.3334778837814401</c:v>
                </c:pt>
                <c:pt idx="2">
                  <c:v>0</c:v>
                </c:pt>
                <c:pt idx="3">
                  <c:v>1.0310250526514282</c:v>
                </c:pt>
                <c:pt idx="4">
                  <c:v>0.73266619013581169</c:v>
                </c:pt>
                <c:pt idx="5">
                  <c:v>0</c:v>
                </c:pt>
                <c:pt idx="6">
                  <c:v>1.2049815701497655</c:v>
                </c:pt>
              </c:numCache>
            </c:numRef>
          </c:val>
        </c:ser>
        <c:axId val="55773824"/>
        <c:axId val="55800192"/>
      </c:barChart>
      <c:catAx>
        <c:axId val="557738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5800192"/>
        <c:crosses val="autoZero"/>
        <c:auto val="1"/>
        <c:lblAlgn val="ctr"/>
        <c:lblOffset val="100"/>
      </c:catAx>
      <c:valAx>
        <c:axId val="55800192"/>
        <c:scaling>
          <c:orientation val="minMax"/>
        </c:scaling>
        <c:axPos val="l"/>
        <c:majorGridlines>
          <c:spPr>
            <a:ln>
              <a:solidFill>
                <a:srgbClr val="4F81BD">
                  <a:alpha val="2700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5773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6825270382058271E-2"/>
          <c:y val="3.6698952453952235E-3"/>
          <c:w val="0.9068042432196004"/>
          <c:h val="8.1852135739670068E-2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6.1508421683510034E-2"/>
          <c:y val="3.1844033680187192E-2"/>
          <c:w val="0.92642453551573767"/>
          <c:h val="0.86577340952948656"/>
        </c:manualLayout>
      </c:layout>
      <c:barChart>
        <c:barDir val="col"/>
        <c:grouping val="clustered"/>
        <c:ser>
          <c:idx val="0"/>
          <c:order val="0"/>
          <c:tx>
            <c:strRef>
              <c:f>ocupação!$A$4</c:f>
              <c:strCache>
                <c:ptCount val="1"/>
                <c:pt idx="0">
                  <c:v>Sozinho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ocupação!$B$3</c:f>
              <c:strCache>
                <c:ptCount val="1"/>
                <c:pt idx="0">
                  <c:v>Empregado</c:v>
                </c:pt>
              </c:strCache>
            </c:strRef>
          </c:cat>
          <c:val>
            <c:numRef>
              <c:f>ocupação!$C$4</c:f>
              <c:numCache>
                <c:formatCode>0.0</c:formatCode>
                <c:ptCount val="1"/>
                <c:pt idx="0">
                  <c:v>8.6025631373539504</c:v>
                </c:pt>
              </c:numCache>
            </c:numRef>
          </c:val>
        </c:ser>
        <c:ser>
          <c:idx val="1"/>
          <c:order val="1"/>
          <c:tx>
            <c:strRef>
              <c:f>ocupação!$A$5</c:f>
              <c:strCache>
                <c:ptCount val="1"/>
                <c:pt idx="0">
                  <c:v>Solteiro com 1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ocupação!$B$3</c:f>
              <c:strCache>
                <c:ptCount val="1"/>
                <c:pt idx="0">
                  <c:v>Empregado</c:v>
                </c:pt>
              </c:strCache>
            </c:strRef>
          </c:cat>
          <c:val>
            <c:numRef>
              <c:f>ocupação!$C$5</c:f>
              <c:numCache>
                <c:formatCode>0.0</c:formatCode>
                <c:ptCount val="1"/>
                <c:pt idx="0">
                  <c:v>4.6592562190202456</c:v>
                </c:pt>
              </c:numCache>
            </c:numRef>
          </c:val>
        </c:ser>
        <c:ser>
          <c:idx val="2"/>
          <c:order val="2"/>
          <c:tx>
            <c:strRef>
              <c:f>ocupação!$A$6</c:f>
              <c:strCache>
                <c:ptCount val="1"/>
                <c:pt idx="0">
                  <c:v>Solteiro com 2 ou mais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ocupação!$B$3</c:f>
              <c:strCache>
                <c:ptCount val="1"/>
                <c:pt idx="0">
                  <c:v>Empregado</c:v>
                </c:pt>
              </c:strCache>
            </c:strRef>
          </c:cat>
          <c:val>
            <c:numRef>
              <c:f>ocupação!$C$6</c:f>
              <c:numCache>
                <c:formatCode>0.0</c:formatCode>
                <c:ptCount val="1"/>
                <c:pt idx="0">
                  <c:v>7.168478802023504</c:v>
                </c:pt>
              </c:numCache>
            </c:numRef>
          </c:val>
        </c:ser>
        <c:ser>
          <c:idx val="3"/>
          <c:order val="3"/>
          <c:tx>
            <c:strRef>
              <c:f>ocupação!$A$7</c:f>
              <c:strCache>
                <c:ptCount val="1"/>
                <c:pt idx="0">
                  <c:v>Casal sem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ocupação!$B$3</c:f>
              <c:strCache>
                <c:ptCount val="1"/>
                <c:pt idx="0">
                  <c:v>Empregado</c:v>
                </c:pt>
              </c:strCache>
            </c:strRef>
          </c:cat>
          <c:val>
            <c:numRef>
              <c:f>ocupação!$C$7</c:f>
              <c:numCache>
                <c:formatCode>0.0</c:formatCode>
                <c:ptCount val="1"/>
                <c:pt idx="0">
                  <c:v>16.367990169054472</c:v>
                </c:pt>
              </c:numCache>
            </c:numRef>
          </c:val>
        </c:ser>
        <c:ser>
          <c:idx val="4"/>
          <c:order val="4"/>
          <c:tx>
            <c:strRef>
              <c:f>ocupação!$A$8</c:f>
              <c:strCache>
                <c:ptCount val="1"/>
                <c:pt idx="0">
                  <c:v>Casal com 1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ocupação!$B$3</c:f>
              <c:strCache>
                <c:ptCount val="1"/>
                <c:pt idx="0">
                  <c:v>Empregado</c:v>
                </c:pt>
              </c:strCache>
            </c:strRef>
          </c:cat>
          <c:val>
            <c:numRef>
              <c:f>ocupação!$C$8</c:f>
              <c:numCache>
                <c:formatCode>0.0</c:formatCode>
                <c:ptCount val="1"/>
                <c:pt idx="0">
                  <c:v>24.015144707730929</c:v>
                </c:pt>
              </c:numCache>
            </c:numRef>
          </c:val>
        </c:ser>
        <c:ser>
          <c:idx val="5"/>
          <c:order val="5"/>
          <c:tx>
            <c:strRef>
              <c:f>ocupação!$A$9</c:f>
              <c:strCache>
                <c:ptCount val="1"/>
                <c:pt idx="0">
                  <c:v>Casal com 2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ocupação!$B$3</c:f>
              <c:strCache>
                <c:ptCount val="1"/>
                <c:pt idx="0">
                  <c:v>Empregado</c:v>
                </c:pt>
              </c:strCache>
            </c:strRef>
          </c:cat>
          <c:val>
            <c:numRef>
              <c:f>ocupação!$C$9</c:f>
              <c:numCache>
                <c:formatCode>0.0</c:formatCode>
                <c:ptCount val="1"/>
                <c:pt idx="0">
                  <c:v>22.580574653743248</c:v>
                </c:pt>
              </c:numCache>
            </c:numRef>
          </c:val>
        </c:ser>
        <c:ser>
          <c:idx val="6"/>
          <c:order val="6"/>
          <c:tx>
            <c:strRef>
              <c:f>ocupação!$A$10</c:f>
              <c:strCache>
                <c:ptCount val="1"/>
                <c:pt idx="0">
                  <c:v>Casal com 3 ou mais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ocupação!$B$3</c:f>
              <c:strCache>
                <c:ptCount val="1"/>
                <c:pt idx="0">
                  <c:v>Empregado</c:v>
                </c:pt>
              </c:strCache>
            </c:strRef>
          </c:cat>
          <c:val>
            <c:numRef>
              <c:f>ocupação!$C$10</c:f>
              <c:numCache>
                <c:formatCode>0.0</c:formatCode>
                <c:ptCount val="1"/>
                <c:pt idx="0">
                  <c:v>13.619308288060305</c:v>
                </c:pt>
              </c:numCache>
            </c:numRef>
          </c:val>
        </c:ser>
        <c:ser>
          <c:idx val="7"/>
          <c:order val="7"/>
          <c:tx>
            <c:strRef>
              <c:f>ocupação!$A$11</c:f>
              <c:strCache>
                <c:ptCount val="1"/>
                <c:pt idx="0">
                  <c:v>Outros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ocupação!$B$3</c:f>
              <c:strCache>
                <c:ptCount val="1"/>
                <c:pt idx="0">
                  <c:v>Empregado</c:v>
                </c:pt>
              </c:strCache>
            </c:strRef>
          </c:cat>
          <c:val>
            <c:numRef>
              <c:f>ocupação!$C$11</c:f>
              <c:numCache>
                <c:formatCode>0.0</c:formatCode>
                <c:ptCount val="1"/>
                <c:pt idx="0">
                  <c:v>2.9866840230133467</c:v>
                </c:pt>
              </c:numCache>
            </c:numRef>
          </c:val>
        </c:ser>
        <c:gapWidth val="253"/>
        <c:axId val="56349440"/>
        <c:axId val="56350976"/>
      </c:barChart>
      <c:catAx>
        <c:axId val="56349440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 sz="1200"/>
            </a:pPr>
            <a:endParaRPr lang="pt-BR"/>
          </a:p>
        </c:txPr>
        <c:crossAx val="56350976"/>
        <c:crosses val="autoZero"/>
        <c:auto val="1"/>
        <c:lblAlgn val="ctr"/>
        <c:lblOffset val="100"/>
      </c:catAx>
      <c:valAx>
        <c:axId val="56350976"/>
        <c:scaling>
          <c:orientation val="minMax"/>
          <c:max val="40"/>
        </c:scaling>
        <c:axPos val="l"/>
        <c:majorGridlines>
          <c:spPr>
            <a:ln>
              <a:solidFill>
                <a:srgbClr val="4F81BD">
                  <a:alpha val="21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6349440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6.8026048630713612E-2"/>
          <c:y val="3.8792278624746414E-2"/>
          <c:w val="0.93078112877399755"/>
          <c:h val="0.84550647481121421"/>
        </c:manualLayout>
      </c:layout>
      <c:barChart>
        <c:barDir val="col"/>
        <c:grouping val="clustered"/>
        <c:ser>
          <c:idx val="0"/>
          <c:order val="0"/>
          <c:tx>
            <c:strRef>
              <c:f>ocupação!$A$16</c:f>
              <c:strCache>
                <c:ptCount val="1"/>
                <c:pt idx="0">
                  <c:v>Sozinho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ocupação!$B$15</c:f>
              <c:strCache>
                <c:ptCount val="1"/>
                <c:pt idx="0">
                  <c:v>Conta Própria</c:v>
                </c:pt>
              </c:strCache>
            </c:strRef>
          </c:cat>
          <c:val>
            <c:numRef>
              <c:f>ocupação!$C$16</c:f>
              <c:numCache>
                <c:formatCode>0.0</c:formatCode>
                <c:ptCount val="1"/>
                <c:pt idx="0">
                  <c:v>11.154805369442339</c:v>
                </c:pt>
              </c:numCache>
            </c:numRef>
          </c:val>
        </c:ser>
        <c:ser>
          <c:idx val="1"/>
          <c:order val="1"/>
          <c:tx>
            <c:strRef>
              <c:f>ocupação!$A$17</c:f>
              <c:strCache>
                <c:ptCount val="1"/>
                <c:pt idx="0">
                  <c:v>Solteiro com 1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ocupação!$B$15</c:f>
              <c:strCache>
                <c:ptCount val="1"/>
                <c:pt idx="0">
                  <c:v>Conta Própria</c:v>
                </c:pt>
              </c:strCache>
            </c:strRef>
          </c:cat>
          <c:val>
            <c:numRef>
              <c:f>ocupação!$C$17</c:f>
              <c:numCache>
                <c:formatCode>0.0</c:formatCode>
                <c:ptCount val="1"/>
                <c:pt idx="0">
                  <c:v>7.3075389534747366</c:v>
                </c:pt>
              </c:numCache>
            </c:numRef>
          </c:val>
        </c:ser>
        <c:ser>
          <c:idx val="2"/>
          <c:order val="2"/>
          <c:tx>
            <c:strRef>
              <c:f>ocupação!$A$18</c:f>
              <c:strCache>
                <c:ptCount val="1"/>
                <c:pt idx="0">
                  <c:v>Solteiro com 2 ou mais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ocupação!$B$15</c:f>
              <c:strCache>
                <c:ptCount val="1"/>
                <c:pt idx="0">
                  <c:v>Conta Própria</c:v>
                </c:pt>
              </c:strCache>
            </c:strRef>
          </c:cat>
          <c:val>
            <c:numRef>
              <c:f>ocupação!$C$18</c:f>
              <c:numCache>
                <c:formatCode>0.0</c:formatCode>
                <c:ptCount val="1"/>
                <c:pt idx="0">
                  <c:v>7.3075389534747366</c:v>
                </c:pt>
              </c:numCache>
            </c:numRef>
          </c:val>
        </c:ser>
        <c:ser>
          <c:idx val="3"/>
          <c:order val="3"/>
          <c:tx>
            <c:strRef>
              <c:f>ocupação!$A$19</c:f>
              <c:strCache>
                <c:ptCount val="1"/>
                <c:pt idx="0">
                  <c:v>Casal sem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ocupação!$B$15</c:f>
              <c:strCache>
                <c:ptCount val="1"/>
                <c:pt idx="0">
                  <c:v>Conta Própria</c:v>
                </c:pt>
              </c:strCache>
            </c:strRef>
          </c:cat>
          <c:val>
            <c:numRef>
              <c:f>ocupação!$C$19</c:f>
              <c:numCache>
                <c:formatCode>0.0</c:formatCode>
                <c:ptCount val="1"/>
                <c:pt idx="0">
                  <c:v>14.23121125174929</c:v>
                </c:pt>
              </c:numCache>
            </c:numRef>
          </c:val>
        </c:ser>
        <c:ser>
          <c:idx val="4"/>
          <c:order val="4"/>
          <c:tx>
            <c:strRef>
              <c:f>ocupação!$A$20</c:f>
              <c:strCache>
                <c:ptCount val="1"/>
                <c:pt idx="0">
                  <c:v>Casal com 1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ocupação!$B$15</c:f>
              <c:strCache>
                <c:ptCount val="1"/>
                <c:pt idx="0">
                  <c:v>Conta Própria</c:v>
                </c:pt>
              </c:strCache>
            </c:strRef>
          </c:cat>
          <c:val>
            <c:numRef>
              <c:f>ocupação!$C$20</c:f>
              <c:numCache>
                <c:formatCode>0.0</c:formatCode>
                <c:ptCount val="1"/>
                <c:pt idx="0">
                  <c:v>21.921835054609137</c:v>
                </c:pt>
              </c:numCache>
            </c:numRef>
          </c:val>
        </c:ser>
        <c:ser>
          <c:idx val="5"/>
          <c:order val="5"/>
          <c:tx>
            <c:strRef>
              <c:f>ocupação!$A$21</c:f>
              <c:strCache>
                <c:ptCount val="1"/>
                <c:pt idx="0">
                  <c:v>Casal com 2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ocupação!$B$15</c:f>
              <c:strCache>
                <c:ptCount val="1"/>
                <c:pt idx="0">
                  <c:v>Conta Própria</c:v>
                </c:pt>
              </c:strCache>
            </c:strRef>
          </c:cat>
          <c:val>
            <c:numRef>
              <c:f>ocupação!$C$21</c:f>
              <c:numCache>
                <c:formatCode>0.0</c:formatCode>
                <c:ptCount val="1"/>
                <c:pt idx="0">
                  <c:v>21.923398666239279</c:v>
                </c:pt>
              </c:numCache>
            </c:numRef>
          </c:val>
        </c:ser>
        <c:ser>
          <c:idx val="6"/>
          <c:order val="6"/>
          <c:tx>
            <c:strRef>
              <c:f>ocupação!$A$22</c:f>
              <c:strCache>
                <c:ptCount val="1"/>
                <c:pt idx="0">
                  <c:v>Casal com 3 ou mais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ocupação!$B$15</c:f>
              <c:strCache>
                <c:ptCount val="1"/>
                <c:pt idx="0">
                  <c:v>Conta Própria</c:v>
                </c:pt>
              </c:strCache>
            </c:strRef>
          </c:cat>
          <c:val>
            <c:numRef>
              <c:f>ocupação!$C$22</c:f>
              <c:numCache>
                <c:formatCode>0.0</c:formatCode>
                <c:ptCount val="1"/>
                <c:pt idx="0">
                  <c:v>13.461132523903741</c:v>
                </c:pt>
              </c:numCache>
            </c:numRef>
          </c:val>
        </c:ser>
        <c:ser>
          <c:idx val="7"/>
          <c:order val="7"/>
          <c:tx>
            <c:strRef>
              <c:f>ocupação!$A$23</c:f>
              <c:strCache>
                <c:ptCount val="1"/>
                <c:pt idx="0">
                  <c:v>Outros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ocupação!$B$15</c:f>
              <c:strCache>
                <c:ptCount val="1"/>
                <c:pt idx="0">
                  <c:v>Conta Própria</c:v>
                </c:pt>
              </c:strCache>
            </c:strRef>
          </c:cat>
          <c:val>
            <c:numRef>
              <c:f>ocupação!$C$23</c:f>
              <c:numCache>
                <c:formatCode>0.0</c:formatCode>
                <c:ptCount val="1"/>
                <c:pt idx="0">
                  <c:v>2.6925392271067712</c:v>
                </c:pt>
              </c:numCache>
            </c:numRef>
          </c:val>
        </c:ser>
        <c:gapWidth val="250"/>
        <c:axId val="56362880"/>
        <c:axId val="56364416"/>
      </c:barChart>
      <c:catAx>
        <c:axId val="56362880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 sz="1200"/>
            </a:pPr>
            <a:endParaRPr lang="pt-BR"/>
          </a:p>
        </c:txPr>
        <c:crossAx val="56364416"/>
        <c:crosses val="autoZero"/>
        <c:auto val="1"/>
        <c:lblAlgn val="ctr"/>
        <c:lblOffset val="100"/>
      </c:catAx>
      <c:valAx>
        <c:axId val="56364416"/>
        <c:scaling>
          <c:orientation val="minMax"/>
          <c:max val="40"/>
        </c:scaling>
        <c:axPos val="l"/>
        <c:majorGridlines>
          <c:spPr>
            <a:ln>
              <a:solidFill>
                <a:srgbClr val="4F81BD">
                  <a:alpha val="22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200"/>
            </a:pPr>
            <a:endParaRPr lang="pt-BR"/>
          </a:p>
        </c:txPr>
        <c:crossAx val="56362880"/>
        <c:crosses val="autoZero"/>
        <c:crossBetween val="between"/>
      </c:valAx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6.4892092250224603E-2"/>
          <c:y val="3.2302221215153859E-2"/>
          <c:w val="0.91632101629929763"/>
          <c:h val="0.86384209168098824"/>
        </c:manualLayout>
      </c:layout>
      <c:barChart>
        <c:barDir val="col"/>
        <c:grouping val="clustered"/>
        <c:ser>
          <c:idx val="0"/>
          <c:order val="0"/>
          <c:tx>
            <c:strRef>
              <c:f>ocupação!$A$28</c:f>
              <c:strCache>
                <c:ptCount val="1"/>
                <c:pt idx="0">
                  <c:v>Sozinho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ocupação!$B$27</c:f>
              <c:strCache>
                <c:ptCount val="1"/>
                <c:pt idx="0">
                  <c:v>Empregador</c:v>
                </c:pt>
              </c:strCache>
            </c:strRef>
          </c:cat>
          <c:val>
            <c:numRef>
              <c:f>ocupação!$C$28</c:f>
              <c:numCache>
                <c:formatCode>0.0</c:formatCode>
                <c:ptCount val="1"/>
                <c:pt idx="0">
                  <c:v>8.1969944353736963</c:v>
                </c:pt>
              </c:numCache>
            </c:numRef>
          </c:val>
        </c:ser>
        <c:ser>
          <c:idx val="1"/>
          <c:order val="1"/>
          <c:tx>
            <c:strRef>
              <c:f>ocupação!$A$29</c:f>
              <c:strCache>
                <c:ptCount val="1"/>
                <c:pt idx="0">
                  <c:v>Solteiro com 1 filho</c:v>
                </c:pt>
              </c:strCache>
            </c:strRef>
          </c:tx>
          <c:cat>
            <c:strRef>
              <c:f>ocupação!$B$27</c:f>
              <c:strCache>
                <c:ptCount val="1"/>
                <c:pt idx="0">
                  <c:v>Empregador</c:v>
                </c:pt>
              </c:strCache>
            </c:strRef>
          </c:cat>
          <c:val>
            <c:numRef>
              <c:f>ocupação!$C$29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ocupação!$A$30</c:f>
              <c:strCache>
                <c:ptCount val="1"/>
                <c:pt idx="0">
                  <c:v>Solteiro com 2 ou mais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ocupação!$B$27</c:f>
              <c:strCache>
                <c:ptCount val="1"/>
                <c:pt idx="0">
                  <c:v>Empregador</c:v>
                </c:pt>
              </c:strCache>
            </c:strRef>
          </c:cat>
          <c:val>
            <c:numRef>
              <c:f>ocupação!$C$30</c:f>
              <c:numCache>
                <c:formatCode>0.0</c:formatCode>
                <c:ptCount val="1"/>
                <c:pt idx="0">
                  <c:v>3.2787977741494858</c:v>
                </c:pt>
              </c:numCache>
            </c:numRef>
          </c:val>
        </c:ser>
        <c:ser>
          <c:idx val="3"/>
          <c:order val="3"/>
          <c:tx>
            <c:strRef>
              <c:f>ocupação!$A$31</c:f>
              <c:strCache>
                <c:ptCount val="1"/>
                <c:pt idx="0">
                  <c:v>Casal sem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ocupação!$B$27</c:f>
              <c:strCache>
                <c:ptCount val="1"/>
                <c:pt idx="0">
                  <c:v>Empregador</c:v>
                </c:pt>
              </c:strCache>
            </c:strRef>
          </c:cat>
          <c:val>
            <c:numRef>
              <c:f>ocupação!$C$31</c:f>
              <c:numCache>
                <c:formatCode>0.0</c:formatCode>
                <c:ptCount val="1"/>
                <c:pt idx="0">
                  <c:v>24.590983306121089</c:v>
                </c:pt>
              </c:numCache>
            </c:numRef>
          </c:val>
        </c:ser>
        <c:ser>
          <c:idx val="4"/>
          <c:order val="4"/>
          <c:tx>
            <c:strRef>
              <c:f>ocupação!$A$32</c:f>
              <c:strCache>
                <c:ptCount val="1"/>
                <c:pt idx="0">
                  <c:v>Casal com 1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ocupação!$B$27</c:f>
              <c:strCache>
                <c:ptCount val="1"/>
                <c:pt idx="0">
                  <c:v>Empregador</c:v>
                </c:pt>
              </c:strCache>
            </c:strRef>
          </c:cat>
          <c:val>
            <c:numRef>
              <c:f>ocupação!$C$32</c:f>
              <c:numCache>
                <c:formatCode>0.0</c:formatCode>
                <c:ptCount val="1"/>
                <c:pt idx="0">
                  <c:v>11.475792209523231</c:v>
                </c:pt>
              </c:numCache>
            </c:numRef>
          </c:val>
        </c:ser>
        <c:ser>
          <c:idx val="5"/>
          <c:order val="5"/>
          <c:tx>
            <c:strRef>
              <c:f>ocupação!$A$33</c:f>
              <c:strCache>
                <c:ptCount val="1"/>
                <c:pt idx="0">
                  <c:v>Casal com 2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ocupação!$B$27</c:f>
              <c:strCache>
                <c:ptCount val="1"/>
                <c:pt idx="0">
                  <c:v>Empregador</c:v>
                </c:pt>
              </c:strCache>
            </c:strRef>
          </c:cat>
          <c:val>
            <c:numRef>
              <c:f>ocupação!$C$33</c:f>
              <c:numCache>
                <c:formatCode>0.0</c:formatCode>
                <c:ptCount val="1"/>
                <c:pt idx="0">
                  <c:v>36.06344340408517</c:v>
                </c:pt>
              </c:numCache>
            </c:numRef>
          </c:val>
        </c:ser>
        <c:ser>
          <c:idx val="6"/>
          <c:order val="6"/>
          <c:tx>
            <c:strRef>
              <c:f>ocupação!$A$34</c:f>
              <c:strCache>
                <c:ptCount val="1"/>
                <c:pt idx="0">
                  <c:v>Casal com 3 ou mais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ocupação!$B$27</c:f>
              <c:strCache>
                <c:ptCount val="1"/>
                <c:pt idx="0">
                  <c:v>Empregador</c:v>
                </c:pt>
              </c:strCache>
            </c:strRef>
          </c:cat>
          <c:val>
            <c:numRef>
              <c:f>ocupação!$C$34</c:f>
              <c:numCache>
                <c:formatCode>0.0</c:formatCode>
                <c:ptCount val="1"/>
                <c:pt idx="0">
                  <c:v>14.754589983672654</c:v>
                </c:pt>
              </c:numCache>
            </c:numRef>
          </c:val>
        </c:ser>
        <c:ser>
          <c:idx val="7"/>
          <c:order val="7"/>
          <c:tx>
            <c:strRef>
              <c:f>ocupação!$A$35</c:f>
              <c:strCache>
                <c:ptCount val="1"/>
                <c:pt idx="0">
                  <c:v>Outros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ocupação!$B$27</c:f>
              <c:strCache>
                <c:ptCount val="1"/>
                <c:pt idx="0">
                  <c:v>Empregador</c:v>
                </c:pt>
              </c:strCache>
            </c:strRef>
          </c:cat>
          <c:val>
            <c:numRef>
              <c:f>ocupação!$C$35</c:f>
              <c:numCache>
                <c:formatCode>0.0</c:formatCode>
                <c:ptCount val="1"/>
                <c:pt idx="0">
                  <c:v>1.6393988870747394</c:v>
                </c:pt>
              </c:numCache>
            </c:numRef>
          </c:val>
        </c:ser>
        <c:gapWidth val="251"/>
        <c:axId val="56523392"/>
        <c:axId val="56541568"/>
      </c:barChart>
      <c:catAx>
        <c:axId val="56523392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 sz="1200"/>
            </a:pPr>
            <a:endParaRPr lang="pt-BR"/>
          </a:p>
        </c:txPr>
        <c:crossAx val="56541568"/>
        <c:crosses val="autoZero"/>
        <c:auto val="1"/>
        <c:lblAlgn val="ctr"/>
        <c:lblOffset val="100"/>
      </c:catAx>
      <c:valAx>
        <c:axId val="56541568"/>
        <c:scaling>
          <c:orientation val="minMax"/>
        </c:scaling>
        <c:axPos val="l"/>
        <c:majorGridlines>
          <c:spPr>
            <a:ln>
              <a:solidFill>
                <a:srgbClr val="4F81BD">
                  <a:alpha val="26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200"/>
            </a:pPr>
            <a:endParaRPr lang="pt-BR"/>
          </a:p>
        </c:txPr>
        <c:crossAx val="56523392"/>
        <c:crosses val="autoZero"/>
        <c:crossBetween val="between"/>
      </c:valAx>
    </c:plotArea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6.7745424336313545E-2"/>
          <c:y val="3.267971310841989E-2"/>
          <c:w val="0.93225457566368675"/>
          <c:h val="0.84546657608913911"/>
        </c:manualLayout>
      </c:layout>
      <c:barChart>
        <c:barDir val="col"/>
        <c:grouping val="clustered"/>
        <c:ser>
          <c:idx val="0"/>
          <c:order val="0"/>
          <c:tx>
            <c:strRef>
              <c:f>ocupação!$A$51</c:f>
              <c:strCache>
                <c:ptCount val="1"/>
                <c:pt idx="0">
                  <c:v>Sozinho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ocupação!$B$50</c:f>
              <c:strCache>
                <c:ptCount val="1"/>
                <c:pt idx="0">
                  <c:v>Doméstico</c:v>
                </c:pt>
              </c:strCache>
            </c:strRef>
          </c:cat>
          <c:val>
            <c:numRef>
              <c:f>ocupação!$C$51</c:f>
              <c:numCache>
                <c:formatCode>0.0</c:formatCode>
                <c:ptCount val="1"/>
                <c:pt idx="0">
                  <c:v>14.287222808870098</c:v>
                </c:pt>
              </c:numCache>
            </c:numRef>
          </c:val>
        </c:ser>
        <c:ser>
          <c:idx val="1"/>
          <c:order val="1"/>
          <c:tx>
            <c:strRef>
              <c:f>ocupação!$A$52</c:f>
              <c:strCache>
                <c:ptCount val="1"/>
                <c:pt idx="0">
                  <c:v>Solteiro com 1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ocupação!$B$50</c:f>
              <c:strCache>
                <c:ptCount val="1"/>
                <c:pt idx="0">
                  <c:v>Doméstico</c:v>
                </c:pt>
              </c:strCache>
            </c:strRef>
          </c:cat>
          <c:val>
            <c:numRef>
              <c:f>ocupação!$C$52</c:f>
              <c:numCache>
                <c:formatCode>0.0</c:formatCode>
                <c:ptCount val="1"/>
                <c:pt idx="0">
                  <c:v>20.781414994720105</c:v>
                </c:pt>
              </c:numCache>
            </c:numRef>
          </c:val>
        </c:ser>
        <c:ser>
          <c:idx val="2"/>
          <c:order val="2"/>
          <c:tx>
            <c:strRef>
              <c:f>ocupação!$A$53</c:f>
              <c:strCache>
                <c:ptCount val="1"/>
                <c:pt idx="0">
                  <c:v>Solteiro com 2 ou mais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ocupação!$B$50</c:f>
              <c:strCache>
                <c:ptCount val="1"/>
                <c:pt idx="0">
                  <c:v>Doméstico</c:v>
                </c:pt>
              </c:strCache>
            </c:strRef>
          </c:cat>
          <c:val>
            <c:numRef>
              <c:f>ocupação!$C$53</c:f>
              <c:numCache>
                <c:formatCode>0.0</c:formatCode>
                <c:ptCount val="1"/>
                <c:pt idx="0">
                  <c:v>32.468321013727554</c:v>
                </c:pt>
              </c:numCache>
            </c:numRef>
          </c:val>
        </c:ser>
        <c:ser>
          <c:idx val="3"/>
          <c:order val="3"/>
          <c:tx>
            <c:strRef>
              <c:f>ocupação!$A$54</c:f>
              <c:strCache>
                <c:ptCount val="1"/>
                <c:pt idx="0">
                  <c:v>Casal sem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ocupação!$B$50</c:f>
              <c:strCache>
                <c:ptCount val="1"/>
                <c:pt idx="0">
                  <c:v>Doméstico</c:v>
                </c:pt>
              </c:strCache>
            </c:strRef>
          </c:cat>
          <c:val>
            <c:numRef>
              <c:f>ocupação!$C$54</c:f>
              <c:numCache>
                <c:formatCode>0.0</c:formatCode>
                <c:ptCount val="1"/>
                <c:pt idx="0">
                  <c:v>3.8938753959873287</c:v>
                </c:pt>
              </c:numCache>
            </c:numRef>
          </c:val>
        </c:ser>
        <c:ser>
          <c:idx val="4"/>
          <c:order val="4"/>
          <c:tx>
            <c:strRef>
              <c:f>ocupação!$A$55</c:f>
              <c:strCache>
                <c:ptCount val="1"/>
                <c:pt idx="0">
                  <c:v>Casal com 1 filho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ocupação!$B$50</c:f>
              <c:strCache>
                <c:ptCount val="1"/>
                <c:pt idx="0">
                  <c:v>Doméstico</c:v>
                </c:pt>
              </c:strCache>
            </c:strRef>
          </c:cat>
          <c:val>
            <c:numRef>
              <c:f>ocupação!$C$55</c:f>
              <c:numCache>
                <c:formatCode>0.0</c:formatCode>
                <c:ptCount val="1"/>
                <c:pt idx="0">
                  <c:v>7.7903907074973624</c:v>
                </c:pt>
              </c:numCache>
            </c:numRef>
          </c:val>
        </c:ser>
        <c:ser>
          <c:idx val="5"/>
          <c:order val="5"/>
          <c:tx>
            <c:strRef>
              <c:f>ocupação!$A$56</c:f>
              <c:strCache>
                <c:ptCount val="1"/>
                <c:pt idx="0">
                  <c:v>Casal com 2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ocupação!$B$50</c:f>
              <c:strCache>
                <c:ptCount val="1"/>
                <c:pt idx="0">
                  <c:v>Doméstico</c:v>
                </c:pt>
              </c:strCache>
            </c:strRef>
          </c:cat>
          <c:val>
            <c:numRef>
              <c:f>ocupação!$C$56</c:f>
              <c:numCache>
                <c:formatCode>0.0</c:formatCode>
                <c:ptCount val="1"/>
                <c:pt idx="0">
                  <c:v>11.686906019007429</c:v>
                </c:pt>
              </c:numCache>
            </c:numRef>
          </c:val>
        </c:ser>
        <c:ser>
          <c:idx val="6"/>
          <c:order val="6"/>
          <c:tx>
            <c:strRef>
              <c:f>ocupação!$A$57</c:f>
              <c:strCache>
                <c:ptCount val="1"/>
                <c:pt idx="0">
                  <c:v>Casal com 3 ou mais filhos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ocupação!$B$50</c:f>
              <c:strCache>
                <c:ptCount val="1"/>
                <c:pt idx="0">
                  <c:v>Doméstico</c:v>
                </c:pt>
              </c:strCache>
            </c:strRef>
          </c:cat>
          <c:val>
            <c:numRef>
              <c:f>ocupação!$C$57</c:f>
              <c:numCache>
                <c:formatCode>0.0</c:formatCode>
                <c:ptCount val="1"/>
                <c:pt idx="0">
                  <c:v>7.793030623020063</c:v>
                </c:pt>
              </c:numCache>
            </c:numRef>
          </c:val>
        </c:ser>
        <c:ser>
          <c:idx val="7"/>
          <c:order val="7"/>
          <c:tx>
            <c:strRef>
              <c:f>ocupação!$A$58</c:f>
              <c:strCache>
                <c:ptCount val="1"/>
                <c:pt idx="0">
                  <c:v>Outros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ocupação!$B$50</c:f>
              <c:strCache>
                <c:ptCount val="1"/>
                <c:pt idx="0">
                  <c:v>Doméstico</c:v>
                </c:pt>
              </c:strCache>
            </c:strRef>
          </c:cat>
          <c:val>
            <c:numRef>
              <c:f>ocupação!$C$58</c:f>
              <c:numCache>
                <c:formatCode>0.0</c:formatCode>
                <c:ptCount val="1"/>
                <c:pt idx="0">
                  <c:v>1.2988384371700106</c:v>
                </c:pt>
              </c:numCache>
            </c:numRef>
          </c:val>
        </c:ser>
        <c:gapWidth val="252"/>
        <c:axId val="56623104"/>
        <c:axId val="56624640"/>
      </c:barChart>
      <c:catAx>
        <c:axId val="56623104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6624640"/>
        <c:crosses val="autoZero"/>
        <c:auto val="1"/>
        <c:lblAlgn val="ctr"/>
        <c:lblOffset val="100"/>
      </c:catAx>
      <c:valAx>
        <c:axId val="56624640"/>
        <c:scaling>
          <c:orientation val="minMax"/>
          <c:max val="40"/>
        </c:scaling>
        <c:axPos val="l"/>
        <c:majorGridlines>
          <c:spPr>
            <a:ln>
              <a:solidFill>
                <a:srgbClr val="4F81BD">
                  <a:alpha val="22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6623104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4.9691918281207233E-2"/>
          <c:y val="3.2882035578886117E-2"/>
          <c:w val="0.93527705983316967"/>
          <c:h val="0.82178650203935777"/>
        </c:manualLayout>
      </c:layout>
      <c:barChart>
        <c:barDir val="col"/>
        <c:grouping val="clustered"/>
        <c:ser>
          <c:idx val="0"/>
          <c:order val="0"/>
          <c:tx>
            <c:strRef>
              <c:f>Plan4!$A$2</c:f>
              <c:strCache>
                <c:ptCount val="1"/>
                <c:pt idx="0">
                  <c:v>Pobres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Plan4!$B$1:$H$1</c:f>
              <c:strCache>
                <c:ptCount val="7"/>
                <c:pt idx="0">
                  <c:v>Sozinho</c:v>
                </c:pt>
                <c:pt idx="1">
                  <c:v>solteiro com 1 filho</c:v>
                </c:pt>
                <c:pt idx="2">
                  <c:v>solteiro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</c:strCache>
            </c:strRef>
          </c:cat>
          <c:val>
            <c:numRef>
              <c:f>Plan4!$B$2:$H$2</c:f>
              <c:numCache>
                <c:formatCode>General</c:formatCode>
                <c:ptCount val="7"/>
                <c:pt idx="0">
                  <c:v>7.7584243082692277</c:v>
                </c:pt>
                <c:pt idx="1">
                  <c:v>9.1965839924296731</c:v>
                </c:pt>
                <c:pt idx="2">
                  <c:v>23.41526776595639</c:v>
                </c:pt>
                <c:pt idx="3">
                  <c:v>3.4029351978970448</c:v>
                </c:pt>
                <c:pt idx="4">
                  <c:v>6.2357958403882545</c:v>
                </c:pt>
                <c:pt idx="5">
                  <c:v>10.430562021488926</c:v>
                </c:pt>
                <c:pt idx="6">
                  <c:v>25.33890041066353</c:v>
                </c:pt>
              </c:numCache>
            </c:numRef>
          </c:val>
        </c:ser>
        <c:ser>
          <c:idx val="1"/>
          <c:order val="1"/>
          <c:tx>
            <c:strRef>
              <c:f>Plan4!$A$3</c:f>
              <c:strCache>
                <c:ptCount val="1"/>
                <c:pt idx="0">
                  <c:v>Remediados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Plan4!$B$1:$H$1</c:f>
              <c:strCache>
                <c:ptCount val="7"/>
                <c:pt idx="0">
                  <c:v>Sozinho</c:v>
                </c:pt>
                <c:pt idx="1">
                  <c:v>solteiro com 1 filho</c:v>
                </c:pt>
                <c:pt idx="2">
                  <c:v>solteiro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</c:strCache>
            </c:strRef>
          </c:cat>
          <c:val>
            <c:numRef>
              <c:f>Plan4!$B$3:$H$3</c:f>
              <c:numCache>
                <c:formatCode>General</c:formatCode>
                <c:ptCount val="7"/>
                <c:pt idx="0">
                  <c:v>3.4485779872781119</c:v>
                </c:pt>
                <c:pt idx="1">
                  <c:v>25.289437713938572</c:v>
                </c:pt>
                <c:pt idx="2">
                  <c:v>29.268341050836284</c:v>
                </c:pt>
                <c:pt idx="3">
                  <c:v>13.088662558666726</c:v>
                </c:pt>
                <c:pt idx="4">
                  <c:v>24.498157420569886</c:v>
                </c:pt>
                <c:pt idx="5">
                  <c:v>27.212386321209127</c:v>
                </c:pt>
                <c:pt idx="6">
                  <c:v>38.850966226702745</c:v>
                </c:pt>
              </c:numCache>
            </c:numRef>
          </c:val>
        </c:ser>
        <c:ser>
          <c:idx val="2"/>
          <c:order val="2"/>
          <c:tx>
            <c:strRef>
              <c:f>Plan4!$A$4</c:f>
              <c:strCache>
                <c:ptCount val="1"/>
                <c:pt idx="0">
                  <c:v>Classe Média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Plan4!$B$1:$H$1</c:f>
              <c:strCache>
                <c:ptCount val="7"/>
                <c:pt idx="0">
                  <c:v>Sozinho</c:v>
                </c:pt>
                <c:pt idx="1">
                  <c:v>solteiro com 1 filho</c:v>
                </c:pt>
                <c:pt idx="2">
                  <c:v>solteiro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</c:strCache>
            </c:strRef>
          </c:cat>
          <c:val>
            <c:numRef>
              <c:f>Plan4!$B$4:$H$4</c:f>
              <c:numCache>
                <c:formatCode>General</c:formatCode>
                <c:ptCount val="7"/>
                <c:pt idx="0">
                  <c:v>66.810065361767826</c:v>
                </c:pt>
                <c:pt idx="1">
                  <c:v>54.019416568337519</c:v>
                </c:pt>
                <c:pt idx="2">
                  <c:v>46.340713712036326</c:v>
                </c:pt>
                <c:pt idx="3">
                  <c:v>65.969051647989104</c:v>
                </c:pt>
                <c:pt idx="4">
                  <c:v>57.685412384669121</c:v>
                </c:pt>
                <c:pt idx="5">
                  <c:v>54.647866549281019</c:v>
                </c:pt>
                <c:pt idx="6">
                  <c:v>30.404208270955486</c:v>
                </c:pt>
              </c:numCache>
            </c:numRef>
          </c:val>
        </c:ser>
        <c:ser>
          <c:idx val="3"/>
          <c:order val="3"/>
          <c:tx>
            <c:strRef>
              <c:f>Plan4!$A$5</c:f>
              <c:strCache>
                <c:ptCount val="1"/>
                <c:pt idx="0">
                  <c:v>Elite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Plan4!$B$1:$H$1</c:f>
              <c:strCache>
                <c:ptCount val="7"/>
                <c:pt idx="0">
                  <c:v>Sozinho</c:v>
                </c:pt>
                <c:pt idx="1">
                  <c:v>solteiro com 1 filho</c:v>
                </c:pt>
                <c:pt idx="2">
                  <c:v>solteiro com 2 ou mais filhos</c:v>
                </c:pt>
                <c:pt idx="3">
                  <c:v>casal sem filhos</c:v>
                </c:pt>
                <c:pt idx="4">
                  <c:v>casal com 1 filho</c:v>
                </c:pt>
                <c:pt idx="5">
                  <c:v>casal com 2 filhos</c:v>
                </c:pt>
                <c:pt idx="6">
                  <c:v>casal com 3 ou mais filhos</c:v>
                </c:pt>
              </c:strCache>
            </c:strRef>
          </c:cat>
          <c:val>
            <c:numRef>
              <c:f>Plan4!$B$5:$H$5</c:f>
              <c:numCache>
                <c:formatCode>General</c:formatCode>
                <c:ptCount val="7"/>
                <c:pt idx="0">
                  <c:v>21.982932342684819</c:v>
                </c:pt>
                <c:pt idx="1">
                  <c:v>11.494561725294098</c:v>
                </c:pt>
                <c:pt idx="2">
                  <c:v>0.97567747117091264</c:v>
                </c:pt>
                <c:pt idx="3">
                  <c:v>17.539350595447146</c:v>
                </c:pt>
                <c:pt idx="4">
                  <c:v>11.580634354372854</c:v>
                </c:pt>
                <c:pt idx="5">
                  <c:v>7.7091851080207787</c:v>
                </c:pt>
                <c:pt idx="6">
                  <c:v>5.4059250916782284</c:v>
                </c:pt>
              </c:numCache>
            </c:numRef>
          </c:val>
        </c:ser>
        <c:axId val="56702080"/>
        <c:axId val="56703616"/>
      </c:barChart>
      <c:catAx>
        <c:axId val="56702080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6703616"/>
        <c:crosses val="autoZero"/>
        <c:auto val="1"/>
        <c:lblAlgn val="ctr"/>
        <c:lblOffset val="100"/>
      </c:catAx>
      <c:valAx>
        <c:axId val="56703616"/>
        <c:scaling>
          <c:orientation val="minMax"/>
        </c:scaling>
        <c:axPos val="l"/>
        <c:majorGridlines>
          <c:spPr>
            <a:ln>
              <a:solidFill>
                <a:srgbClr val="4F81BD">
                  <a:alpha val="1700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670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077909011373575"/>
          <c:y val="3.8619130941965692E-3"/>
          <c:w val="0.64255424321960064"/>
          <c:h val="0.10338728492271797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5.7269580324902113E-2"/>
          <c:y val="2.3561207947308375E-2"/>
          <c:w val="0.95153495290962453"/>
          <c:h val="0.83565485916185833"/>
        </c:manualLayout>
      </c:layout>
      <c:barChart>
        <c:barDir val="col"/>
        <c:grouping val="clustered"/>
        <c:ser>
          <c:idx val="0"/>
          <c:order val="0"/>
          <c:tx>
            <c:strRef>
              <c:f>'classe média'!$A$6</c:f>
              <c:strCache>
                <c:ptCount val="1"/>
                <c:pt idx="0">
                  <c:v>Sozinho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'classe média'!$C$5</c:f>
              <c:strCache>
                <c:ptCount val="1"/>
                <c:pt idx="0">
                  <c:v>Pobres </c:v>
                </c:pt>
              </c:strCache>
            </c:strRef>
          </c:cat>
          <c:val>
            <c:numRef>
              <c:f>'classe média'!$C$6</c:f>
              <c:numCache>
                <c:formatCode>General</c:formatCode>
                <c:ptCount val="1"/>
                <c:pt idx="0">
                  <c:v>7.3768306702877355</c:v>
                </c:pt>
              </c:numCache>
            </c:numRef>
          </c:val>
        </c:ser>
        <c:ser>
          <c:idx val="1"/>
          <c:order val="1"/>
          <c:tx>
            <c:strRef>
              <c:f>'classe média'!$A$8</c:f>
              <c:strCache>
                <c:ptCount val="1"/>
                <c:pt idx="0">
                  <c:v>Solteiro com 1 filho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'classe média'!$C$5</c:f>
              <c:strCache>
                <c:ptCount val="1"/>
                <c:pt idx="0">
                  <c:v>Pobres </c:v>
                </c:pt>
              </c:strCache>
            </c:strRef>
          </c:cat>
          <c:val>
            <c:numRef>
              <c:f>'classe média'!$C$8</c:f>
              <c:numCache>
                <c:formatCode>0.0</c:formatCode>
                <c:ptCount val="1"/>
                <c:pt idx="0">
                  <c:v>6.5579233242806438</c:v>
                </c:pt>
              </c:numCache>
            </c:numRef>
          </c:val>
        </c:ser>
        <c:ser>
          <c:idx val="2"/>
          <c:order val="2"/>
          <c:tx>
            <c:strRef>
              <c:f>'classe média'!$A$9</c:f>
              <c:strCache>
                <c:ptCount val="1"/>
                <c:pt idx="0">
                  <c:v>Solteiro com 2 ou mais filhos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'classe média'!$C$5</c:f>
              <c:strCache>
                <c:ptCount val="1"/>
                <c:pt idx="0">
                  <c:v>Pobres </c:v>
                </c:pt>
              </c:strCache>
            </c:strRef>
          </c:cat>
          <c:val>
            <c:numRef>
              <c:f>'classe média'!$C$9</c:f>
              <c:numCache>
                <c:formatCode>0.0</c:formatCode>
                <c:ptCount val="1"/>
                <c:pt idx="0">
                  <c:v>19.672936903313929</c:v>
                </c:pt>
              </c:numCache>
            </c:numRef>
          </c:val>
        </c:ser>
        <c:ser>
          <c:idx val="3"/>
          <c:order val="3"/>
          <c:tx>
            <c:strRef>
              <c:f>'classe média'!$A$10</c:f>
              <c:strCache>
                <c:ptCount val="1"/>
                <c:pt idx="0">
                  <c:v>Casal sem filho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'classe média'!$C$5</c:f>
              <c:strCache>
                <c:ptCount val="1"/>
                <c:pt idx="0">
                  <c:v>Pobres </c:v>
                </c:pt>
              </c:strCache>
            </c:strRef>
          </c:cat>
          <c:val>
            <c:numRef>
              <c:f>'classe média'!$C$10</c:f>
              <c:numCache>
                <c:formatCode>0.0</c:formatCode>
                <c:ptCount val="1"/>
                <c:pt idx="0">
                  <c:v>5.3274796314500366</c:v>
                </c:pt>
              </c:numCache>
            </c:numRef>
          </c:val>
        </c:ser>
        <c:ser>
          <c:idx val="4"/>
          <c:order val="4"/>
          <c:tx>
            <c:strRef>
              <c:f>'classe média'!$A$11</c:f>
              <c:strCache>
                <c:ptCount val="1"/>
                <c:pt idx="0">
                  <c:v>Casal com 1 filho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'classe média'!$C$5</c:f>
              <c:strCache>
                <c:ptCount val="1"/>
                <c:pt idx="0">
                  <c:v>Pobres </c:v>
                </c:pt>
              </c:strCache>
            </c:strRef>
          </c:cat>
          <c:val>
            <c:numRef>
              <c:f>'classe média'!$C$11</c:f>
              <c:numCache>
                <c:formatCode>0.0</c:formatCode>
                <c:ptCount val="1"/>
                <c:pt idx="0">
                  <c:v>11.47469967843517</c:v>
                </c:pt>
              </c:numCache>
            </c:numRef>
          </c:val>
        </c:ser>
        <c:ser>
          <c:idx val="5"/>
          <c:order val="5"/>
          <c:tx>
            <c:strRef>
              <c:f>'classe média'!$A$12</c:f>
              <c:strCache>
                <c:ptCount val="1"/>
                <c:pt idx="0">
                  <c:v>Casal com 2 filhos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'classe média'!$C$5</c:f>
              <c:strCache>
                <c:ptCount val="1"/>
                <c:pt idx="0">
                  <c:v>Pobres </c:v>
                </c:pt>
              </c:strCache>
            </c:strRef>
          </c:cat>
          <c:val>
            <c:numRef>
              <c:f>'classe média'!$C$12</c:f>
              <c:numCache>
                <c:formatCode>0.0</c:formatCode>
                <c:ptCount val="1"/>
                <c:pt idx="0">
                  <c:v>18.851530348722889</c:v>
                </c:pt>
              </c:numCache>
            </c:numRef>
          </c:val>
        </c:ser>
        <c:ser>
          <c:idx val="6"/>
          <c:order val="6"/>
          <c:tx>
            <c:strRef>
              <c:f>'classe média'!$A$13</c:f>
              <c:strCache>
                <c:ptCount val="1"/>
                <c:pt idx="0">
                  <c:v>Casal com 3 ou mais filhos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'classe média'!$C$5</c:f>
              <c:strCache>
                <c:ptCount val="1"/>
                <c:pt idx="0">
                  <c:v>Pobres </c:v>
                </c:pt>
              </c:strCache>
            </c:strRef>
          </c:cat>
          <c:val>
            <c:numRef>
              <c:f>'classe média'!$C$13</c:f>
              <c:numCache>
                <c:formatCode>0.0</c:formatCode>
                <c:ptCount val="1"/>
                <c:pt idx="0">
                  <c:v>30.738599443509507</c:v>
                </c:pt>
              </c:numCache>
            </c:numRef>
          </c:val>
        </c:ser>
        <c:ser>
          <c:idx val="7"/>
          <c:order val="7"/>
          <c:tx>
            <c:strRef>
              <c:f>'classe média'!$A$14</c:f>
              <c:strCache>
                <c:ptCount val="1"/>
                <c:pt idx="0">
                  <c:v>Outros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val>
            <c:numRef>
              <c:f>'classe média'!$C$14</c:f>
              <c:numCache>
                <c:formatCode>0.0</c:formatCode>
                <c:ptCount val="1"/>
                <c:pt idx="0">
                  <c:v>3.2789616621403299</c:v>
                </c:pt>
              </c:numCache>
            </c:numRef>
          </c:val>
        </c:ser>
        <c:gapWidth val="249"/>
        <c:axId val="56871936"/>
        <c:axId val="56881920"/>
      </c:barChart>
      <c:catAx>
        <c:axId val="56871936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 sz="1200"/>
            </a:pPr>
            <a:endParaRPr lang="pt-BR"/>
          </a:p>
        </c:txPr>
        <c:crossAx val="56881920"/>
        <c:crosses val="autoZero"/>
        <c:auto val="1"/>
        <c:lblAlgn val="ctr"/>
        <c:lblOffset val="100"/>
      </c:catAx>
      <c:valAx>
        <c:axId val="56881920"/>
        <c:scaling>
          <c:orientation val="minMax"/>
          <c:max val="32"/>
          <c:min val="0"/>
        </c:scaling>
        <c:axPos val="l"/>
        <c:majorGridlines>
          <c:spPr>
            <a:ln>
              <a:solidFill>
                <a:srgbClr val="4F81BD">
                  <a:alpha val="3100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6871936"/>
        <c:crosses val="autoZero"/>
        <c:crossBetween val="between"/>
        <c:majorUnit val="4"/>
      </c:valAx>
    </c:plotArea>
    <c:plotVisOnly val="1"/>
  </c:chart>
  <c:txPr>
    <a:bodyPr/>
    <a:lstStyle/>
    <a:p>
      <a:pPr>
        <a:defRPr sz="1200"/>
      </a:pPr>
      <a:endParaRPr lang="pt-B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5.3857152318111633E-2"/>
          <c:y val="3.976128273988954E-2"/>
          <c:w val="0.93730791619175091"/>
          <c:h val="0.84319052925809079"/>
        </c:manualLayout>
      </c:layout>
      <c:barChart>
        <c:barDir val="col"/>
        <c:grouping val="clustered"/>
        <c:ser>
          <c:idx val="0"/>
          <c:order val="0"/>
          <c:tx>
            <c:strRef>
              <c:f>'classe média'!$A$41</c:f>
              <c:strCache>
                <c:ptCount val="1"/>
                <c:pt idx="0">
                  <c:v>Sozinho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média'!$C$40</c:f>
              <c:strCache>
                <c:ptCount val="1"/>
                <c:pt idx="0">
                  <c:v>Elite</c:v>
                </c:pt>
              </c:strCache>
            </c:strRef>
          </c:cat>
          <c:val>
            <c:numRef>
              <c:f>'classe média'!$C$41</c:f>
              <c:numCache>
                <c:formatCode>General</c:formatCode>
                <c:ptCount val="1"/>
                <c:pt idx="0">
                  <c:v>21.075001469958291</c:v>
                </c:pt>
              </c:numCache>
            </c:numRef>
          </c:val>
        </c:ser>
        <c:ser>
          <c:idx val="1"/>
          <c:order val="1"/>
          <c:tx>
            <c:strRef>
              <c:f>'classe média'!$A$42</c:f>
              <c:strCache>
                <c:ptCount val="1"/>
                <c:pt idx="0">
                  <c:v>Solteiro com 1 filho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média'!$C$40</c:f>
              <c:strCache>
                <c:ptCount val="1"/>
                <c:pt idx="0">
                  <c:v>Elite</c:v>
                </c:pt>
              </c:strCache>
            </c:strRef>
          </c:cat>
          <c:val>
            <c:numRef>
              <c:f>'classe média'!$C$42</c:f>
              <c:numCache>
                <c:formatCode>General</c:formatCode>
                <c:ptCount val="1"/>
                <c:pt idx="0">
                  <c:v>8.2645252874818329</c:v>
                </c:pt>
              </c:numCache>
            </c:numRef>
          </c:val>
        </c:ser>
        <c:ser>
          <c:idx val="2"/>
          <c:order val="2"/>
          <c:tx>
            <c:strRef>
              <c:f>'classe média'!$A$43</c:f>
              <c:strCache>
                <c:ptCount val="1"/>
                <c:pt idx="0">
                  <c:v>Solteiro com 2 ou mais filhos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média'!$C$40</c:f>
              <c:strCache>
                <c:ptCount val="1"/>
                <c:pt idx="0">
                  <c:v>Elite</c:v>
                </c:pt>
              </c:strCache>
            </c:strRef>
          </c:cat>
          <c:val>
            <c:numRef>
              <c:f>'classe média'!$C$43</c:f>
              <c:numCache>
                <c:formatCode>General</c:formatCode>
                <c:ptCount val="1"/>
                <c:pt idx="0">
                  <c:v>0.82653652636264929</c:v>
                </c:pt>
              </c:numCache>
            </c:numRef>
          </c:val>
        </c:ser>
        <c:ser>
          <c:idx val="3"/>
          <c:order val="3"/>
          <c:tx>
            <c:strRef>
              <c:f>'classe média'!$A$44</c:f>
              <c:strCache>
                <c:ptCount val="1"/>
                <c:pt idx="0">
                  <c:v>Casal sem filho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média'!$C$40</c:f>
              <c:strCache>
                <c:ptCount val="1"/>
                <c:pt idx="0">
                  <c:v>Elite</c:v>
                </c:pt>
              </c:strCache>
            </c:strRef>
          </c:cat>
          <c:val>
            <c:numRef>
              <c:f>'classe média'!$C$44</c:f>
              <c:numCache>
                <c:formatCode>General</c:formatCode>
                <c:ptCount val="1"/>
                <c:pt idx="0">
                  <c:v>27.68645370471479</c:v>
                </c:pt>
              </c:numCache>
            </c:numRef>
          </c:val>
        </c:ser>
        <c:ser>
          <c:idx val="4"/>
          <c:order val="4"/>
          <c:tx>
            <c:strRef>
              <c:f>'classe média'!$A$45</c:f>
              <c:strCache>
                <c:ptCount val="1"/>
                <c:pt idx="0">
                  <c:v>Casal com 1 filho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média'!$C$40</c:f>
              <c:strCache>
                <c:ptCount val="1"/>
                <c:pt idx="0">
                  <c:v>Elite</c:v>
                </c:pt>
              </c:strCache>
            </c:strRef>
          </c:cat>
          <c:val>
            <c:numRef>
              <c:f>'classe média'!$C$45</c:f>
              <c:numCache>
                <c:formatCode>General</c:formatCode>
                <c:ptCount val="1"/>
                <c:pt idx="0">
                  <c:v>21.486589780850174</c:v>
                </c:pt>
              </c:numCache>
            </c:numRef>
          </c:val>
        </c:ser>
        <c:ser>
          <c:idx val="5"/>
          <c:order val="5"/>
          <c:tx>
            <c:strRef>
              <c:f>'classe média'!$A$46</c:f>
              <c:strCache>
                <c:ptCount val="1"/>
                <c:pt idx="0">
                  <c:v>Casal com 2 filhos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média'!$C$40</c:f>
              <c:strCache>
                <c:ptCount val="1"/>
                <c:pt idx="0">
                  <c:v>Elite</c:v>
                </c:pt>
              </c:strCache>
            </c:strRef>
          </c:cat>
          <c:val>
            <c:numRef>
              <c:f>'classe média'!$C$46</c:f>
              <c:numCache>
                <c:formatCode>General</c:formatCode>
                <c:ptCount val="1"/>
                <c:pt idx="0">
                  <c:v>14.048601019731038</c:v>
                </c:pt>
              </c:numCache>
            </c:numRef>
          </c:val>
        </c:ser>
        <c:ser>
          <c:idx val="6"/>
          <c:order val="6"/>
          <c:tx>
            <c:strRef>
              <c:f>'classe média'!$A$47</c:f>
              <c:strCache>
                <c:ptCount val="1"/>
                <c:pt idx="0">
                  <c:v>Casal com 3 ou mais filhos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média'!$C$40</c:f>
              <c:strCache>
                <c:ptCount val="1"/>
                <c:pt idx="0">
                  <c:v>Elite</c:v>
                </c:pt>
              </c:strCache>
            </c:strRef>
          </c:cat>
          <c:val>
            <c:numRef>
              <c:f>'classe média'!$C$47</c:f>
              <c:numCache>
                <c:formatCode>General</c:formatCode>
                <c:ptCount val="1"/>
                <c:pt idx="0">
                  <c:v>6.6122922109012086</c:v>
                </c:pt>
              </c:numCache>
            </c:numRef>
          </c:val>
        </c:ser>
        <c:ser>
          <c:idx val="7"/>
          <c:order val="7"/>
          <c:tx>
            <c:strRef>
              <c:f>'classe média'!$A$48</c:f>
              <c:strCache>
                <c:ptCount val="1"/>
                <c:pt idx="0">
                  <c:v>Outros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média'!$C$40</c:f>
              <c:strCache>
                <c:ptCount val="1"/>
                <c:pt idx="0">
                  <c:v>Elite</c:v>
                </c:pt>
              </c:strCache>
            </c:strRef>
          </c:cat>
          <c:val>
            <c:numRef>
              <c:f>'classe média'!$C$48</c:f>
              <c:numCache>
                <c:formatCode>General</c:formatCode>
                <c:ptCount val="1"/>
                <c:pt idx="0">
                  <c:v>0.82569655021797383</c:v>
                </c:pt>
              </c:numCache>
            </c:numRef>
          </c:val>
        </c:ser>
        <c:gapWidth val="250"/>
        <c:axId val="56947072"/>
        <c:axId val="56948608"/>
      </c:barChart>
      <c:catAx>
        <c:axId val="56947072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 sz="1200"/>
            </a:pPr>
            <a:endParaRPr lang="pt-BR"/>
          </a:p>
        </c:txPr>
        <c:crossAx val="56948608"/>
        <c:crosses val="autoZero"/>
        <c:auto val="1"/>
        <c:lblAlgn val="ctr"/>
        <c:lblOffset val="100"/>
      </c:catAx>
      <c:valAx>
        <c:axId val="56948608"/>
        <c:scaling>
          <c:orientation val="minMax"/>
          <c:max val="32"/>
        </c:scaling>
        <c:axPos val="l"/>
        <c:majorGridlines>
          <c:spPr>
            <a:ln>
              <a:solidFill>
                <a:srgbClr val="4F81BD">
                  <a:alpha val="2400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pt-BR" sz="1200"/>
            </a:pPr>
            <a:endParaRPr lang="pt-BR"/>
          </a:p>
        </c:txPr>
        <c:crossAx val="56947072"/>
        <c:crosses val="autoZero"/>
        <c:crossBetween val="between"/>
        <c:majorUnit val="4"/>
      </c:valAx>
    </c:plotArea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5.0315677041610926E-2"/>
          <c:y val="2.730371818276827E-2"/>
          <c:w val="0.93481330962661857"/>
          <c:h val="0.8562773915555637"/>
        </c:manualLayout>
      </c:layout>
      <c:barChart>
        <c:barDir val="col"/>
        <c:grouping val="clustered"/>
        <c:ser>
          <c:idx val="0"/>
          <c:order val="0"/>
          <c:tx>
            <c:strRef>
              <c:f>'classe média'!$A$30</c:f>
              <c:strCache>
                <c:ptCount val="1"/>
                <c:pt idx="0">
                  <c:v>Sozinho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média'!$C$29</c:f>
              <c:strCache>
                <c:ptCount val="1"/>
                <c:pt idx="0">
                  <c:v>Classe Média</c:v>
                </c:pt>
              </c:strCache>
            </c:strRef>
          </c:cat>
          <c:val>
            <c:numRef>
              <c:f>'classe média'!$C$30</c:f>
              <c:numCache>
                <c:formatCode>General</c:formatCode>
                <c:ptCount val="1"/>
                <c:pt idx="0">
                  <c:v>13.069284191330222</c:v>
                </c:pt>
              </c:numCache>
            </c:numRef>
          </c:val>
        </c:ser>
        <c:ser>
          <c:idx val="1"/>
          <c:order val="1"/>
          <c:tx>
            <c:strRef>
              <c:f>'classe média'!$A$31</c:f>
              <c:strCache>
                <c:ptCount val="1"/>
                <c:pt idx="0">
                  <c:v>Solteiro com 1 filho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média'!$C$29</c:f>
              <c:strCache>
                <c:ptCount val="1"/>
                <c:pt idx="0">
                  <c:v>Classe Média</c:v>
                </c:pt>
              </c:strCache>
            </c:strRef>
          </c:cat>
          <c:val>
            <c:numRef>
              <c:f>'classe média'!$C$31</c:f>
              <c:numCache>
                <c:formatCode>General</c:formatCode>
                <c:ptCount val="1"/>
                <c:pt idx="0">
                  <c:v>7.9250735278994675</c:v>
                </c:pt>
              </c:numCache>
            </c:numRef>
          </c:val>
        </c:ser>
        <c:ser>
          <c:idx val="2"/>
          <c:order val="2"/>
          <c:tx>
            <c:strRef>
              <c:f>'classe média'!$A$32</c:f>
              <c:strCache>
                <c:ptCount val="1"/>
                <c:pt idx="0">
                  <c:v>Solteiro com 2 ou mais filhos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média'!$C$29</c:f>
              <c:strCache>
                <c:ptCount val="1"/>
                <c:pt idx="0">
                  <c:v>Classe Média</c:v>
                </c:pt>
              </c:strCache>
            </c:strRef>
          </c:cat>
          <c:val>
            <c:numRef>
              <c:f>'classe média'!$C$32</c:f>
              <c:numCache>
                <c:formatCode>General</c:formatCode>
                <c:ptCount val="1"/>
                <c:pt idx="0">
                  <c:v>8.0102561993103123</c:v>
                </c:pt>
              </c:numCache>
            </c:numRef>
          </c:val>
        </c:ser>
        <c:ser>
          <c:idx val="3"/>
          <c:order val="3"/>
          <c:tx>
            <c:strRef>
              <c:f>'classe média'!$A$33</c:f>
              <c:strCache>
                <c:ptCount val="1"/>
                <c:pt idx="0">
                  <c:v>Casal sem filho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média'!$C$29</c:f>
              <c:strCache>
                <c:ptCount val="1"/>
                <c:pt idx="0">
                  <c:v>Classe Média</c:v>
                </c:pt>
              </c:strCache>
            </c:strRef>
          </c:cat>
          <c:val>
            <c:numRef>
              <c:f>'classe média'!$C$33</c:f>
              <c:numCache>
                <c:formatCode>General</c:formatCode>
                <c:ptCount val="1"/>
                <c:pt idx="0">
                  <c:v>21.2481917964117</c:v>
                </c:pt>
              </c:numCache>
            </c:numRef>
          </c:val>
        </c:ser>
        <c:ser>
          <c:idx val="4"/>
          <c:order val="4"/>
          <c:tx>
            <c:strRef>
              <c:f>'classe média'!$A$34</c:f>
              <c:strCache>
                <c:ptCount val="1"/>
                <c:pt idx="0">
                  <c:v>Casal com 1 filho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média'!$C$29</c:f>
              <c:strCache>
                <c:ptCount val="1"/>
                <c:pt idx="0">
                  <c:v>Classe Média</c:v>
                </c:pt>
              </c:strCache>
            </c:strRef>
          </c:cat>
          <c:val>
            <c:numRef>
              <c:f>'classe média'!$C$34</c:f>
              <c:numCache>
                <c:formatCode>General</c:formatCode>
                <c:ptCount val="1"/>
                <c:pt idx="0">
                  <c:v>21.838814504020892</c:v>
                </c:pt>
              </c:numCache>
            </c:numRef>
          </c:val>
        </c:ser>
        <c:ser>
          <c:idx val="5"/>
          <c:order val="5"/>
          <c:tx>
            <c:strRef>
              <c:f>'classe média'!$A$35</c:f>
              <c:strCache>
                <c:ptCount val="1"/>
                <c:pt idx="0">
                  <c:v>Casal com 2 filhos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média'!$C$29</c:f>
              <c:strCache>
                <c:ptCount val="1"/>
                <c:pt idx="0">
                  <c:v>Classe Média</c:v>
                </c:pt>
              </c:strCache>
            </c:strRef>
          </c:cat>
          <c:val>
            <c:numRef>
              <c:f>'classe média'!$C$35</c:f>
              <c:numCache>
                <c:formatCode>General</c:formatCode>
                <c:ptCount val="1"/>
                <c:pt idx="0">
                  <c:v>20.320094883555086</c:v>
                </c:pt>
              </c:numCache>
            </c:numRef>
          </c:val>
        </c:ser>
        <c:ser>
          <c:idx val="6"/>
          <c:order val="6"/>
          <c:tx>
            <c:strRef>
              <c:f>'classe média'!$A$36</c:f>
              <c:strCache>
                <c:ptCount val="1"/>
                <c:pt idx="0">
                  <c:v>Casal com 3 ou mais filhos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média'!$C$29</c:f>
              <c:strCache>
                <c:ptCount val="1"/>
                <c:pt idx="0">
                  <c:v>Classe Média</c:v>
                </c:pt>
              </c:strCache>
            </c:strRef>
          </c:cat>
          <c:val>
            <c:numRef>
              <c:f>'classe média'!$C$36</c:f>
              <c:numCache>
                <c:formatCode>General</c:formatCode>
                <c:ptCount val="1"/>
                <c:pt idx="0">
                  <c:v>7.5882848974722865</c:v>
                </c:pt>
              </c:numCache>
            </c:numRef>
          </c:val>
        </c:ser>
        <c:ser>
          <c:idx val="7"/>
          <c:order val="7"/>
          <c:tx>
            <c:strRef>
              <c:f>'classe média'!$A$37</c:f>
              <c:strCache>
                <c:ptCount val="1"/>
                <c:pt idx="0">
                  <c:v>Outros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média'!$C$29</c:f>
              <c:strCache>
                <c:ptCount val="1"/>
                <c:pt idx="0">
                  <c:v>Classe Média</c:v>
                </c:pt>
              </c:strCache>
            </c:strRef>
          </c:cat>
          <c:val>
            <c:numRef>
              <c:f>'classe média'!$C$37</c:f>
              <c:numCache>
                <c:formatCode>General</c:formatCode>
                <c:ptCount val="1"/>
                <c:pt idx="0">
                  <c:v>4.3847651563453365</c:v>
                </c:pt>
              </c:numCache>
            </c:numRef>
          </c:val>
        </c:ser>
        <c:gapWidth val="249"/>
        <c:axId val="57030144"/>
        <c:axId val="57031680"/>
      </c:barChart>
      <c:catAx>
        <c:axId val="57030144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 sz="1200"/>
            </a:pPr>
            <a:endParaRPr lang="pt-BR"/>
          </a:p>
        </c:txPr>
        <c:crossAx val="57031680"/>
        <c:crosses val="autoZero"/>
        <c:auto val="1"/>
        <c:lblAlgn val="ctr"/>
        <c:lblOffset val="100"/>
      </c:catAx>
      <c:valAx>
        <c:axId val="57031680"/>
        <c:scaling>
          <c:orientation val="minMax"/>
          <c:max val="32"/>
          <c:min val="0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pt-BR" sz="1200"/>
            </a:pPr>
            <a:endParaRPr lang="pt-BR"/>
          </a:p>
        </c:txPr>
        <c:crossAx val="57030144"/>
        <c:crosses val="autoZero"/>
        <c:crossBetween val="between"/>
        <c:majorUnit val="4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'Fluxo Migratório'!$C$3</c:f>
              <c:strCache>
                <c:ptCount val="1"/>
                <c:pt idx="0">
                  <c:v>Imigração</c:v>
                </c:pt>
              </c:strCache>
            </c:strRef>
          </c:tx>
          <c:dLbls>
            <c:dLbl>
              <c:idx val="3"/>
              <c:layout>
                <c:manualLayout>
                  <c:x val="-2.0578703703703811E-2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numRef>
              <c:f>'Fluxo Migratório'!$B$4:$B$10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'Fluxo Migratório'!$C$4:$C$10</c:f>
              <c:numCache>
                <c:formatCode>General</c:formatCode>
                <c:ptCount val="7"/>
                <c:pt idx="0">
                  <c:v>117767</c:v>
                </c:pt>
                <c:pt idx="1">
                  <c:v>129677</c:v>
                </c:pt>
                <c:pt idx="2">
                  <c:v>123678</c:v>
                </c:pt>
                <c:pt idx="3">
                  <c:v>107132</c:v>
                </c:pt>
                <c:pt idx="4">
                  <c:v>146531</c:v>
                </c:pt>
                <c:pt idx="5">
                  <c:v>137501</c:v>
                </c:pt>
                <c:pt idx="6">
                  <c:v>72809</c:v>
                </c:pt>
              </c:numCache>
            </c:numRef>
          </c:val>
        </c:ser>
        <c:ser>
          <c:idx val="1"/>
          <c:order val="1"/>
          <c:tx>
            <c:strRef>
              <c:f>'Fluxo Migratório'!$D$3</c:f>
              <c:strCache>
                <c:ptCount val="1"/>
                <c:pt idx="0">
                  <c:v>Emigração</c:v>
                </c:pt>
              </c:strCache>
            </c:strRef>
          </c:tx>
          <c:dLbls>
            <c:dLbl>
              <c:idx val="0"/>
              <c:layout>
                <c:manualLayout>
                  <c:x val="1.0289351851851852E-2"/>
                  <c:y val="-7.0555555555555545E-3"/>
                </c:manualLayout>
              </c:layout>
              <c:showVal val="1"/>
            </c:dLbl>
            <c:dLbl>
              <c:idx val="1"/>
              <c:layout>
                <c:manualLayout>
                  <c:x val="1.1759259259259261E-2"/>
                  <c:y val="3.5277777777778258E-3"/>
                </c:manualLayout>
              </c:layout>
              <c:showVal val="1"/>
            </c:dLbl>
            <c:dLbl>
              <c:idx val="2"/>
              <c:layout>
                <c:manualLayout>
                  <c:x val="1.1759259259259261E-2"/>
                  <c:y val="7.0555555555555545E-3"/>
                </c:manualLayout>
              </c:layout>
              <c:showVal val="1"/>
            </c:dLbl>
            <c:dLbl>
              <c:idx val="3"/>
              <c:layout>
                <c:manualLayout>
                  <c:x val="1.4699074074074074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1759259259259261E-2"/>
                  <c:y val="3.2337589396371679E-17"/>
                </c:manualLayout>
              </c:layout>
              <c:showVal val="1"/>
            </c:dLbl>
            <c:dLbl>
              <c:idx val="5"/>
              <c:layout>
                <c:manualLayout>
                  <c:x val="1.1759259259259401E-2"/>
                  <c:y val="-7.0555555555555545E-3"/>
                </c:manualLayout>
              </c:layout>
              <c:showVal val="1"/>
            </c:dLbl>
            <c:dLbl>
              <c:idx val="6"/>
              <c:layout>
                <c:manualLayout>
                  <c:x val="2.3518518518518518E-2"/>
                  <c:y val="-3.5277777777778258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numRef>
              <c:f>'Fluxo Migratório'!$B$4:$B$10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'Fluxo Migratório'!$D$4:$D$10</c:f>
              <c:numCache>
                <c:formatCode>General</c:formatCode>
                <c:ptCount val="7"/>
                <c:pt idx="0">
                  <c:v>67941</c:v>
                </c:pt>
                <c:pt idx="1">
                  <c:v>94378</c:v>
                </c:pt>
                <c:pt idx="2">
                  <c:v>73275</c:v>
                </c:pt>
                <c:pt idx="3">
                  <c:v>108669</c:v>
                </c:pt>
                <c:pt idx="4">
                  <c:v>86507</c:v>
                </c:pt>
                <c:pt idx="5">
                  <c:v>82150</c:v>
                </c:pt>
                <c:pt idx="6">
                  <c:v>75569</c:v>
                </c:pt>
              </c:numCache>
            </c:numRef>
          </c:val>
        </c:ser>
        <c:ser>
          <c:idx val="2"/>
          <c:order val="2"/>
          <c:tx>
            <c:strRef>
              <c:f>'Fluxo Migratório'!$E$3</c:f>
              <c:strCache>
                <c:ptCount val="1"/>
                <c:pt idx="0">
                  <c:v>Trocas Líquidas</c:v>
                </c:pt>
              </c:strCache>
            </c:strRef>
          </c:tx>
          <c:dLbls>
            <c:dLbl>
              <c:idx val="0"/>
              <c:layout>
                <c:manualLayout>
                  <c:x val="8.819444444444553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1759259259259261E-2"/>
                  <c:y val="-6.4675178792743248E-17"/>
                </c:manualLayout>
              </c:layout>
              <c:showVal val="1"/>
            </c:dLbl>
            <c:dLbl>
              <c:idx val="2"/>
              <c:layout>
                <c:manualLayout>
                  <c:x val="8.8194444444445533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8.8194444444445533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7.3495370370370372E-3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numRef>
              <c:f>'Fluxo Migratório'!$B$4:$B$10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'Fluxo Migratório'!$E$4:$E$10</c:f>
              <c:numCache>
                <c:formatCode>General</c:formatCode>
                <c:ptCount val="7"/>
                <c:pt idx="0">
                  <c:v>49826</c:v>
                </c:pt>
                <c:pt idx="1">
                  <c:v>35299</c:v>
                </c:pt>
                <c:pt idx="2">
                  <c:v>50403</c:v>
                </c:pt>
                <c:pt idx="3">
                  <c:v>-1537</c:v>
                </c:pt>
                <c:pt idx="4">
                  <c:v>60024</c:v>
                </c:pt>
                <c:pt idx="5">
                  <c:v>55351</c:v>
                </c:pt>
                <c:pt idx="6">
                  <c:v>-2760</c:v>
                </c:pt>
              </c:numCache>
            </c:numRef>
          </c:val>
        </c:ser>
        <c:axId val="54196864"/>
        <c:axId val="54612352"/>
      </c:barChart>
      <c:catAx>
        <c:axId val="54196864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lang="pt-BR"/>
            </a:pPr>
            <a:endParaRPr lang="pt-BR"/>
          </a:p>
        </c:txPr>
        <c:crossAx val="54612352"/>
        <c:crosses val="autoZero"/>
        <c:auto val="1"/>
        <c:lblAlgn val="ctr"/>
        <c:lblOffset val="100"/>
      </c:catAx>
      <c:valAx>
        <c:axId val="54612352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419686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1759259259259261E-2"/>
                <c:y val="0.16420027777777776"/>
              </c:manualLayout>
            </c:layout>
            <c:tx>
              <c:rich>
                <a:bodyPr/>
                <a:lstStyle/>
                <a:p>
                  <a:pPr>
                    <a:defRPr lang="pt-BR"/>
                  </a:pPr>
                  <a:r>
                    <a:rPr lang="pt-BR" dirty="0" smtClean="0"/>
                    <a:t>Milhares de pessoas</a:t>
                  </a:r>
                  <a:endParaRPr lang="pt-BR" dirty="0"/>
                </a:p>
              </c:rich>
            </c:tx>
          </c:dispUnitsLbl>
        </c:dispUnits>
      </c:valAx>
    </c:plotArea>
    <c:legend>
      <c:legendPos val="b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5.1737060245166132E-2"/>
          <c:y val="3.033223618410285E-2"/>
          <c:w val="0.95458629287415309"/>
          <c:h val="0.87179744564262063"/>
        </c:manualLayout>
      </c:layout>
      <c:barChart>
        <c:barDir val="col"/>
        <c:grouping val="clustered"/>
        <c:ser>
          <c:idx val="0"/>
          <c:order val="0"/>
          <c:tx>
            <c:strRef>
              <c:f>'classe média'!$A$18</c:f>
              <c:strCache>
                <c:ptCount val="1"/>
                <c:pt idx="0">
                  <c:v>Sozinho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média'!$C$17</c:f>
              <c:strCache>
                <c:ptCount val="1"/>
                <c:pt idx="0">
                  <c:v>Remediado</c:v>
                </c:pt>
              </c:strCache>
            </c:strRef>
          </c:cat>
          <c:val>
            <c:numRef>
              <c:f>'classe média'!$C$18</c:f>
              <c:numCache>
                <c:formatCode>0.0</c:formatCode>
                <c:ptCount val="1"/>
                <c:pt idx="0">
                  <c:v>1.5780484480118069</c:v>
                </c:pt>
              </c:numCache>
            </c:numRef>
          </c:val>
        </c:ser>
        <c:ser>
          <c:idx val="1"/>
          <c:order val="1"/>
          <c:tx>
            <c:strRef>
              <c:f>'classe média'!$A$19</c:f>
              <c:strCache>
                <c:ptCount val="1"/>
                <c:pt idx="0">
                  <c:v>Solteiro com 1 filho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média'!$C$17</c:f>
              <c:strCache>
                <c:ptCount val="1"/>
                <c:pt idx="0">
                  <c:v>Remediado</c:v>
                </c:pt>
              </c:strCache>
            </c:strRef>
          </c:cat>
          <c:val>
            <c:numRef>
              <c:f>'classe média'!$C$19</c:f>
              <c:numCache>
                <c:formatCode>0.0</c:formatCode>
                <c:ptCount val="1"/>
                <c:pt idx="0">
                  <c:v>8.6788655371218209</c:v>
                </c:pt>
              </c:numCache>
            </c:numRef>
          </c:val>
        </c:ser>
        <c:ser>
          <c:idx val="2"/>
          <c:order val="2"/>
          <c:tx>
            <c:strRef>
              <c:f>'classe média'!$A$20</c:f>
              <c:strCache>
                <c:ptCount val="1"/>
                <c:pt idx="0">
                  <c:v>Solteiro com 2 ou mais filhos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média'!$C$17</c:f>
              <c:strCache>
                <c:ptCount val="1"/>
                <c:pt idx="0">
                  <c:v>Remediado</c:v>
                </c:pt>
              </c:strCache>
            </c:strRef>
          </c:cat>
          <c:val>
            <c:numRef>
              <c:f>'classe média'!$C$20</c:f>
              <c:numCache>
                <c:formatCode>0.0</c:formatCode>
                <c:ptCount val="1"/>
                <c:pt idx="0">
                  <c:v>11.834561506202339</c:v>
                </c:pt>
              </c:numCache>
            </c:numRef>
          </c:val>
        </c:ser>
        <c:ser>
          <c:idx val="3"/>
          <c:order val="3"/>
          <c:tx>
            <c:strRef>
              <c:f>'classe média'!$A$21</c:f>
              <c:strCache>
                <c:ptCount val="1"/>
                <c:pt idx="0">
                  <c:v>Casal sem filho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média'!$C$17</c:f>
              <c:strCache>
                <c:ptCount val="1"/>
                <c:pt idx="0">
                  <c:v>Remediado</c:v>
                </c:pt>
              </c:strCache>
            </c:strRef>
          </c:cat>
          <c:val>
            <c:numRef>
              <c:f>'classe média'!$C$21</c:f>
              <c:numCache>
                <c:formatCode>0.0</c:formatCode>
                <c:ptCount val="1"/>
                <c:pt idx="0">
                  <c:v>9.861600019244527</c:v>
                </c:pt>
              </c:numCache>
            </c:numRef>
          </c:val>
        </c:ser>
        <c:ser>
          <c:idx val="4"/>
          <c:order val="4"/>
          <c:tx>
            <c:strRef>
              <c:f>'classe média'!$A$22</c:f>
              <c:strCache>
                <c:ptCount val="1"/>
                <c:pt idx="0">
                  <c:v>Casal com 1 filho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média'!$C$17</c:f>
              <c:strCache>
                <c:ptCount val="1"/>
                <c:pt idx="0">
                  <c:v>Remediado</c:v>
                </c:pt>
              </c:strCache>
            </c:strRef>
          </c:cat>
          <c:val>
            <c:numRef>
              <c:f>'classe média'!$C$22</c:f>
              <c:numCache>
                <c:formatCode>0.0</c:formatCode>
                <c:ptCount val="1"/>
                <c:pt idx="0">
                  <c:v>21.695359671560585</c:v>
                </c:pt>
              </c:numCache>
            </c:numRef>
          </c:val>
        </c:ser>
        <c:ser>
          <c:idx val="5"/>
          <c:order val="5"/>
          <c:tx>
            <c:strRef>
              <c:f>'classe média'!$A$23</c:f>
              <c:strCache>
                <c:ptCount val="1"/>
                <c:pt idx="0">
                  <c:v>Casal com 2 filhos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média'!$C$17</c:f>
              <c:strCache>
                <c:ptCount val="1"/>
                <c:pt idx="0">
                  <c:v>Remediado</c:v>
                </c:pt>
              </c:strCache>
            </c:strRef>
          </c:cat>
          <c:val>
            <c:numRef>
              <c:f>'classe média'!$C$23</c:f>
              <c:numCache>
                <c:formatCode>0.0</c:formatCode>
                <c:ptCount val="1"/>
                <c:pt idx="0">
                  <c:v>23.669523939347709</c:v>
                </c:pt>
              </c:numCache>
            </c:numRef>
          </c:val>
        </c:ser>
        <c:ser>
          <c:idx val="6"/>
          <c:order val="6"/>
          <c:tx>
            <c:strRef>
              <c:f>'classe média'!$A$24</c:f>
              <c:strCache>
                <c:ptCount val="1"/>
                <c:pt idx="0">
                  <c:v>Casal com 3 ou mais filhos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média'!$C$17</c:f>
              <c:strCache>
                <c:ptCount val="1"/>
                <c:pt idx="0">
                  <c:v>Remediado</c:v>
                </c:pt>
              </c:strCache>
            </c:strRef>
          </c:cat>
          <c:val>
            <c:numRef>
              <c:f>'classe média'!$C$24</c:f>
              <c:numCache>
                <c:formatCode>0.0</c:formatCode>
                <c:ptCount val="1"/>
                <c:pt idx="0">
                  <c:v>22.682040878511017</c:v>
                </c:pt>
              </c:numCache>
            </c:numRef>
          </c:val>
        </c:ser>
        <c:ser>
          <c:idx val="7"/>
          <c:order val="7"/>
          <c:tx>
            <c:strRef>
              <c:f>'classe média'!$A$25</c:f>
              <c:strCache>
                <c:ptCount val="1"/>
                <c:pt idx="0">
                  <c:v>Outros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'classe média'!$C$17</c:f>
              <c:strCache>
                <c:ptCount val="1"/>
                <c:pt idx="0">
                  <c:v>Remediado</c:v>
                </c:pt>
              </c:strCache>
            </c:strRef>
          </c:cat>
          <c:val>
            <c:numRef>
              <c:f>'classe média'!$C$25</c:f>
              <c:numCache>
                <c:formatCode>0.0</c:formatCode>
                <c:ptCount val="1"/>
                <c:pt idx="0">
                  <c:v>3.9443192661433297</c:v>
                </c:pt>
              </c:numCache>
            </c:numRef>
          </c:val>
        </c:ser>
        <c:gapWidth val="250"/>
        <c:axId val="57096832"/>
        <c:axId val="57115008"/>
      </c:barChart>
      <c:catAx>
        <c:axId val="570968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 sz="1200"/>
            </a:pPr>
            <a:endParaRPr lang="pt-BR"/>
          </a:p>
        </c:txPr>
        <c:crossAx val="57115008"/>
        <c:crosses val="autoZero"/>
        <c:auto val="1"/>
        <c:lblAlgn val="ctr"/>
        <c:lblOffset val="100"/>
      </c:catAx>
      <c:valAx>
        <c:axId val="57115008"/>
        <c:scaling>
          <c:orientation val="minMax"/>
          <c:max val="32"/>
          <c:min val="0"/>
        </c:scaling>
        <c:axPos val="l"/>
        <c:majorGridlines>
          <c:spPr>
            <a:ln>
              <a:solidFill>
                <a:srgbClr val="4F81BD">
                  <a:alpha val="27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200"/>
            </a:pPr>
            <a:endParaRPr lang="pt-BR"/>
          </a:p>
        </c:txPr>
        <c:crossAx val="57096832"/>
        <c:crosses val="autoZero"/>
        <c:crossBetween val="between"/>
        <c:majorUnit val="4"/>
      </c:valAx>
    </c:plotArea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4459545649577302E-2"/>
          <c:y val="0.11933222738849072"/>
          <c:w val="0.90951201976040474"/>
          <c:h val="0.67349191860548174"/>
        </c:manualLayout>
      </c:layout>
      <c:lineChart>
        <c:grouping val="standard"/>
        <c:ser>
          <c:idx val="1"/>
          <c:order val="0"/>
          <c:tx>
            <c:strRef>
              <c:f>'P4'!$H$73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2.6865671641791045E-2"/>
                  <c:y val="-5.9347181008902114E-2"/>
                </c:manualLayout>
              </c:layout>
              <c:showVal val="1"/>
            </c:dLbl>
            <c:dLbl>
              <c:idx val="1"/>
              <c:layout>
                <c:manualLayout>
                  <c:x val="-2.2388059701492533E-2"/>
                  <c:y val="-5.3412462908013124E-2"/>
                </c:manualLayout>
              </c:layout>
              <c:showVal val="1"/>
            </c:dLbl>
            <c:dLbl>
              <c:idx val="2"/>
              <c:layout>
                <c:manualLayout>
                  <c:x val="-1.4925373134328361E-2"/>
                  <c:y val="-5.6379821958456922E-2"/>
                </c:manualLayout>
              </c:layout>
              <c:showVal val="1"/>
            </c:dLbl>
            <c:dLbl>
              <c:idx val="3"/>
              <c:layout>
                <c:manualLayout>
                  <c:x val="-1.9402985074626809E-2"/>
                  <c:y val="-5.3412462908013124E-2"/>
                </c:manualLayout>
              </c:layout>
              <c:showVal val="1"/>
            </c:dLbl>
            <c:dLbl>
              <c:idx val="4"/>
              <c:layout>
                <c:manualLayout>
                  <c:x val="-2.0895522388059851E-2"/>
                  <c:y val="-5.3412462908013165E-2"/>
                </c:manualLayout>
              </c:layout>
              <c:showVal val="1"/>
            </c:dLbl>
            <c:dLbl>
              <c:idx val="5"/>
              <c:layout>
                <c:manualLayout>
                  <c:x val="-2.0895522388059851E-2"/>
                  <c:y val="-5.6379821958457033E-2"/>
                </c:manualLayout>
              </c:layout>
              <c:showVal val="1"/>
            </c:dLbl>
            <c:dLbl>
              <c:idx val="6"/>
              <c:layout>
                <c:manualLayout>
                  <c:x val="-1.7910447761194138E-2"/>
                  <c:y val="-4.7477744807122024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'P4'!$G$74:$G$80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'P4'!$H$74:$H$80</c:f>
              <c:numCache>
                <c:formatCode>0.00</c:formatCode>
                <c:ptCount val="7"/>
                <c:pt idx="0">
                  <c:v>79.333260691414864</c:v>
                </c:pt>
                <c:pt idx="1">
                  <c:v>81.284904859052702</c:v>
                </c:pt>
                <c:pt idx="2">
                  <c:v>79.920090023815433</c:v>
                </c:pt>
                <c:pt idx="3">
                  <c:v>81.896564025726491</c:v>
                </c:pt>
                <c:pt idx="4">
                  <c:v>83.543058191347427</c:v>
                </c:pt>
                <c:pt idx="5">
                  <c:v>81.961867364499014</c:v>
                </c:pt>
                <c:pt idx="6">
                  <c:v>82.441567470552627</c:v>
                </c:pt>
              </c:numCache>
            </c:numRef>
          </c:val>
        </c:ser>
        <c:ser>
          <c:idx val="2"/>
          <c:order val="1"/>
          <c:tx>
            <c:strRef>
              <c:f>'P4'!$I$73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1.7910447761194031E-2"/>
                  <c:y val="-5.6379821958456984E-2"/>
                </c:manualLayout>
              </c:layout>
              <c:showVal val="1"/>
            </c:dLbl>
            <c:dLbl>
              <c:idx val="1"/>
              <c:layout>
                <c:manualLayout>
                  <c:x val="-1.9402985074626865E-2"/>
                  <c:y val="-4.4510385756676582E-2"/>
                </c:manualLayout>
              </c:layout>
              <c:showVal val="1"/>
            </c:dLbl>
            <c:dLbl>
              <c:idx val="2"/>
              <c:layout>
                <c:manualLayout>
                  <c:x val="-1.64179104477612E-2"/>
                  <c:y val="-4.4510385756676582E-2"/>
                </c:manualLayout>
              </c:layout>
              <c:showVal val="1"/>
            </c:dLbl>
            <c:dLbl>
              <c:idx val="3"/>
              <c:layout>
                <c:manualLayout>
                  <c:x val="-1.64179104477612E-2"/>
                  <c:y val="-5.0445103857566793E-2"/>
                </c:manualLayout>
              </c:layout>
              <c:showVal val="1"/>
            </c:dLbl>
            <c:dLbl>
              <c:idx val="4"/>
              <c:layout>
                <c:manualLayout>
                  <c:x val="-1.64179104477612E-2"/>
                  <c:y val="-5.0445103857566738E-2"/>
                </c:manualLayout>
              </c:layout>
              <c:showVal val="1"/>
            </c:dLbl>
            <c:dLbl>
              <c:idx val="5"/>
              <c:layout>
                <c:manualLayout>
                  <c:x val="-1.7910447761194031E-2"/>
                  <c:y val="-5.0445103857566793E-2"/>
                </c:manualLayout>
              </c:layout>
              <c:showVal val="1"/>
            </c:dLbl>
            <c:dLbl>
              <c:idx val="6"/>
              <c:layout>
                <c:manualLayout>
                  <c:x val="-1.7910447761194138E-2"/>
                  <c:y val="-4.7477744807122024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'P4'!$G$74:$G$80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'P4'!$I$74:$I$80</c:f>
              <c:numCache>
                <c:formatCode>0.00</c:formatCode>
                <c:ptCount val="7"/>
                <c:pt idx="0">
                  <c:v>89.140124948634565</c:v>
                </c:pt>
                <c:pt idx="1">
                  <c:v>89.793017952753758</c:v>
                </c:pt>
                <c:pt idx="2">
                  <c:v>89.964073043234421</c:v>
                </c:pt>
                <c:pt idx="3">
                  <c:v>90.720228367826849</c:v>
                </c:pt>
                <c:pt idx="4">
                  <c:v>90.614056768911027</c:v>
                </c:pt>
                <c:pt idx="5">
                  <c:v>91.309483625961903</c:v>
                </c:pt>
                <c:pt idx="6">
                  <c:v>91.105595084728918</c:v>
                </c:pt>
              </c:numCache>
            </c:numRef>
          </c:val>
        </c:ser>
        <c:ser>
          <c:idx val="3"/>
          <c:order val="2"/>
          <c:tx>
            <c:strRef>
              <c:f>'P4'!$J$73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noFill/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1.9402985074626865E-2"/>
                  <c:y val="3.5608308605341282E-2"/>
                </c:manualLayout>
              </c:layout>
              <c:showVal val="1"/>
            </c:dLbl>
            <c:dLbl>
              <c:idx val="1"/>
              <c:layout>
                <c:manualLayout>
                  <c:x val="-1.4925373134328361E-2"/>
                  <c:y val="3.5608308605341282E-2"/>
                </c:manualLayout>
              </c:layout>
              <c:showVal val="1"/>
            </c:dLbl>
            <c:dLbl>
              <c:idx val="2"/>
              <c:layout>
                <c:manualLayout>
                  <c:x val="-1.9402985074626865E-2"/>
                  <c:y val="4.1543026706231452E-2"/>
                </c:manualLayout>
              </c:layout>
              <c:showVal val="1"/>
            </c:dLbl>
            <c:dLbl>
              <c:idx val="3"/>
              <c:layout>
                <c:manualLayout>
                  <c:x val="-1.7910447761194031E-2"/>
                  <c:y val="4.4510385756676582E-2"/>
                </c:manualLayout>
              </c:layout>
              <c:showVal val="1"/>
            </c:dLbl>
            <c:dLbl>
              <c:idx val="4"/>
              <c:layout>
                <c:manualLayout>
                  <c:x val="-1.9402985074626865E-2"/>
                  <c:y val="3.5608308605341282E-2"/>
                </c:manualLayout>
              </c:layout>
              <c:showVal val="1"/>
            </c:dLbl>
            <c:dLbl>
              <c:idx val="5"/>
              <c:layout>
                <c:manualLayout>
                  <c:x val="-1.7910447761194031E-2"/>
                  <c:y val="4.4510385756676582E-2"/>
                </c:manualLayout>
              </c:layout>
              <c:showVal val="1"/>
            </c:dLbl>
            <c:dLbl>
              <c:idx val="6"/>
              <c:layout>
                <c:manualLayout>
                  <c:x val="-1.9402985074626983E-2"/>
                  <c:y val="4.7477744807122024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'P4'!$G$74:$G$80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'P4'!$J$74:$J$80</c:f>
              <c:numCache>
                <c:formatCode>0.00</c:formatCode>
                <c:ptCount val="7"/>
                <c:pt idx="0">
                  <c:v>77.633314018242899</c:v>
                </c:pt>
                <c:pt idx="1">
                  <c:v>78.954508846376442</c:v>
                </c:pt>
                <c:pt idx="2">
                  <c:v>79.506994732400358</c:v>
                </c:pt>
                <c:pt idx="3">
                  <c:v>79.480186768504083</c:v>
                </c:pt>
                <c:pt idx="4">
                  <c:v>79.690326794820479</c:v>
                </c:pt>
                <c:pt idx="5">
                  <c:v>80.907710627946727</c:v>
                </c:pt>
                <c:pt idx="6">
                  <c:v>81.453002609487484</c:v>
                </c:pt>
              </c:numCache>
            </c:numRef>
          </c:val>
        </c:ser>
        <c:marker val="1"/>
        <c:axId val="57157888"/>
        <c:axId val="57188352"/>
      </c:lineChart>
      <c:catAx>
        <c:axId val="57157888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7188352"/>
        <c:crosses val="autoZero"/>
        <c:auto val="1"/>
        <c:lblAlgn val="ctr"/>
        <c:lblOffset val="100"/>
      </c:catAx>
      <c:valAx>
        <c:axId val="57188352"/>
        <c:scaling>
          <c:orientation val="minMax"/>
          <c:min val="70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7157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923173263135687"/>
          <c:y val="0.90749176382625296"/>
          <c:w val="0.27471865084028685"/>
          <c:h val="8.7861865931447958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4849501859957553E-2"/>
          <c:y val="0.13813332717574525"/>
          <c:w val="0.92748583029207865"/>
          <c:h val="0.67055926293670765"/>
        </c:manualLayout>
      </c:layout>
      <c:lineChart>
        <c:grouping val="standard"/>
        <c:ser>
          <c:idx val="2"/>
          <c:order val="0"/>
          <c:tx>
            <c:strRef>
              <c:f>'P4'!$N$62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2.3460410557184751E-2"/>
                  <c:y val="3.8123167155425242E-2"/>
                </c:manualLayout>
              </c:layout>
              <c:showVal val="1"/>
            </c:dLbl>
            <c:dLbl>
              <c:idx val="1"/>
              <c:layout>
                <c:manualLayout>
                  <c:x val="-1.6129032258064523E-2"/>
                  <c:y val="4.1055718475073257E-2"/>
                </c:manualLayout>
              </c:layout>
              <c:showVal val="1"/>
            </c:dLbl>
            <c:dLbl>
              <c:idx val="2"/>
              <c:layout>
                <c:manualLayout>
                  <c:x val="-2.1994134897360705E-2"/>
                  <c:y val="4.9853372434017593E-2"/>
                </c:manualLayout>
              </c:layout>
              <c:showVal val="1"/>
            </c:dLbl>
            <c:dLbl>
              <c:idx val="3"/>
              <c:layout>
                <c:manualLayout>
                  <c:x val="-2.3460410557184803E-2"/>
                  <c:y val="4.6920821114369467E-2"/>
                </c:manualLayout>
              </c:layout>
              <c:showVal val="1"/>
            </c:dLbl>
            <c:dLbl>
              <c:idx val="4"/>
              <c:layout>
                <c:manualLayout>
                  <c:x val="-1.7595307917888565E-2"/>
                  <c:y val="4.398826979472141E-2"/>
                </c:manualLayout>
              </c:layout>
              <c:showVal val="1"/>
            </c:dLbl>
            <c:dLbl>
              <c:idx val="5"/>
              <c:layout>
                <c:manualLayout>
                  <c:x val="-1.7595307917888565E-2"/>
                  <c:y val="4.6920821114369467E-2"/>
                </c:manualLayout>
              </c:layout>
              <c:showVal val="1"/>
            </c:dLbl>
            <c:dLbl>
              <c:idx val="6"/>
              <c:layout>
                <c:manualLayout>
                  <c:x val="-1.6129032258064523E-2"/>
                  <c:y val="4.398826979472141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'P4'!$N$63:$N$69</c:f>
              <c:numCache>
                <c:formatCode>0.00</c:formatCode>
                <c:ptCount val="7"/>
                <c:pt idx="0">
                  <c:v>80.526616574019044</c:v>
                </c:pt>
                <c:pt idx="1">
                  <c:v>81.557366513041558</c:v>
                </c:pt>
                <c:pt idx="2">
                  <c:v>82.378709376878007</c:v>
                </c:pt>
                <c:pt idx="3">
                  <c:v>83.301370255259258</c:v>
                </c:pt>
                <c:pt idx="4">
                  <c:v>83.345350540262714</c:v>
                </c:pt>
                <c:pt idx="5">
                  <c:v>83.892056893227689</c:v>
                </c:pt>
                <c:pt idx="6">
                  <c:v>84.883845010402965</c:v>
                </c:pt>
              </c:numCache>
            </c:numRef>
          </c:val>
        </c:ser>
        <c:ser>
          <c:idx val="1"/>
          <c:order val="1"/>
          <c:tx>
            <c:strRef>
              <c:f>'P4'!$M$62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2.3460410557184751E-2"/>
                  <c:y val="-5.5718475073313914E-2"/>
                </c:manualLayout>
              </c:layout>
              <c:showVal val="1"/>
            </c:dLbl>
            <c:dLbl>
              <c:idx val="1"/>
              <c:layout>
                <c:manualLayout>
                  <c:x val="-2.0527859237536167E-2"/>
                  <c:y val="-5.2785923753665823E-2"/>
                </c:manualLayout>
              </c:layout>
              <c:showVal val="1"/>
            </c:dLbl>
            <c:dLbl>
              <c:idx val="2"/>
              <c:layout>
                <c:manualLayout>
                  <c:x val="-2.0527859237536167E-2"/>
                  <c:y val="-5.5718475073313914E-2"/>
                </c:manualLayout>
              </c:layout>
              <c:showVal val="1"/>
            </c:dLbl>
            <c:dLbl>
              <c:idx val="3"/>
              <c:layout>
                <c:manualLayout>
                  <c:x val="-2.0527859237536174E-2"/>
                  <c:y val="-5.5718475073313914E-2"/>
                </c:manualLayout>
              </c:layout>
              <c:showVal val="1"/>
            </c:dLbl>
            <c:dLbl>
              <c:idx val="4"/>
              <c:layout>
                <c:manualLayout>
                  <c:x val="-1.9061583577712964E-2"/>
                  <c:y val="-5.2785923753665823E-2"/>
                </c:manualLayout>
              </c:layout>
              <c:showVal val="1"/>
            </c:dLbl>
            <c:dLbl>
              <c:idx val="5"/>
              <c:layout>
                <c:manualLayout>
                  <c:x val="-1.7595307917888565E-2"/>
                  <c:y val="-5.2785923753665823E-2"/>
                </c:manualLayout>
              </c:layout>
              <c:showVal val="1"/>
            </c:dLbl>
            <c:dLbl>
              <c:idx val="6"/>
              <c:layout>
                <c:manualLayout>
                  <c:x val="-2.0527859237536167E-2"/>
                  <c:y val="-4.9853372434017593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'P4'!$M$63:$M$69</c:f>
              <c:numCache>
                <c:formatCode>0.00</c:formatCode>
                <c:ptCount val="7"/>
                <c:pt idx="0">
                  <c:v>56.153224506658994</c:v>
                </c:pt>
                <c:pt idx="1">
                  <c:v>61.912673790394706</c:v>
                </c:pt>
                <c:pt idx="2">
                  <c:v>59.391232046604571</c:v>
                </c:pt>
                <c:pt idx="3">
                  <c:v>65.516619270403325</c:v>
                </c:pt>
                <c:pt idx="4">
                  <c:v>64.526552444084089</c:v>
                </c:pt>
                <c:pt idx="5">
                  <c:v>64.320858917202486</c:v>
                </c:pt>
                <c:pt idx="6">
                  <c:v>63.100532670817614</c:v>
                </c:pt>
              </c:numCache>
            </c:numRef>
          </c:val>
        </c:ser>
        <c:ser>
          <c:idx val="3"/>
          <c:order val="2"/>
          <c:tx>
            <c:strRef>
              <c:f>'P4'!$O$62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noFill/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6129032258064523E-2"/>
                  <c:y val="3.8123167155425242E-2"/>
                </c:manualLayout>
              </c:layout>
              <c:showVal val="1"/>
            </c:dLbl>
            <c:dLbl>
              <c:idx val="1"/>
              <c:layout>
                <c:manualLayout>
                  <c:x val="-1.6129032258064523E-2"/>
                  <c:y val="3.8123167155425151E-2"/>
                </c:manualLayout>
              </c:layout>
              <c:showVal val="1"/>
            </c:dLbl>
            <c:dLbl>
              <c:idx val="2"/>
              <c:layout>
                <c:manualLayout>
                  <c:x val="-1.7595307917888565E-2"/>
                  <c:y val="4.1055718475073257E-2"/>
                </c:manualLayout>
              </c:layout>
              <c:showVal val="1"/>
            </c:dLbl>
            <c:dLbl>
              <c:idx val="3"/>
              <c:layout>
                <c:manualLayout>
                  <c:x val="-1.7595307917888617E-2"/>
                  <c:y val="4.1055718475073257E-2"/>
                </c:manualLayout>
              </c:layout>
              <c:showVal val="1"/>
            </c:dLbl>
            <c:dLbl>
              <c:idx val="4"/>
              <c:layout>
                <c:manualLayout>
                  <c:x val="-1.6129032258064523E-2"/>
                  <c:y val="3.5190615835777234E-2"/>
                </c:manualLayout>
              </c:layout>
              <c:showVal val="1"/>
            </c:dLbl>
            <c:dLbl>
              <c:idx val="5"/>
              <c:layout>
                <c:manualLayout>
                  <c:x val="-1.7595307917888565E-2"/>
                  <c:y val="4.398826979472141E-2"/>
                </c:manualLayout>
              </c:layout>
              <c:showVal val="1"/>
            </c:dLbl>
            <c:dLbl>
              <c:idx val="6"/>
              <c:layout>
                <c:manualLayout>
                  <c:x val="-2.0527859237536167E-2"/>
                  <c:y val="4.398826979472141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'P4'!$O$63:$O$69</c:f>
              <c:numCache>
                <c:formatCode>0.00</c:formatCode>
                <c:ptCount val="7"/>
                <c:pt idx="0">
                  <c:v>54.541720166378596</c:v>
                </c:pt>
                <c:pt idx="1">
                  <c:v>56.018922856038479</c:v>
                </c:pt>
                <c:pt idx="2">
                  <c:v>56.725746727919613</c:v>
                </c:pt>
                <c:pt idx="3">
                  <c:v>56.464899192523205</c:v>
                </c:pt>
                <c:pt idx="4">
                  <c:v>56.662073686026012</c:v>
                </c:pt>
                <c:pt idx="5">
                  <c:v>57.399948390643345</c:v>
                </c:pt>
                <c:pt idx="6">
                  <c:v>59.162834029121363</c:v>
                </c:pt>
              </c:numCache>
            </c:numRef>
          </c:val>
        </c:ser>
        <c:marker val="1"/>
        <c:axId val="56785152"/>
        <c:axId val="57278464"/>
      </c:lineChart>
      <c:catAx>
        <c:axId val="56785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7278464"/>
        <c:crosses val="autoZero"/>
        <c:auto val="1"/>
        <c:lblAlgn val="ctr"/>
        <c:lblOffset val="100"/>
      </c:catAx>
      <c:valAx>
        <c:axId val="57278464"/>
        <c:scaling>
          <c:orientation val="minMax"/>
          <c:min val="50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6785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187239635284652"/>
          <c:y val="0.94286720391622558"/>
          <c:w val="0.33119788305150388"/>
          <c:h val="5.7132796083773994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4849508456413379E-2"/>
          <c:y val="0.11880275868863573"/>
          <c:w val="0.91092175789773266"/>
          <c:h val="0.67349191860548263"/>
        </c:manualLayout>
      </c:layout>
      <c:lineChart>
        <c:grouping val="standard"/>
        <c:ser>
          <c:idx val="1"/>
          <c:order val="0"/>
          <c:tx>
            <c:strRef>
              <c:f>'P4'!$C$84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1.4771048744460861E-2"/>
                  <c:y val="3.5110674021896285E-2"/>
                </c:manualLayout>
              </c:layout>
              <c:showVal val="1"/>
            </c:dLbl>
            <c:dLbl>
              <c:idx val="1"/>
              <c:layout>
                <c:manualLayout>
                  <c:x val="-1.7725258493353029E-2"/>
                  <c:y val="-4.7878191848042033E-2"/>
                </c:manualLayout>
              </c:layout>
              <c:showVal val="1"/>
            </c:dLbl>
            <c:dLbl>
              <c:idx val="2"/>
              <c:layout>
                <c:manualLayout>
                  <c:x val="-1.9202363367799121E-2"/>
                  <c:y val="-5.7453830217649132E-2"/>
                </c:manualLayout>
              </c:layout>
              <c:showVal val="1"/>
            </c:dLbl>
            <c:dLbl>
              <c:idx val="3"/>
              <c:layout>
                <c:manualLayout>
                  <c:x val="-1.7725258493353081E-2"/>
                  <c:y val="-5.4261950761112447E-2"/>
                </c:manualLayout>
              </c:layout>
              <c:showVal val="1"/>
            </c:dLbl>
            <c:dLbl>
              <c:idx val="4"/>
              <c:layout>
                <c:manualLayout>
                  <c:x val="-1.7725258493353029E-2"/>
                  <c:y val="-5.1070071304576484E-2"/>
                </c:manualLayout>
              </c:layout>
              <c:showVal val="1"/>
            </c:dLbl>
            <c:dLbl>
              <c:idx val="5"/>
              <c:layout>
                <c:manualLayout>
                  <c:x val="-1.9202363367799121E-2"/>
                  <c:y val="-4.4686312391504307E-2"/>
                </c:manualLayout>
              </c:layout>
              <c:showVal val="1"/>
            </c:dLbl>
            <c:dLbl>
              <c:idx val="6"/>
              <c:layout>
                <c:manualLayout>
                  <c:x val="-1.7725258493353029E-2"/>
                  <c:y val="-4.1494432934969024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'P4'!$G$74:$G$80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'P4'!$C$85:$C$91</c:f>
              <c:numCache>
                <c:formatCode>0.00</c:formatCode>
                <c:ptCount val="7"/>
                <c:pt idx="0">
                  <c:v>63.640790253270545</c:v>
                </c:pt>
                <c:pt idx="1">
                  <c:v>73.395213267385827</c:v>
                </c:pt>
                <c:pt idx="2">
                  <c:v>72.078990149120358</c:v>
                </c:pt>
                <c:pt idx="3">
                  <c:v>74.568592076160158</c:v>
                </c:pt>
                <c:pt idx="4">
                  <c:v>75.592026000536549</c:v>
                </c:pt>
                <c:pt idx="5">
                  <c:v>75.979432509250458</c:v>
                </c:pt>
                <c:pt idx="6">
                  <c:v>78.875526420230884</c:v>
                </c:pt>
              </c:numCache>
            </c:numRef>
          </c:val>
        </c:ser>
        <c:ser>
          <c:idx val="2"/>
          <c:order val="1"/>
          <c:tx>
            <c:strRef>
              <c:f>'P4'!$D$84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1.3293943870014535E-2"/>
                  <c:y val="3.8302553478432318E-2"/>
                </c:manualLayout>
              </c:layout>
              <c:showVal val="1"/>
            </c:dLbl>
            <c:dLbl>
              <c:idx val="1"/>
              <c:layout>
                <c:manualLayout>
                  <c:x val="-1.3293943870014535E-2"/>
                  <c:y val="4.1494432934969024E-2"/>
                </c:manualLayout>
              </c:layout>
              <c:showVal val="1"/>
            </c:dLbl>
            <c:dLbl>
              <c:idx val="2"/>
              <c:layout>
                <c:manualLayout>
                  <c:x val="-1.6248153618907444E-2"/>
                  <c:y val="4.1494432934969024E-2"/>
                </c:manualLayout>
              </c:layout>
              <c:showVal val="1"/>
            </c:dLbl>
            <c:dLbl>
              <c:idx val="3"/>
              <c:layout>
                <c:manualLayout>
                  <c:x val="-1.6248153618907538E-2"/>
                  <c:y val="5.4261950761112447E-2"/>
                </c:manualLayout>
              </c:layout>
              <c:showVal val="1"/>
            </c:dLbl>
            <c:dLbl>
              <c:idx val="4"/>
              <c:layout>
                <c:manualLayout>
                  <c:x val="-1.6248153618907444E-2"/>
                  <c:y val="4.4686312391504376E-2"/>
                </c:manualLayout>
              </c:layout>
              <c:showVal val="1"/>
            </c:dLbl>
            <c:dLbl>
              <c:idx val="5"/>
              <c:layout>
                <c:manualLayout>
                  <c:x val="-1.6248153618907444E-2"/>
                  <c:y val="4.7878191848042082E-2"/>
                </c:manualLayout>
              </c:layout>
              <c:showVal val="1"/>
            </c:dLbl>
            <c:dLbl>
              <c:idx val="6"/>
              <c:layout>
                <c:manualLayout>
                  <c:x val="-2.0679468242245199E-2"/>
                  <c:y val="4.1494432934969024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'P4'!$G$74:$G$80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'P4'!$D$85:$D$91</c:f>
              <c:numCache>
                <c:formatCode>0.00</c:formatCode>
                <c:ptCount val="7"/>
                <c:pt idx="0">
                  <c:v>84.380197134149341</c:v>
                </c:pt>
                <c:pt idx="1">
                  <c:v>85.462778414973258</c:v>
                </c:pt>
                <c:pt idx="2">
                  <c:v>86.154660824688278</c:v>
                </c:pt>
                <c:pt idx="3">
                  <c:v>86.791038056587425</c:v>
                </c:pt>
                <c:pt idx="4">
                  <c:v>86.805945493908041</c:v>
                </c:pt>
                <c:pt idx="5">
                  <c:v>87.47124627833179</c:v>
                </c:pt>
                <c:pt idx="6">
                  <c:v>89.087353086909133</c:v>
                </c:pt>
              </c:numCache>
            </c:numRef>
          </c:val>
        </c:ser>
        <c:ser>
          <c:idx val="3"/>
          <c:order val="2"/>
          <c:tx>
            <c:strRef>
              <c:f>'P4'!$E$84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6248153618907444E-2"/>
                  <c:y val="-4.1494432934969024E-2"/>
                </c:manualLayout>
              </c:layout>
              <c:showVal val="1"/>
            </c:dLbl>
            <c:dLbl>
              <c:idx val="1"/>
              <c:layout>
                <c:manualLayout>
                  <c:x val="-1.6248153618907444E-2"/>
                  <c:y val="3.5110674021896285E-2"/>
                </c:manualLayout>
              </c:layout>
              <c:showVal val="1"/>
            </c:dLbl>
            <c:dLbl>
              <c:idx val="2"/>
              <c:layout>
                <c:manualLayout>
                  <c:x val="-1.4771048744460861E-2"/>
                  <c:y val="3.1918794565360266E-2"/>
                </c:manualLayout>
              </c:layout>
              <c:showVal val="1"/>
            </c:dLbl>
            <c:dLbl>
              <c:idx val="3"/>
              <c:layout>
                <c:manualLayout>
                  <c:x val="-1.4771048744460911E-2"/>
                  <c:y val="4.1494432934969024E-2"/>
                </c:manualLayout>
              </c:layout>
              <c:showVal val="1"/>
            </c:dLbl>
            <c:dLbl>
              <c:idx val="4"/>
              <c:layout>
                <c:manualLayout>
                  <c:x val="-1.7725258493353029E-2"/>
                  <c:y val="3.5110674021896285E-2"/>
                </c:manualLayout>
              </c:layout>
              <c:showVal val="1"/>
            </c:dLbl>
            <c:dLbl>
              <c:idx val="5"/>
              <c:layout>
                <c:manualLayout>
                  <c:x val="-1.6248153618907444E-2"/>
                  <c:y val="4.4686312391504376E-2"/>
                </c:manualLayout>
              </c:layout>
              <c:showVal val="1"/>
            </c:dLbl>
            <c:dLbl>
              <c:idx val="6"/>
              <c:layout>
                <c:manualLayout>
                  <c:x val="-1.6248153618907444E-2"/>
                  <c:y val="4.1494432934969024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'P4'!$G$74:$G$80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'P4'!$E$85:$E$91</c:f>
              <c:numCache>
                <c:formatCode>0.00</c:formatCode>
                <c:ptCount val="7"/>
                <c:pt idx="0">
                  <c:v>66.587867732410658</c:v>
                </c:pt>
                <c:pt idx="1">
                  <c:v>67.969981454023056</c:v>
                </c:pt>
                <c:pt idx="2">
                  <c:v>68.796751991293405</c:v>
                </c:pt>
                <c:pt idx="3">
                  <c:v>68.790897469838427</c:v>
                </c:pt>
                <c:pt idx="4">
                  <c:v>69.545004706884058</c:v>
                </c:pt>
                <c:pt idx="5">
                  <c:v>70.440090382165096</c:v>
                </c:pt>
                <c:pt idx="6">
                  <c:v>73.404661967174889</c:v>
                </c:pt>
              </c:numCache>
            </c:numRef>
          </c:val>
        </c:ser>
        <c:marker val="1"/>
        <c:axId val="57321728"/>
        <c:axId val="57364480"/>
      </c:lineChart>
      <c:catAx>
        <c:axId val="57321728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7364480"/>
        <c:crosses val="autoZero"/>
        <c:auto val="1"/>
        <c:lblAlgn val="ctr"/>
        <c:lblOffset val="100"/>
      </c:catAx>
      <c:valAx>
        <c:axId val="57364480"/>
        <c:scaling>
          <c:orientation val="minMax"/>
          <c:min val="55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732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896962214043002"/>
          <c:y val="0.90005898693767317"/>
          <c:w val="0.29245810995861765"/>
          <c:h val="9.834708396678736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4849535560632235E-2"/>
          <c:y val="0.14137268815235304"/>
          <c:w val="0.9066544130437445"/>
          <c:h val="0.67349191860548308"/>
        </c:manualLayout>
      </c:layout>
      <c:lineChart>
        <c:grouping val="standard"/>
        <c:ser>
          <c:idx val="1"/>
          <c:order val="0"/>
          <c:tx>
            <c:strRef>
              <c:f>'P4'!$H$84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1.785714285714287E-2"/>
                  <c:y val="3.4883720930232558E-2"/>
                </c:manualLayout>
              </c:layout>
              <c:showVal val="1"/>
            </c:dLbl>
            <c:dLbl>
              <c:idx val="1"/>
              <c:layout>
                <c:manualLayout>
                  <c:x val="-1.488095238095238E-2"/>
                  <c:y val="-3.7790697674418602E-2"/>
                </c:manualLayout>
              </c:layout>
              <c:showVal val="1"/>
            </c:dLbl>
            <c:dLbl>
              <c:idx val="2"/>
              <c:layout>
                <c:manualLayout>
                  <c:x val="-1.6369047619047623E-2"/>
                  <c:y val="-4.3604651162790754E-2"/>
                </c:manualLayout>
              </c:layout>
              <c:showVal val="1"/>
            </c:dLbl>
            <c:dLbl>
              <c:idx val="3"/>
              <c:layout>
                <c:manualLayout>
                  <c:x val="-4.464285714285714E-3"/>
                  <c:y val="-2.0348837209302341E-2"/>
                </c:manualLayout>
              </c:layout>
              <c:showVal val="1"/>
            </c:dLbl>
            <c:dLbl>
              <c:idx val="4"/>
              <c:layout>
                <c:manualLayout>
                  <c:x val="-4.464285714285714E-3"/>
                  <c:y val="-3.1976744186046582E-2"/>
                </c:manualLayout>
              </c:layout>
              <c:showVal val="1"/>
            </c:dLbl>
            <c:dLbl>
              <c:idx val="5"/>
              <c:layout>
                <c:manualLayout>
                  <c:x val="-1.1904761904761921E-2"/>
                  <c:y val="-3.1976744186046582E-2"/>
                </c:manualLayout>
              </c:layout>
              <c:showVal val="1"/>
            </c:dLbl>
            <c:dLbl>
              <c:idx val="6"/>
              <c:layout>
                <c:manualLayout>
                  <c:x val="-5.9523809523809521E-3"/>
                  <c:y val="-3.1976744186046582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'P4'!$G$74:$G$80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'P4'!$H$85:$H$91</c:f>
              <c:numCache>
                <c:formatCode>0.00</c:formatCode>
                <c:ptCount val="7"/>
                <c:pt idx="0">
                  <c:v>74.233471060080689</c:v>
                </c:pt>
                <c:pt idx="1">
                  <c:v>83.405410628786683</c:v>
                </c:pt>
                <c:pt idx="2">
                  <c:v>82.72791742179497</c:v>
                </c:pt>
                <c:pt idx="3">
                  <c:v>87.205610854422858</c:v>
                </c:pt>
                <c:pt idx="4">
                  <c:v>84.996094690541227</c:v>
                </c:pt>
                <c:pt idx="5">
                  <c:v>85.805815279361468</c:v>
                </c:pt>
                <c:pt idx="6">
                  <c:v>87.844167228516127</c:v>
                </c:pt>
              </c:numCache>
            </c:numRef>
          </c:val>
        </c:ser>
        <c:ser>
          <c:idx val="2"/>
          <c:order val="1"/>
          <c:tx>
            <c:strRef>
              <c:f>'P4'!$I$84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1.4881069553805781E-2"/>
                  <c:y val="-3.4883720930232558E-2"/>
                </c:manualLayout>
              </c:layout>
              <c:showVal val="1"/>
            </c:dLbl>
            <c:dLbl>
              <c:idx val="1"/>
              <c:layout>
                <c:manualLayout>
                  <c:x val="-1.3392857142857456E-2"/>
                  <c:y val="-3.7790697674418602E-2"/>
                </c:manualLayout>
              </c:layout>
              <c:showVal val="1"/>
            </c:dLbl>
            <c:dLbl>
              <c:idx val="2"/>
              <c:layout>
                <c:manualLayout>
                  <c:x val="-1.3392857142857456E-2"/>
                  <c:y val="-3.4883720930232558E-2"/>
                </c:manualLayout>
              </c:layout>
              <c:showVal val="1"/>
            </c:dLbl>
            <c:dLbl>
              <c:idx val="3"/>
              <c:layout>
                <c:manualLayout>
                  <c:x val="-1.3392857142857456E-2"/>
                  <c:y val="-4.0697674418604814E-2"/>
                </c:manualLayout>
              </c:layout>
              <c:showVal val="1"/>
            </c:dLbl>
            <c:dLbl>
              <c:idx val="4"/>
              <c:layout>
                <c:manualLayout>
                  <c:x val="-1.488095238095238E-2"/>
                  <c:y val="-3.7790697674418602E-2"/>
                </c:manualLayout>
              </c:layout>
              <c:showVal val="1"/>
            </c:dLbl>
            <c:dLbl>
              <c:idx val="5"/>
              <c:layout>
                <c:manualLayout>
                  <c:x val="-1.488095238095238E-2"/>
                  <c:y val="-3.4883720930232558E-2"/>
                </c:manualLayout>
              </c:layout>
              <c:showVal val="1"/>
            </c:dLbl>
            <c:dLbl>
              <c:idx val="6"/>
              <c:layout>
                <c:manualLayout>
                  <c:x val="-1.9345238095238457E-2"/>
                  <c:y val="-3.1976744186046582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'P4'!$G$74:$G$80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'P4'!$I$85:$I$91</c:f>
              <c:numCache>
                <c:formatCode>0.00</c:formatCode>
                <c:ptCount val="7"/>
                <c:pt idx="0">
                  <c:v>89.865664690628293</c:v>
                </c:pt>
                <c:pt idx="1">
                  <c:v>90.447916532184749</c:v>
                </c:pt>
                <c:pt idx="2">
                  <c:v>91.070166834943919</c:v>
                </c:pt>
                <c:pt idx="3">
                  <c:v>91.4926906899843</c:v>
                </c:pt>
                <c:pt idx="4">
                  <c:v>91.557367971036641</c:v>
                </c:pt>
                <c:pt idx="5">
                  <c:v>92.076433418880058</c:v>
                </c:pt>
                <c:pt idx="6">
                  <c:v>93.489002767338732</c:v>
                </c:pt>
              </c:numCache>
            </c:numRef>
          </c:val>
        </c:ser>
        <c:ser>
          <c:idx val="3"/>
          <c:order val="2"/>
          <c:tx>
            <c:strRef>
              <c:f>'P4'!$J$84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6369047619047703E-2"/>
                  <c:y val="-4.0697674418604814E-2"/>
                </c:manualLayout>
              </c:layout>
              <c:showVal val="1"/>
            </c:dLbl>
            <c:dLbl>
              <c:idx val="1"/>
              <c:layout>
                <c:manualLayout>
                  <c:x val="-1.6369047619047623E-2"/>
                  <c:y val="3.7790697674418602E-2"/>
                </c:manualLayout>
              </c:layout>
              <c:showVal val="1"/>
            </c:dLbl>
            <c:dLbl>
              <c:idx val="2"/>
              <c:layout>
                <c:manualLayout>
                  <c:x val="-1.7857142857142856E-2"/>
                  <c:y val="3.1976744186046582E-2"/>
                </c:manualLayout>
              </c:layout>
              <c:showVal val="1"/>
            </c:dLbl>
            <c:dLbl>
              <c:idx val="3"/>
              <c:layout>
                <c:manualLayout>
                  <c:x val="-1.9345238095238457E-2"/>
                  <c:y val="3.7790697674418602E-2"/>
                </c:manualLayout>
              </c:layout>
              <c:showVal val="1"/>
            </c:dLbl>
            <c:dLbl>
              <c:idx val="4"/>
              <c:layout>
                <c:manualLayout>
                  <c:x val="-1.6369047619047623E-2"/>
                  <c:y val="4.0697674418604814E-2"/>
                </c:manualLayout>
              </c:layout>
              <c:showVal val="1"/>
            </c:dLbl>
            <c:dLbl>
              <c:idx val="5"/>
              <c:layout>
                <c:manualLayout>
                  <c:x val="-1.488095238095238E-2"/>
                  <c:y val="4.0697674418604814E-2"/>
                </c:manualLayout>
              </c:layout>
              <c:showVal val="1"/>
            </c:dLbl>
            <c:dLbl>
              <c:idx val="6"/>
              <c:layout>
                <c:manualLayout>
                  <c:x val="-1.6369047619047623E-2"/>
                  <c:y val="3.4883720930232558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'P4'!$G$74:$G$80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'P4'!$J$85:$J$91</c:f>
              <c:numCache>
                <c:formatCode>0.00</c:formatCode>
                <c:ptCount val="7"/>
                <c:pt idx="0">
                  <c:v>75.6157219794529</c:v>
                </c:pt>
                <c:pt idx="1">
                  <c:v>76.542785568980079</c:v>
                </c:pt>
                <c:pt idx="2">
                  <c:v>77.243034557947226</c:v>
                </c:pt>
                <c:pt idx="3">
                  <c:v>77.77426888358238</c:v>
                </c:pt>
                <c:pt idx="4">
                  <c:v>78.656423254758778</c:v>
                </c:pt>
                <c:pt idx="5">
                  <c:v>79.262421228970325</c:v>
                </c:pt>
                <c:pt idx="6">
                  <c:v>82.066971159336788</c:v>
                </c:pt>
              </c:numCache>
            </c:numRef>
          </c:val>
        </c:ser>
        <c:marker val="1"/>
        <c:axId val="57395456"/>
        <c:axId val="57430016"/>
      </c:lineChart>
      <c:catAx>
        <c:axId val="57395456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7430016"/>
        <c:crosses val="autoZero"/>
        <c:auto val="1"/>
        <c:lblAlgn val="ctr"/>
        <c:lblOffset val="100"/>
      </c:catAx>
      <c:valAx>
        <c:axId val="57430016"/>
        <c:scaling>
          <c:orientation val="minMax"/>
          <c:min val="60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7395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431679287511945"/>
          <c:y val="0.94240935726058073"/>
          <c:w val="0.30643993719535584"/>
          <c:h val="4.7524034059697358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7.4689144033207297E-2"/>
          <c:y val="0.17742337485857629"/>
          <c:w val="0.88091562893845321"/>
          <c:h val="0.65908279680691428"/>
        </c:manualLayout>
      </c:layout>
      <c:lineChart>
        <c:grouping val="standard"/>
        <c:ser>
          <c:idx val="1"/>
          <c:order val="0"/>
          <c:tx>
            <c:strRef>
              <c:f>'P4'!$C$106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1.2539184952978056E-2"/>
                  <c:y val="3.0003446852674458E-2"/>
                </c:manualLayout>
              </c:layout>
              <c:showVal val="1"/>
            </c:dLbl>
            <c:dLbl>
              <c:idx val="1"/>
              <c:layout>
                <c:manualLayout>
                  <c:x val="-1.8652161034729563E-2"/>
                  <c:y val="4.4434868541196978E-2"/>
                </c:manualLayout>
              </c:layout>
              <c:showVal val="1"/>
            </c:dLbl>
            <c:dLbl>
              <c:idx val="2"/>
              <c:layout>
                <c:manualLayout>
                  <c:x val="-1.4106583072100319E-2"/>
                  <c:y val="-4.5005170279010777E-2"/>
                </c:manualLayout>
              </c:layout>
              <c:showVal val="1"/>
            </c:dLbl>
            <c:dLbl>
              <c:idx val="3"/>
              <c:layout>
                <c:manualLayout>
                  <c:x val="-1.7189173845432601E-2"/>
                  <c:y val="4.0579071249208884E-2"/>
                </c:manualLayout>
              </c:layout>
              <c:showVal val="1"/>
            </c:dLbl>
            <c:dLbl>
              <c:idx val="4"/>
              <c:layout>
                <c:manualLayout>
                  <c:x val="-1.4106583072100319E-2"/>
                  <c:y val="-3.9004480908476018E-2"/>
                </c:manualLayout>
              </c:layout>
              <c:showVal val="1"/>
            </c:dLbl>
            <c:dLbl>
              <c:idx val="5"/>
              <c:layout>
                <c:manualLayout>
                  <c:x val="-1.7241379310344827E-2"/>
                  <c:y val="-3.9004480908476045E-2"/>
                </c:manualLayout>
              </c:layout>
              <c:showVal val="1"/>
            </c:dLbl>
            <c:dLbl>
              <c:idx val="6"/>
              <c:layout>
                <c:manualLayout>
                  <c:x val="-1.7084639498432821E-2"/>
                  <c:y val="-4.300935044427546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'P4'!$C$107:$C$113</c:f>
              <c:numCache>
                <c:formatCode>0.00</c:formatCode>
                <c:ptCount val="7"/>
                <c:pt idx="0">
                  <c:v>98.358633151500158</c:v>
                </c:pt>
                <c:pt idx="1">
                  <c:v>98.988506705793398</c:v>
                </c:pt>
                <c:pt idx="2">
                  <c:v>99.350904443382191</c:v>
                </c:pt>
                <c:pt idx="3">
                  <c:v>99.185803545036649</c:v>
                </c:pt>
                <c:pt idx="4">
                  <c:v>99.39562414058345</c:v>
                </c:pt>
                <c:pt idx="5">
                  <c:v>99.604012346553517</c:v>
                </c:pt>
                <c:pt idx="6">
                  <c:v>99.542708005119408</c:v>
                </c:pt>
              </c:numCache>
            </c:numRef>
          </c:val>
        </c:ser>
        <c:ser>
          <c:idx val="2"/>
          <c:order val="1"/>
          <c:tx>
            <c:strRef>
              <c:f>'P4'!$D$106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1.5673981191222569E-2"/>
                  <c:y val="-3.3003791537941252E-2"/>
                </c:manualLayout>
              </c:layout>
              <c:showVal val="1"/>
            </c:dLbl>
            <c:dLbl>
              <c:idx val="1"/>
              <c:layout>
                <c:manualLayout>
                  <c:x val="-2.1630217461062931E-2"/>
                  <c:y val="-4.8439974324609419E-2"/>
                </c:manualLayout>
              </c:layout>
              <c:showVal val="1"/>
            </c:dLbl>
            <c:dLbl>
              <c:idx val="2"/>
              <c:layout>
                <c:manualLayout>
                  <c:x val="-1.7241379310344827E-2"/>
                  <c:y val="3.9004480908476018E-2"/>
                </c:manualLayout>
              </c:layout>
              <c:showVal val="1"/>
            </c:dLbl>
            <c:dLbl>
              <c:idx val="3"/>
              <c:layout>
                <c:manualLayout>
                  <c:x val="-1.7241379310344789E-2"/>
                  <c:y val="-4.6864911488650553E-2"/>
                </c:manualLayout>
              </c:layout>
              <c:showVal val="1"/>
            </c:dLbl>
            <c:dLbl>
              <c:idx val="4"/>
              <c:layout>
                <c:manualLayout>
                  <c:x val="-9.4043887147335428E-3"/>
                  <c:y val="3.0003446852674458E-2"/>
                </c:manualLayout>
              </c:layout>
              <c:showVal val="1"/>
            </c:dLbl>
            <c:dLbl>
              <c:idx val="5"/>
              <c:layout>
                <c:manualLayout>
                  <c:x val="-1.2539184952978056E-2"/>
                  <c:y val="3.3003791537941252E-2"/>
                </c:manualLayout>
              </c:layout>
              <c:showVal val="1"/>
            </c:dLbl>
            <c:dLbl>
              <c:idx val="6"/>
              <c:layout>
                <c:manualLayout>
                  <c:x val="-1.5465159331572926E-2"/>
                  <c:y val="3.7863877432849066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'P4'!$D$107:$D$113</c:f>
              <c:numCache>
                <c:formatCode>0.00</c:formatCode>
                <c:ptCount val="7"/>
                <c:pt idx="0">
                  <c:v>98.861517616349445</c:v>
                </c:pt>
                <c:pt idx="1">
                  <c:v>99.037917358492081</c:v>
                </c:pt>
                <c:pt idx="2">
                  <c:v>99.204485967472692</c:v>
                </c:pt>
                <c:pt idx="3">
                  <c:v>99.275638683707655</c:v>
                </c:pt>
                <c:pt idx="4">
                  <c:v>99.247256248146371</c:v>
                </c:pt>
                <c:pt idx="5">
                  <c:v>99.381642406722719</c:v>
                </c:pt>
                <c:pt idx="6">
                  <c:v>99.463109701714927</c:v>
                </c:pt>
              </c:numCache>
            </c:numRef>
          </c:val>
        </c:ser>
        <c:ser>
          <c:idx val="3"/>
          <c:order val="2"/>
          <c:tx>
            <c:strRef>
              <c:f>'P4'!$E$106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5673981191222569E-2"/>
                  <c:y val="2.7003102167407256E-2"/>
                </c:manualLayout>
              </c:layout>
              <c:showVal val="1"/>
            </c:dLbl>
            <c:dLbl>
              <c:idx val="1"/>
              <c:layout>
                <c:manualLayout>
                  <c:x val="-1.7241502727519561E-2"/>
                  <c:y val="3.0003446852674458E-2"/>
                </c:manualLayout>
              </c:layout>
              <c:showVal val="1"/>
            </c:dLbl>
            <c:dLbl>
              <c:idx val="2"/>
              <c:layout>
                <c:manualLayout>
                  <c:x val="-1.5673981191222569E-2"/>
                  <c:y val="3.6004136223208645E-2"/>
                </c:manualLayout>
              </c:layout>
              <c:showVal val="1"/>
            </c:dLbl>
            <c:dLbl>
              <c:idx val="3"/>
              <c:layout>
                <c:manualLayout>
                  <c:x val="-1.5673981191222517E-2"/>
                  <c:y val="3.3003791537941252E-2"/>
                </c:manualLayout>
              </c:layout>
              <c:showVal val="1"/>
            </c:dLbl>
            <c:dLbl>
              <c:idx val="4"/>
              <c:layout>
                <c:manualLayout>
                  <c:x val="-1.7241379310344827E-2"/>
                  <c:y val="3.0003446852674458E-2"/>
                </c:manualLayout>
              </c:layout>
              <c:showVal val="1"/>
            </c:dLbl>
            <c:dLbl>
              <c:idx val="5"/>
              <c:layout>
                <c:manualLayout>
                  <c:x val="-1.7241379310344827E-2"/>
                  <c:y val="3.9004480908476018E-2"/>
                </c:manualLayout>
              </c:layout>
              <c:showVal val="1"/>
            </c:dLbl>
            <c:dLbl>
              <c:idx val="6"/>
              <c:layout>
                <c:manualLayout>
                  <c:x val="-1.5673981191222569E-2"/>
                  <c:y val="3.3003791537941252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'P4'!$E$107:$E$113</c:f>
              <c:numCache>
                <c:formatCode>0.00</c:formatCode>
                <c:ptCount val="7"/>
                <c:pt idx="0">
                  <c:v>95.772646228588258</c:v>
                </c:pt>
                <c:pt idx="1">
                  <c:v>96.459636374623358</c:v>
                </c:pt>
                <c:pt idx="2">
                  <c:v>96.806326253160918</c:v>
                </c:pt>
                <c:pt idx="3">
                  <c:v>96.679043466123119</c:v>
                </c:pt>
                <c:pt idx="4">
                  <c:v>97.022637327224516</c:v>
                </c:pt>
                <c:pt idx="5">
                  <c:v>97.496083610081811</c:v>
                </c:pt>
                <c:pt idx="6">
                  <c:v>97.937737560763452</c:v>
                </c:pt>
              </c:numCache>
            </c:numRef>
          </c:val>
        </c:ser>
        <c:marker val="1"/>
        <c:axId val="57489664"/>
        <c:axId val="57520128"/>
      </c:lineChart>
      <c:catAx>
        <c:axId val="57489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57520128"/>
        <c:crosses val="autoZero"/>
        <c:auto val="1"/>
        <c:lblAlgn val="ctr"/>
        <c:lblOffset val="100"/>
      </c:catAx>
      <c:valAx>
        <c:axId val="57520128"/>
        <c:scaling>
          <c:orientation val="minMax"/>
          <c:min val="95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.0" sourceLinked="0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5748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951969660180141"/>
          <c:y val="0.94136239745967654"/>
          <c:w val="0.33036815343223785"/>
          <c:h val="5.8377021423169813E-2"/>
        </c:manualLayout>
      </c:layout>
      <c:txPr>
        <a:bodyPr/>
        <a:lstStyle/>
        <a:p>
          <a:pPr>
            <a:defRPr lang="en-US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7.9997433654127481E-2"/>
          <c:y val="0.10441736808760975"/>
          <c:w val="0.91330463692039165"/>
          <c:h val="0.67349191860548485"/>
        </c:manualLayout>
      </c:layout>
      <c:lineChart>
        <c:grouping val="standard"/>
        <c:ser>
          <c:idx val="1"/>
          <c:order val="0"/>
          <c:tx>
            <c:strRef>
              <c:f>'P4'!$H$106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1.3138686131386858E-2"/>
                  <c:y val="3.4482758620689752E-2"/>
                </c:manualLayout>
              </c:layout>
              <c:showVal val="1"/>
            </c:dLbl>
            <c:dLbl>
              <c:idx val="1"/>
              <c:layout>
                <c:manualLayout>
                  <c:x val="-1.605839416058397E-2"/>
                  <c:y val="4.0229885057471264E-2"/>
                </c:manualLayout>
              </c:layout>
              <c:showVal val="1"/>
            </c:dLbl>
            <c:dLbl>
              <c:idx val="2"/>
              <c:layout>
                <c:manualLayout>
                  <c:x val="-1.6058394160583942E-2"/>
                  <c:y val="3.7356321839080463E-2"/>
                </c:manualLayout>
              </c:layout>
              <c:showVal val="1"/>
            </c:dLbl>
            <c:dLbl>
              <c:idx val="3"/>
              <c:layout>
                <c:manualLayout>
                  <c:x val="-7.2992700729928731E-3"/>
                  <c:y val="-2.2988505747126436E-2"/>
                </c:manualLayout>
              </c:layout>
              <c:showVal val="1"/>
            </c:dLbl>
            <c:dLbl>
              <c:idx val="4"/>
              <c:layout>
                <c:manualLayout>
                  <c:x val="-1.0218978102189779E-2"/>
                  <c:y val="1.4367816091954075E-2"/>
                </c:manualLayout>
              </c:layout>
              <c:showVal val="1"/>
            </c:dLbl>
            <c:dLbl>
              <c:idx val="5"/>
              <c:layout>
                <c:manualLayout>
                  <c:x val="-1.4598540145985401E-2"/>
                  <c:y val="-4.0229885057471236E-2"/>
                </c:manualLayout>
              </c:layout>
              <c:showVal val="1"/>
            </c:dLbl>
            <c:dLbl>
              <c:idx val="6"/>
              <c:layout>
                <c:manualLayout>
                  <c:x val="-5.8394160583941914E-3"/>
                  <c:y val="2.2988505747126402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'P4'!$H$107:$H$113</c:f>
              <c:numCache>
                <c:formatCode>0.00</c:formatCode>
                <c:ptCount val="7"/>
                <c:pt idx="0">
                  <c:v>99.499477468873067</c:v>
                </c:pt>
                <c:pt idx="1">
                  <c:v>99.572963535110063</c:v>
                </c:pt>
                <c:pt idx="2">
                  <c:v>99.575922526742119</c:v>
                </c:pt>
                <c:pt idx="3">
                  <c:v>99.598404852842052</c:v>
                </c:pt>
                <c:pt idx="4">
                  <c:v>99.61381481198724</c:v>
                </c:pt>
                <c:pt idx="5">
                  <c:v>99.788141391106038</c:v>
                </c:pt>
                <c:pt idx="6">
                  <c:v>99.614924041419627</c:v>
                </c:pt>
              </c:numCache>
            </c:numRef>
          </c:val>
        </c:ser>
        <c:ser>
          <c:idx val="2"/>
          <c:order val="1"/>
          <c:tx>
            <c:strRef>
              <c:f>'P4'!$I$106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2.0437956204380006E-2"/>
                  <c:y val="-5.1724137931034524E-2"/>
                </c:manualLayout>
              </c:layout>
              <c:showVal val="1"/>
            </c:dLbl>
            <c:dLbl>
              <c:idx val="1"/>
              <c:layout>
                <c:manualLayout>
                  <c:x val="-1.605839416058397E-2"/>
                  <c:y val="-3.4482758620689655E-2"/>
                </c:manualLayout>
              </c:layout>
              <c:showVal val="1"/>
            </c:dLbl>
            <c:dLbl>
              <c:idx val="2"/>
              <c:layout>
                <c:manualLayout>
                  <c:x val="-1.6058394160583942E-2"/>
                  <c:y val="-2.8735632183908056E-2"/>
                </c:manualLayout>
              </c:layout>
              <c:showVal val="1"/>
            </c:dLbl>
            <c:dLbl>
              <c:idx val="3"/>
              <c:layout>
                <c:manualLayout>
                  <c:x val="-1.7518248175182476E-2"/>
                  <c:y val="-4.0229885057471264E-2"/>
                </c:manualLayout>
              </c:layout>
              <c:showVal val="1"/>
            </c:dLbl>
            <c:dLbl>
              <c:idx val="4"/>
              <c:layout>
                <c:manualLayout>
                  <c:x val="-2.1897810218978749E-2"/>
                  <c:y val="-4.5977011494252866E-2"/>
                </c:manualLayout>
              </c:layout>
              <c:showVal val="1"/>
            </c:dLbl>
            <c:dLbl>
              <c:idx val="5"/>
              <c:layout>
                <c:manualLayout>
                  <c:x val="-1.1678832116788327E-2"/>
                  <c:y val="2.5862068965517241E-2"/>
                </c:manualLayout>
              </c:layout>
              <c:showVal val="1"/>
            </c:dLbl>
            <c:dLbl>
              <c:idx val="6"/>
              <c:layout>
                <c:manualLayout>
                  <c:x val="-1.8978102189781021E-2"/>
                  <c:y val="-2.8735632183908056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'P4'!$I$107:$I$113</c:f>
              <c:numCache>
                <c:formatCode>0.00</c:formatCode>
                <c:ptCount val="7"/>
                <c:pt idx="0">
                  <c:v>99.501785631046999</c:v>
                </c:pt>
                <c:pt idx="1">
                  <c:v>99.614479751249064</c:v>
                </c:pt>
                <c:pt idx="2">
                  <c:v>99.696735419972114</c:v>
                </c:pt>
                <c:pt idx="3">
                  <c:v>99.722288501445689</c:v>
                </c:pt>
                <c:pt idx="4">
                  <c:v>99.670966470736559</c:v>
                </c:pt>
                <c:pt idx="5">
                  <c:v>99.734534153148132</c:v>
                </c:pt>
                <c:pt idx="6">
                  <c:v>99.650117217918549</c:v>
                </c:pt>
              </c:numCache>
            </c:numRef>
          </c:val>
        </c:ser>
        <c:ser>
          <c:idx val="3"/>
          <c:order val="2"/>
          <c:tx>
            <c:strRef>
              <c:f>'P4'!$J$106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4598540145985401E-2"/>
                  <c:y val="3.1609195402299846E-2"/>
                </c:manualLayout>
              </c:layout>
              <c:showVal val="1"/>
            </c:dLbl>
            <c:dLbl>
              <c:idx val="1"/>
              <c:layout>
                <c:manualLayout>
                  <c:x val="-1.3138686131386874E-2"/>
                  <c:y val="4.0229885057471264E-2"/>
                </c:manualLayout>
              </c:layout>
              <c:showVal val="1"/>
            </c:dLbl>
            <c:dLbl>
              <c:idx val="2"/>
              <c:layout>
                <c:manualLayout>
                  <c:x val="-1.6058394160583942E-2"/>
                  <c:y val="3.7356321839080463E-2"/>
                </c:manualLayout>
              </c:layout>
              <c:showVal val="1"/>
            </c:dLbl>
            <c:dLbl>
              <c:idx val="3"/>
              <c:layout>
                <c:manualLayout>
                  <c:x val="-1.4598540145985401E-2"/>
                  <c:y val="4.3103448275861947E-2"/>
                </c:manualLayout>
              </c:layout>
              <c:showVal val="1"/>
            </c:dLbl>
            <c:dLbl>
              <c:idx val="4"/>
              <c:layout>
                <c:manualLayout>
                  <c:x val="-1.6058394160583942E-2"/>
                  <c:y val="3.4482758620689752E-2"/>
                </c:manualLayout>
              </c:layout>
              <c:showVal val="1"/>
            </c:dLbl>
            <c:dLbl>
              <c:idx val="5"/>
              <c:layout>
                <c:manualLayout>
                  <c:x val="-1.7518248175182476E-2"/>
                  <c:y val="3.7356321839080511E-2"/>
                </c:manualLayout>
              </c:layout>
              <c:showVal val="1"/>
            </c:dLbl>
            <c:dLbl>
              <c:idx val="6"/>
              <c:layout>
                <c:manualLayout>
                  <c:x val="-1.6058394160583942E-2"/>
                  <c:y val="2.8735632183908056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'P4'!$J$107:$J$113</c:f>
              <c:numCache>
                <c:formatCode>0.00</c:formatCode>
                <c:ptCount val="7"/>
                <c:pt idx="0">
                  <c:v>98.989333850001259</c:v>
                </c:pt>
                <c:pt idx="1">
                  <c:v>99.251201048330827</c:v>
                </c:pt>
                <c:pt idx="2">
                  <c:v>99.333995351709149</c:v>
                </c:pt>
                <c:pt idx="3">
                  <c:v>99.454363911979499</c:v>
                </c:pt>
                <c:pt idx="4">
                  <c:v>99.486670352510558</c:v>
                </c:pt>
                <c:pt idx="5">
                  <c:v>99.560278967348367</c:v>
                </c:pt>
                <c:pt idx="6">
                  <c:v>99.516243452976894</c:v>
                </c:pt>
              </c:numCache>
            </c:numRef>
          </c:val>
        </c:ser>
        <c:marker val="1"/>
        <c:axId val="57260288"/>
        <c:axId val="57700352"/>
      </c:lineChart>
      <c:catAx>
        <c:axId val="57260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7700352"/>
        <c:crosses val="autoZero"/>
        <c:auto val="1"/>
        <c:lblAlgn val="ctr"/>
        <c:lblOffset val="100"/>
      </c:catAx>
      <c:valAx>
        <c:axId val="57700352"/>
        <c:scaling>
          <c:orientation val="minMax"/>
          <c:min val="98.8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.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726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187121609798782"/>
          <c:y val="0.90405262919720819"/>
          <c:w val="0.31199275820449973"/>
          <c:h val="6.5074214861073412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0424709079506714E-2"/>
          <c:y val="6.7322281112829771E-2"/>
          <c:w val="0.90250250108870556"/>
          <c:h val="0.67349191860548541"/>
        </c:manualLayout>
      </c:layout>
      <c:lineChart>
        <c:grouping val="standard"/>
        <c:ser>
          <c:idx val="1"/>
          <c:order val="0"/>
          <c:tx>
            <c:strRef>
              <c:f>'P4'!$M$106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2.0497803806735011E-2"/>
                  <c:y val="-4.6686061600604054E-2"/>
                </c:manualLayout>
              </c:layout>
              <c:showVal val="1"/>
            </c:dLbl>
            <c:dLbl>
              <c:idx val="1"/>
              <c:layout>
                <c:manualLayout>
                  <c:x val="-1.9033674963396779E-2"/>
                  <c:y val="-4.9798465707312098E-2"/>
                </c:manualLayout>
              </c:layout>
              <c:showVal val="1"/>
            </c:dLbl>
            <c:dLbl>
              <c:idx val="2"/>
              <c:layout>
                <c:manualLayout>
                  <c:x val="-1.7569546120058566E-2"/>
                  <c:y val="-5.2910869814017922E-2"/>
                </c:manualLayout>
              </c:layout>
              <c:showVal val="1"/>
            </c:dLbl>
            <c:dLbl>
              <c:idx val="3"/>
              <c:layout>
                <c:manualLayout>
                  <c:x val="-1.6105417276720355E-2"/>
                  <c:y val="-5.2910869814017922E-2"/>
                </c:manualLayout>
              </c:layout>
              <c:showVal val="1"/>
            </c:dLbl>
            <c:dLbl>
              <c:idx val="4"/>
              <c:layout>
                <c:manualLayout>
                  <c:x val="-2.0497803806735011E-2"/>
                  <c:y val="-4.6686061600604054E-2"/>
                </c:manualLayout>
              </c:layout>
              <c:showVal val="1"/>
            </c:dLbl>
            <c:dLbl>
              <c:idx val="5"/>
              <c:layout>
                <c:manualLayout>
                  <c:x val="-1.9033674963396779E-2"/>
                  <c:y val="-5.2910869814017922E-2"/>
                </c:manualLayout>
              </c:layout>
              <c:showVal val="1"/>
            </c:dLbl>
            <c:dLbl>
              <c:idx val="6"/>
              <c:layout>
                <c:manualLayout>
                  <c:x val="-2.0497803806735011E-2"/>
                  <c:y val="-5.9135678027432123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'P4'!$M$107:$M$113</c:f>
              <c:numCache>
                <c:formatCode>0.00</c:formatCode>
                <c:ptCount val="7"/>
                <c:pt idx="0">
                  <c:v>93.161568582940816</c:v>
                </c:pt>
                <c:pt idx="1">
                  <c:v>96.154389298277167</c:v>
                </c:pt>
                <c:pt idx="2">
                  <c:v>98.296156361258497</c:v>
                </c:pt>
                <c:pt idx="3">
                  <c:v>97.101279409768921</c:v>
                </c:pt>
                <c:pt idx="4">
                  <c:v>98.225265863615746</c:v>
                </c:pt>
                <c:pt idx="5">
                  <c:v>98.70108084835131</c:v>
                </c:pt>
                <c:pt idx="6">
                  <c:v>99.186911254338128</c:v>
                </c:pt>
              </c:numCache>
            </c:numRef>
          </c:val>
        </c:ser>
        <c:ser>
          <c:idx val="2"/>
          <c:order val="1"/>
          <c:tx>
            <c:strRef>
              <c:f>'P4'!$N$106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1.6105417276720355E-2"/>
                  <c:y val="3.4236445173776456E-2"/>
                </c:manualLayout>
              </c:layout>
              <c:showVal val="1"/>
            </c:dLbl>
            <c:dLbl>
              <c:idx val="1"/>
              <c:layout>
                <c:manualLayout>
                  <c:x val="-1.3177159590043924E-2"/>
                  <c:y val="4.0461253387190178E-2"/>
                </c:manualLayout>
              </c:layout>
              <c:showVal val="1"/>
            </c:dLbl>
            <c:dLbl>
              <c:idx val="2"/>
              <c:layout>
                <c:manualLayout>
                  <c:x val="-1.6105417276720355E-2"/>
                  <c:y val="3.7348849280483216E-2"/>
                </c:manualLayout>
              </c:layout>
              <c:showVal val="1"/>
            </c:dLbl>
            <c:dLbl>
              <c:idx val="3"/>
              <c:layout>
                <c:manualLayout>
                  <c:x val="-1.7569546120058566E-2"/>
                  <c:y val="3.4236445173776456E-2"/>
                </c:manualLayout>
              </c:layout>
              <c:showVal val="1"/>
            </c:dLbl>
            <c:dLbl>
              <c:idx val="4"/>
              <c:layout>
                <c:manualLayout>
                  <c:x val="-1.7569546120058566E-2"/>
                  <c:y val="3.7348849280483251E-2"/>
                </c:manualLayout>
              </c:layout>
              <c:showVal val="1"/>
            </c:dLbl>
            <c:dLbl>
              <c:idx val="5"/>
              <c:layout>
                <c:manualLayout>
                  <c:x val="-1.7569546120058566E-2"/>
                  <c:y val="4.0461253387190178E-2"/>
                </c:manualLayout>
              </c:layout>
              <c:showVal val="1"/>
            </c:dLbl>
            <c:dLbl>
              <c:idx val="6"/>
              <c:layout>
                <c:manualLayout>
                  <c:x val="-1.6105417276720355E-2"/>
                  <c:y val="4.3573657493897106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'P4'!$N$107:$N$113</c:f>
              <c:numCache>
                <c:formatCode>0.00</c:formatCode>
                <c:ptCount val="7"/>
                <c:pt idx="0">
                  <c:v>91.425474499263331</c:v>
                </c:pt>
                <c:pt idx="1">
                  <c:v>91.974733763480558</c:v>
                </c:pt>
                <c:pt idx="2">
                  <c:v>93.114090190927612</c:v>
                </c:pt>
                <c:pt idx="3">
                  <c:v>93.68112222578668</c:v>
                </c:pt>
                <c:pt idx="4">
                  <c:v>93.992390308602751</c:v>
                </c:pt>
                <c:pt idx="5">
                  <c:v>94.982665217353187</c:v>
                </c:pt>
                <c:pt idx="6">
                  <c:v>97.100506341425458</c:v>
                </c:pt>
              </c:numCache>
            </c:numRef>
          </c:val>
        </c:ser>
        <c:ser>
          <c:idx val="3"/>
          <c:order val="2"/>
          <c:tx>
            <c:strRef>
              <c:f>'P4'!$O$106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4641288433382143E-2"/>
                  <c:y val="3.112404106706949E-2"/>
                </c:manualLayout>
              </c:layout>
              <c:showVal val="1"/>
            </c:dLbl>
            <c:dLbl>
              <c:idx val="1"/>
              <c:layout>
                <c:manualLayout>
                  <c:x val="-1.6105417276720355E-2"/>
                  <c:y val="3.7348849280483251E-2"/>
                </c:manualLayout>
              </c:layout>
              <c:showVal val="1"/>
            </c:dLbl>
            <c:dLbl>
              <c:idx val="2"/>
              <c:layout>
                <c:manualLayout>
                  <c:x val="-1.9033674963396779E-2"/>
                  <c:y val="3.7348849280483251E-2"/>
                </c:manualLayout>
              </c:layout>
              <c:showVal val="1"/>
            </c:dLbl>
            <c:dLbl>
              <c:idx val="3"/>
              <c:layout>
                <c:manualLayout>
                  <c:x val="-1.7569546120058566E-2"/>
                  <c:y val="4.3573657493897106E-2"/>
                </c:manualLayout>
              </c:layout>
              <c:showVal val="1"/>
            </c:dLbl>
            <c:dLbl>
              <c:idx val="4"/>
              <c:layout>
                <c:manualLayout>
                  <c:x val="-1.6105417276720355E-2"/>
                  <c:y val="4.6686061600604054E-2"/>
                </c:manualLayout>
              </c:layout>
              <c:showVal val="1"/>
            </c:dLbl>
            <c:dLbl>
              <c:idx val="5"/>
              <c:layout>
                <c:manualLayout>
                  <c:x val="-1.9033674963396779E-2"/>
                  <c:y val="4.3573657493897106E-2"/>
                </c:manualLayout>
              </c:layout>
              <c:showVal val="1"/>
            </c:dLbl>
            <c:dLbl>
              <c:idx val="6"/>
              <c:layout>
                <c:manualLayout>
                  <c:x val="-1.7569546120058566E-2"/>
                  <c:y val="4.6686061600604054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'P4'!$O$107:$O$113</c:f>
              <c:numCache>
                <c:formatCode>0.00</c:formatCode>
                <c:ptCount val="7"/>
                <c:pt idx="0">
                  <c:v>77.325608857855585</c:v>
                </c:pt>
                <c:pt idx="1">
                  <c:v>79.897024805412627</c:v>
                </c:pt>
                <c:pt idx="2">
                  <c:v>81.699543023132236</c:v>
                </c:pt>
                <c:pt idx="3">
                  <c:v>81.446748069849392</c:v>
                </c:pt>
                <c:pt idx="4">
                  <c:v>83.545599382852515</c:v>
                </c:pt>
                <c:pt idx="5">
                  <c:v>85.992348164519058</c:v>
                </c:pt>
                <c:pt idx="6">
                  <c:v>89.05191336002656</c:v>
                </c:pt>
              </c:numCache>
            </c:numRef>
          </c:val>
        </c:ser>
        <c:marker val="1"/>
        <c:axId val="57878784"/>
        <c:axId val="57905152"/>
      </c:lineChart>
      <c:catAx>
        <c:axId val="57878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7905152"/>
        <c:crosses val="autoZero"/>
        <c:auto val="1"/>
        <c:lblAlgn val="ctr"/>
        <c:lblOffset val="100"/>
      </c:catAx>
      <c:valAx>
        <c:axId val="57905152"/>
        <c:scaling>
          <c:orientation val="minMax"/>
          <c:min val="75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7878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812266276450287"/>
          <c:y val="0.89844887092026937"/>
          <c:w val="0.36170576774536206"/>
          <c:h val="8.5096559274020725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041824166366206E-2"/>
          <c:y val="0.13544018732352431"/>
          <c:w val="0.90406134055990417"/>
          <c:h val="0.67349191860548374"/>
        </c:manualLayout>
      </c:layout>
      <c:lineChart>
        <c:grouping val="standard"/>
        <c:ser>
          <c:idx val="1"/>
          <c:order val="0"/>
          <c:tx>
            <c:strRef>
              <c:f>'P4'!$M$84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4.431314623338257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1.9202363367799121E-2"/>
                  <c:y val="-4.3731778425655975E-2"/>
                </c:manualLayout>
              </c:layout>
              <c:showVal val="1"/>
            </c:dLbl>
            <c:dLbl>
              <c:idx val="2"/>
              <c:layout>
                <c:manualLayout>
                  <c:x val="-2.0679468242245199E-2"/>
                  <c:y val="-4.9562682215745058E-2"/>
                </c:manualLayout>
              </c:layout>
              <c:showVal val="1"/>
            </c:dLbl>
            <c:dLbl>
              <c:idx val="3"/>
              <c:layout>
                <c:manualLayout>
                  <c:x val="-1.7725258493353029E-2"/>
                  <c:y val="-4.373177842565603E-2"/>
                </c:manualLayout>
              </c:layout>
              <c:showVal val="1"/>
            </c:dLbl>
            <c:dLbl>
              <c:idx val="4"/>
              <c:layout>
                <c:manualLayout>
                  <c:x val="-8.8626292466768061E-3"/>
                  <c:y val="-2.3323615160349854E-2"/>
                </c:manualLayout>
              </c:layout>
              <c:showVal val="1"/>
            </c:dLbl>
            <c:dLbl>
              <c:idx val="5"/>
              <c:layout>
                <c:manualLayout>
                  <c:x val="-1.6248153618907444E-2"/>
                  <c:y val="-4.3731778425655975E-2"/>
                </c:manualLayout>
              </c:layout>
              <c:showVal val="1"/>
            </c:dLbl>
            <c:dLbl>
              <c:idx val="6"/>
              <c:layout>
                <c:manualLayout>
                  <c:x val="-5.9084194977843995E-3"/>
                  <c:y val="-2.9154518950437317E-3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'P4'!$M$85:$M$91</c:f>
              <c:numCache>
                <c:formatCode>0.00</c:formatCode>
                <c:ptCount val="7"/>
                <c:pt idx="0">
                  <c:v>93.370568001716379</c:v>
                </c:pt>
                <c:pt idx="1">
                  <c:v>96.094985829431579</c:v>
                </c:pt>
                <c:pt idx="2">
                  <c:v>96.424728509037635</c:v>
                </c:pt>
                <c:pt idx="3">
                  <c:v>97.360998505465318</c:v>
                </c:pt>
                <c:pt idx="4">
                  <c:v>97.958668318837681</c:v>
                </c:pt>
                <c:pt idx="5">
                  <c:v>97.881641961231466</c:v>
                </c:pt>
                <c:pt idx="6">
                  <c:v>98.569941489474701</c:v>
                </c:pt>
              </c:numCache>
            </c:numRef>
          </c:val>
        </c:ser>
        <c:ser>
          <c:idx val="2"/>
          <c:order val="1"/>
          <c:tx>
            <c:strRef>
              <c:f>'P4'!$N$84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1.7830609212481481E-2"/>
                  <c:y val="-4.0816326530612533E-2"/>
                </c:manualLayout>
              </c:layout>
              <c:showVal val="1"/>
            </c:dLbl>
            <c:dLbl>
              <c:idx val="1"/>
              <c:layout>
                <c:manualLayout>
                  <c:x val="-1.7830609212481481E-2"/>
                  <c:y val="-4.0816326530612533E-2"/>
                </c:manualLayout>
              </c:layout>
              <c:showVal val="1"/>
            </c:dLbl>
            <c:dLbl>
              <c:idx val="2"/>
              <c:layout>
                <c:manualLayout>
                  <c:x val="-1.7830609212481481E-2"/>
                  <c:y val="-4.0816326530612533E-2"/>
                </c:manualLayout>
              </c:layout>
              <c:showVal val="1"/>
            </c:dLbl>
            <c:dLbl>
              <c:idx val="3"/>
              <c:layout>
                <c:manualLayout>
                  <c:x val="-1.4858841010401188E-2"/>
                  <c:y val="-3.7900874635568516E-2"/>
                </c:manualLayout>
              </c:layout>
              <c:showVal val="1"/>
            </c:dLbl>
            <c:dLbl>
              <c:idx val="4"/>
              <c:layout>
                <c:manualLayout>
                  <c:x val="-1.6344725111441343E-2"/>
                  <c:y val="-3.2069970845481049E-2"/>
                </c:manualLayout>
              </c:layout>
              <c:showVal val="1"/>
            </c:dLbl>
            <c:dLbl>
              <c:idx val="5"/>
              <c:layout>
                <c:manualLayout>
                  <c:x val="-1.7830609212481481E-2"/>
                  <c:y val="-3.498542274052481E-2"/>
                </c:manualLayout>
              </c:layout>
              <c:showVal val="1"/>
            </c:dLbl>
            <c:dLbl>
              <c:idx val="6"/>
              <c:layout>
                <c:manualLayout>
                  <c:x val="-1.7830609212481321E-2"/>
                  <c:y val="-3.498542274052481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'P4'!$N$85:$N$91</c:f>
              <c:numCache>
                <c:formatCode>0.00</c:formatCode>
                <c:ptCount val="7"/>
                <c:pt idx="0">
                  <c:v>97.655679467982509</c:v>
                </c:pt>
                <c:pt idx="1">
                  <c:v>98.309788659030858</c:v>
                </c:pt>
                <c:pt idx="2">
                  <c:v>98.505264676186357</c:v>
                </c:pt>
                <c:pt idx="3">
                  <c:v>98.586715855473358</c:v>
                </c:pt>
                <c:pt idx="4">
                  <c:v>98.717327534280514</c:v>
                </c:pt>
                <c:pt idx="5">
                  <c:v>98.961905475173779</c:v>
                </c:pt>
                <c:pt idx="6">
                  <c:v>99.017049770176527</c:v>
                </c:pt>
              </c:numCache>
            </c:numRef>
          </c:val>
        </c:ser>
        <c:ser>
          <c:idx val="3"/>
          <c:order val="2"/>
          <c:tx>
            <c:strRef>
              <c:f>'P4'!$O$84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6248153618907444E-2"/>
                  <c:y val="-4.0816326530612533E-2"/>
                </c:manualLayout>
              </c:layout>
              <c:showVal val="1"/>
            </c:dLbl>
            <c:dLbl>
              <c:idx val="1"/>
              <c:layout>
                <c:manualLayout>
                  <c:x val="-1.6248153618907444E-2"/>
                  <c:y val="3.2069970845481049E-2"/>
                </c:manualLayout>
              </c:layout>
              <c:showVal val="1"/>
            </c:dLbl>
            <c:dLbl>
              <c:idx val="2"/>
              <c:layout>
                <c:manualLayout>
                  <c:x val="-1.6248153618907444E-2"/>
                  <c:y val="4.0816326530612533E-2"/>
                </c:manualLayout>
              </c:layout>
              <c:showVal val="1"/>
            </c:dLbl>
            <c:dLbl>
              <c:idx val="3"/>
              <c:layout>
                <c:manualLayout>
                  <c:x val="-1.3293943870014535E-2"/>
                  <c:y val="3.7900874635568516E-2"/>
                </c:manualLayout>
              </c:layout>
              <c:showVal val="1"/>
            </c:dLbl>
            <c:dLbl>
              <c:idx val="4"/>
              <c:layout>
                <c:manualLayout>
                  <c:x val="-1.6248153618907444E-2"/>
                  <c:y val="3.7900874635568516E-2"/>
                </c:manualLayout>
              </c:layout>
              <c:showVal val="1"/>
            </c:dLbl>
            <c:dLbl>
              <c:idx val="5"/>
              <c:layout>
                <c:manualLayout>
                  <c:x val="-1.6248153618907444E-2"/>
                  <c:y val="4.0816326530612533E-2"/>
                </c:manualLayout>
              </c:layout>
              <c:showVal val="1"/>
            </c:dLbl>
            <c:dLbl>
              <c:idx val="6"/>
              <c:layout>
                <c:manualLayout>
                  <c:x val="-1.7725258493352925E-2"/>
                  <c:y val="3.7900874635568516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'P4'!$O$85:$O$91</c:f>
              <c:numCache>
                <c:formatCode>0.00</c:formatCode>
                <c:ptCount val="7"/>
                <c:pt idx="0">
                  <c:v>94.738410159980589</c:v>
                </c:pt>
                <c:pt idx="1">
                  <c:v>95.782579355503458</c:v>
                </c:pt>
                <c:pt idx="2">
                  <c:v>96.338847445038041</c:v>
                </c:pt>
                <c:pt idx="3">
                  <c:v>96.166700326507325</c:v>
                </c:pt>
                <c:pt idx="4">
                  <c:v>96.901106740605627</c:v>
                </c:pt>
                <c:pt idx="5">
                  <c:v>97.321513403899999</c:v>
                </c:pt>
                <c:pt idx="6">
                  <c:v>97.641246058031456</c:v>
                </c:pt>
              </c:numCache>
            </c:numRef>
          </c:val>
        </c:ser>
        <c:marker val="1"/>
        <c:axId val="57661696"/>
        <c:axId val="57942016"/>
      </c:lineChart>
      <c:catAx>
        <c:axId val="57661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7942016"/>
        <c:crosses val="autoZero"/>
        <c:auto val="1"/>
        <c:lblAlgn val="ctr"/>
        <c:lblOffset val="100"/>
      </c:catAx>
      <c:valAx>
        <c:axId val="57942016"/>
        <c:scaling>
          <c:orientation val="minMax"/>
          <c:min val="93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7661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842531315786886"/>
          <c:y val="0.91679943068341907"/>
          <c:w val="0.27350551649097354"/>
          <c:h val="7.929455246665594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5.8779004175438333E-2"/>
          <c:y val="0.12442334414080602"/>
          <c:w val="0.91735528442991898"/>
          <c:h val="0.67349191860548663"/>
        </c:manualLayout>
      </c:layout>
      <c:lineChart>
        <c:grouping val="standard"/>
        <c:ser>
          <c:idx val="1"/>
          <c:order val="0"/>
          <c:tx>
            <c:strRef>
              <c:f>'P4'!$C$128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1.3274336283185841E-2"/>
                  <c:y val="-2.5210084033613443E-2"/>
                </c:manualLayout>
              </c:layout>
              <c:showVal val="1"/>
            </c:dLbl>
            <c:dLbl>
              <c:idx val="1"/>
              <c:layout>
                <c:manualLayout>
                  <c:x val="-1.6224188790560961E-2"/>
                  <c:y val="3.6414565826330542E-2"/>
                </c:manualLayout>
              </c:layout>
              <c:showVal val="1"/>
            </c:dLbl>
            <c:dLbl>
              <c:idx val="2"/>
              <c:layout>
                <c:manualLayout>
                  <c:x val="-1.6224188790560937E-2"/>
                  <c:y val="3.6414565826330542E-2"/>
                </c:manualLayout>
              </c:layout>
              <c:showVal val="1"/>
            </c:dLbl>
            <c:dLbl>
              <c:idx val="3"/>
              <c:layout>
                <c:manualLayout>
                  <c:x val="-1.7699115044247843E-2"/>
                  <c:y val="4.4817927170869132E-2"/>
                </c:manualLayout>
              </c:layout>
              <c:showVal val="1"/>
            </c:dLbl>
            <c:dLbl>
              <c:idx val="4"/>
              <c:layout>
                <c:manualLayout>
                  <c:x val="-1.4749262536873134E-2"/>
                  <c:y val="2.8011204481792801E-2"/>
                </c:manualLayout>
              </c:layout>
              <c:showVal val="1"/>
            </c:dLbl>
            <c:dLbl>
              <c:idx val="5"/>
              <c:layout>
                <c:manualLayout>
                  <c:x val="-1.0324483775811209E-2"/>
                  <c:y val="2.8011204481792801E-2"/>
                </c:manualLayout>
              </c:layout>
              <c:showVal val="1"/>
            </c:dLbl>
            <c:dLbl>
              <c:idx val="6"/>
              <c:layout>
                <c:manualLayout>
                  <c:x val="-1.4749262536873238E-2"/>
                  <c:y val="4.2016806722689079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'P4'!$B$129:$B$135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'P4'!$C$129:$C$135</c:f>
              <c:numCache>
                <c:formatCode>0.00</c:formatCode>
                <c:ptCount val="7"/>
                <c:pt idx="0">
                  <c:v>71.999605009568327</c:v>
                </c:pt>
                <c:pt idx="1">
                  <c:v>69.346277052808958</c:v>
                </c:pt>
                <c:pt idx="2">
                  <c:v>70.180249907644679</c:v>
                </c:pt>
                <c:pt idx="3">
                  <c:v>71.215484817906358</c:v>
                </c:pt>
                <c:pt idx="4">
                  <c:v>68.061433494401228</c:v>
                </c:pt>
                <c:pt idx="5">
                  <c:v>68.805530378151545</c:v>
                </c:pt>
                <c:pt idx="6">
                  <c:v>70.095891900633788</c:v>
                </c:pt>
              </c:numCache>
            </c:numRef>
          </c:val>
        </c:ser>
        <c:ser>
          <c:idx val="2"/>
          <c:order val="1"/>
          <c:tx>
            <c:strRef>
              <c:f>'P4'!$D$128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1.917404129793553E-2"/>
                  <c:y val="3.9215686274509803E-2"/>
                </c:manualLayout>
              </c:layout>
              <c:showVal val="1"/>
            </c:dLbl>
            <c:dLbl>
              <c:idx val="1"/>
              <c:layout>
                <c:manualLayout>
                  <c:x val="-1.6224188790560961E-2"/>
                  <c:y val="3.0812324929972011E-2"/>
                </c:manualLayout>
              </c:layout>
              <c:showVal val="1"/>
            </c:dLbl>
            <c:dLbl>
              <c:idx val="2"/>
              <c:layout>
                <c:manualLayout>
                  <c:x val="-1.7699115044247787E-2"/>
                  <c:y val="-3.9215686274509803E-2"/>
                </c:manualLayout>
              </c:layout>
              <c:showVal val="1"/>
            </c:dLbl>
            <c:dLbl>
              <c:idx val="3"/>
              <c:layout>
                <c:manualLayout>
                  <c:x val="-1.4749262536873198E-2"/>
                  <c:y val="-3.3613445378151315E-2"/>
                </c:manualLayout>
              </c:layout>
              <c:showVal val="1"/>
            </c:dLbl>
            <c:dLbl>
              <c:idx val="4"/>
              <c:layout>
                <c:manualLayout>
                  <c:x val="-1.7699115044247787E-2"/>
                  <c:y val="-3.6414565826330542E-2"/>
                </c:manualLayout>
              </c:layout>
              <c:showVal val="1"/>
            </c:dLbl>
            <c:dLbl>
              <c:idx val="5"/>
              <c:layout>
                <c:manualLayout>
                  <c:x val="-1.6224188790560937E-2"/>
                  <c:y val="2.8011204481792801E-2"/>
                </c:manualLayout>
              </c:layout>
              <c:showVal val="1"/>
            </c:dLbl>
            <c:dLbl>
              <c:idx val="6"/>
              <c:layout>
                <c:manualLayout>
                  <c:x val="-1.1799410029498632E-2"/>
                  <c:y val="-1.6806722689075987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'P4'!$B$129:$B$135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'P4'!$D$129:$D$135</c:f>
              <c:numCache>
                <c:formatCode>0.00</c:formatCode>
                <c:ptCount val="7"/>
                <c:pt idx="0">
                  <c:v>70.480089782007227</c:v>
                </c:pt>
                <c:pt idx="1">
                  <c:v>70.675742204268047</c:v>
                </c:pt>
                <c:pt idx="2">
                  <c:v>71.521187491703756</c:v>
                </c:pt>
                <c:pt idx="3">
                  <c:v>71.570959413273116</c:v>
                </c:pt>
                <c:pt idx="4">
                  <c:v>71.423456542343857</c:v>
                </c:pt>
                <c:pt idx="5">
                  <c:v>71.100178340615258</c:v>
                </c:pt>
                <c:pt idx="6">
                  <c:v>71.722493310871059</c:v>
                </c:pt>
              </c:numCache>
            </c:numRef>
          </c:val>
        </c:ser>
        <c:ser>
          <c:idx val="3"/>
          <c:order val="2"/>
          <c:tx>
            <c:strRef>
              <c:f>'P4'!$E$128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7699115044247787E-2"/>
                  <c:y val="-3.3613445378151259E-2"/>
                </c:manualLayout>
              </c:layout>
              <c:showVal val="1"/>
            </c:dLbl>
            <c:dLbl>
              <c:idx val="1"/>
              <c:layout>
                <c:manualLayout>
                  <c:x val="-1.7699115044247822E-2"/>
                  <c:y val="-3.9215686274509803E-2"/>
                </c:manualLayout>
              </c:layout>
              <c:showVal val="1"/>
            </c:dLbl>
            <c:dLbl>
              <c:idx val="2"/>
              <c:layout>
                <c:manualLayout>
                  <c:x val="-1.6224188790560937E-2"/>
                  <c:y val="-4.2016806722689072E-2"/>
                </c:manualLayout>
              </c:layout>
              <c:showVal val="1"/>
            </c:dLbl>
            <c:dLbl>
              <c:idx val="3"/>
              <c:layout>
                <c:manualLayout>
                  <c:x val="-1.6224188790560982E-2"/>
                  <c:y val="-3.6414565826330542E-2"/>
                </c:manualLayout>
              </c:layout>
              <c:showVal val="1"/>
            </c:dLbl>
            <c:dLbl>
              <c:idx val="4"/>
              <c:layout>
                <c:manualLayout>
                  <c:x val="-1.917404129793553E-2"/>
                  <c:y val="2.5210084033613443E-2"/>
                </c:manualLayout>
              </c:layout>
              <c:showVal val="1"/>
            </c:dLbl>
            <c:dLbl>
              <c:idx val="5"/>
              <c:layout>
                <c:manualLayout>
                  <c:x val="-1.917404129793553E-2"/>
                  <c:y val="3.6414565826330542E-2"/>
                </c:manualLayout>
              </c:layout>
              <c:showVal val="1"/>
            </c:dLbl>
            <c:dLbl>
              <c:idx val="6"/>
              <c:layout>
                <c:manualLayout>
                  <c:x val="-1.3274336283185953E-2"/>
                  <c:y val="3.0812324929972011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'P4'!$B$129:$B$135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'P4'!$E$129:$E$135</c:f>
              <c:numCache>
                <c:formatCode>0.00</c:formatCode>
                <c:ptCount val="7"/>
                <c:pt idx="0">
                  <c:v>73.240292022204173</c:v>
                </c:pt>
                <c:pt idx="1">
                  <c:v>73.542122114702948</c:v>
                </c:pt>
                <c:pt idx="2">
                  <c:v>73.575303720888158</c:v>
                </c:pt>
                <c:pt idx="3">
                  <c:v>73.582710371703158</c:v>
                </c:pt>
                <c:pt idx="4">
                  <c:v>73.331886796297141</c:v>
                </c:pt>
                <c:pt idx="5">
                  <c:v>73.200452641836193</c:v>
                </c:pt>
                <c:pt idx="6">
                  <c:v>73.783732778968258</c:v>
                </c:pt>
              </c:numCache>
            </c:numRef>
          </c:val>
        </c:ser>
        <c:marker val="1"/>
        <c:axId val="58001664"/>
        <c:axId val="58028032"/>
      </c:lineChart>
      <c:catAx>
        <c:axId val="58001664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8028032"/>
        <c:crosses val="autoZero"/>
        <c:auto val="1"/>
        <c:lblAlgn val="ctr"/>
        <c:lblOffset val="100"/>
      </c:catAx>
      <c:valAx>
        <c:axId val="58028032"/>
        <c:scaling>
          <c:orientation val="minMax"/>
          <c:min val="67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8001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428848904965722"/>
          <c:y val="0.92276075784644551"/>
          <c:w val="0.29706001904629181"/>
          <c:h val="5.6845982487483147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0.11090732490675508"/>
          <c:y val="0.15477172600316383"/>
          <c:w val="0.85524759405074369"/>
          <c:h val="0.57122083697872672"/>
        </c:manualLayout>
      </c:layout>
      <c:lineChart>
        <c:grouping val="standard"/>
        <c:ser>
          <c:idx val="0"/>
          <c:order val="0"/>
          <c:tx>
            <c:strRef>
              <c:f>'8'!$A$4</c:f>
              <c:strCache>
                <c:ptCount val="1"/>
                <c:pt idx="0">
                  <c:v>Espírito Santo</c:v>
                </c:pt>
              </c:strCache>
            </c:strRef>
          </c:tx>
          <c:spPr>
            <a:ln w="31750"/>
          </c:spPr>
          <c:dLbls>
            <c:dLbl>
              <c:idx val="3"/>
              <c:layout>
                <c:manualLayout>
                  <c:x val="1.4699074074074074E-3"/>
                  <c:y val="-3.8805555555555642E-2"/>
                </c:manualLayout>
              </c:layout>
              <c:dLblPos val="t"/>
              <c:showVal val="1"/>
            </c:dLbl>
            <c:dLbl>
              <c:idx val="6"/>
              <c:layout>
                <c:manualLayout>
                  <c:x val="2.6458333333333341E-2"/>
                  <c:y val="-3.5277777777777638E-3"/>
                </c:manualLayout>
              </c:layout>
              <c:dLblPos val="t"/>
              <c:showVal val="1"/>
            </c:dLbl>
            <c:numFmt formatCode="#,##0.0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dLblPos val="t"/>
            <c:showVal val="1"/>
          </c:dLbls>
          <c:cat>
            <c:numRef>
              <c:f>'8'!$B$2:$H$2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'8'!$B$4:$H$4</c:f>
              <c:numCache>
                <c:formatCode>0.000</c:formatCode>
                <c:ptCount val="7"/>
                <c:pt idx="0">
                  <c:v>0.2683029271760029</c:v>
                </c:pt>
                <c:pt idx="1">
                  <c:v>0.15754613822499364</c:v>
                </c:pt>
                <c:pt idx="2">
                  <c:v>0.25591384746614676</c:v>
                </c:pt>
                <c:pt idx="3">
                  <c:v>-7.1223024916474004E-3</c:v>
                </c:pt>
                <c:pt idx="4">
                  <c:v>0.25757172649954085</c:v>
                </c:pt>
                <c:pt idx="5">
                  <c:v>0.25199521058406277</c:v>
                </c:pt>
                <c:pt idx="6">
                  <c:v>-1.86011403307768E-2</c:v>
                </c:pt>
              </c:numCache>
            </c:numRef>
          </c:val>
        </c:ser>
        <c:ser>
          <c:idx val="1"/>
          <c:order val="1"/>
          <c:tx>
            <c:v>Sudeste</c:v>
          </c:tx>
          <c:spPr>
            <a:ln w="31750"/>
          </c:spPr>
          <c:dLbls>
            <c:dLbl>
              <c:idx val="2"/>
              <c:layout>
                <c:manualLayout>
                  <c:x val="-1.1759259259259323E-2"/>
                  <c:y val="-3.175E-2"/>
                </c:manualLayout>
              </c:layout>
              <c:dLblPos val="t"/>
              <c:showVal val="1"/>
            </c:dLbl>
            <c:dLbl>
              <c:idx val="3"/>
              <c:layout>
                <c:manualLayout>
                  <c:x val="-4.4097222222222836E-3"/>
                  <c:y val="0.123472222222223"/>
                </c:manualLayout>
              </c:layout>
              <c:dLblPos val="t"/>
              <c:showVal val="1"/>
            </c:dLbl>
            <c:dLbl>
              <c:idx val="5"/>
              <c:layout>
                <c:manualLayout>
                  <c:x val="-1.0779196465457222E-16"/>
                  <c:y val="-3.5277777777778171E-2"/>
                </c:manualLayout>
              </c:layout>
              <c:dLblPos val="t"/>
              <c:showVal val="1"/>
            </c:dLbl>
            <c:dLbl>
              <c:idx val="6"/>
              <c:layout>
                <c:manualLayout>
                  <c:x val="2.9398148148148149E-2"/>
                  <c:y val="4.2333333333333972E-2"/>
                </c:manualLayout>
              </c:layout>
              <c:dLblPos val="t"/>
              <c:showVal val="1"/>
            </c:dLbl>
            <c:numFmt formatCode="#,##0.0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dLblPos val="t"/>
            <c:showVal val="1"/>
          </c:dLbls>
          <c:cat>
            <c:numRef>
              <c:f>'8'!$B$2:$H$2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'8'!$B$7:$H$7</c:f>
              <c:numCache>
                <c:formatCode>0.000</c:formatCode>
                <c:ptCount val="7"/>
                <c:pt idx="0">
                  <c:v>6.2348492256907924E-2</c:v>
                </c:pt>
                <c:pt idx="1">
                  <c:v>-1.9909644898515825E-2</c:v>
                </c:pt>
                <c:pt idx="2">
                  <c:v>-3.9015879475987419E-2</c:v>
                </c:pt>
                <c:pt idx="3">
                  <c:v>-6.5891100410878325E-2</c:v>
                </c:pt>
                <c:pt idx="4">
                  <c:v>-9.1911992939959247E-2</c:v>
                </c:pt>
                <c:pt idx="5">
                  <c:v>-4.7872922815067824E-2</c:v>
                </c:pt>
                <c:pt idx="6">
                  <c:v>-7.2394002153147216E-2</c:v>
                </c:pt>
              </c:numCache>
            </c:numRef>
          </c:val>
        </c:ser>
        <c:dLbls>
          <c:showVal val="1"/>
        </c:dLbls>
        <c:marker val="1"/>
        <c:axId val="54641792"/>
        <c:axId val="54643328"/>
      </c:lineChart>
      <c:catAx>
        <c:axId val="54641792"/>
        <c:scaling>
          <c:orientation val="minMax"/>
        </c:scaling>
        <c:axPos val="b"/>
        <c:numFmt formatCode="General" sourceLinked="1"/>
        <c:majorTickMark val="none"/>
        <c:tickLblPos val="low"/>
        <c:txPr>
          <a:bodyPr/>
          <a:lstStyle/>
          <a:p>
            <a:pPr>
              <a:defRPr lang="pt-BR"/>
            </a:pPr>
            <a:endParaRPr lang="pt-BR"/>
          </a:p>
        </c:txPr>
        <c:crossAx val="54643328"/>
        <c:crosses val="autoZero"/>
        <c:auto val="1"/>
        <c:lblAlgn val="ctr"/>
        <c:lblOffset val="100"/>
      </c:catAx>
      <c:valAx>
        <c:axId val="54643328"/>
        <c:scaling>
          <c:orientation val="minMax"/>
        </c:scaling>
        <c:axPos val="l"/>
        <c:numFmt formatCode="0.00" sourceLinked="0"/>
        <c:maj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4641792"/>
        <c:crossesAt val="1"/>
        <c:crossBetween val="between"/>
      </c:valAx>
      <c:spPr>
        <a:ln>
          <a:solidFill>
            <a:srgbClr val="4F81BD">
              <a:alpha val="25000"/>
            </a:srgbClr>
          </a:solidFill>
        </a:ln>
      </c:spPr>
    </c:plotArea>
    <c:legend>
      <c:legendPos val="b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3366392367233529E-2"/>
          <c:y val="0.12683780443142387"/>
          <c:w val="0.91780404028341711"/>
          <c:h val="0.67349191860548596"/>
        </c:manualLayout>
      </c:layout>
      <c:lineChart>
        <c:grouping val="standard"/>
        <c:ser>
          <c:idx val="1"/>
          <c:order val="0"/>
          <c:tx>
            <c:strRef>
              <c:f>'P4'!$H$117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1.6486184058509361E-2"/>
                  <c:y val="4.0697674418604814E-2"/>
                </c:manualLayout>
              </c:layout>
              <c:showVal val="1"/>
            </c:dLbl>
            <c:dLbl>
              <c:idx val="1"/>
              <c:layout>
                <c:manualLayout>
                  <c:x val="-1.3488696047871064E-2"/>
                  <c:y val="3.7790697674418602E-2"/>
                </c:manualLayout>
              </c:layout>
              <c:showVal val="1"/>
            </c:dLbl>
            <c:dLbl>
              <c:idx val="2"/>
              <c:layout>
                <c:manualLayout>
                  <c:x val="-1.6486184058509021E-2"/>
                  <c:y val="4.0697674418604814E-2"/>
                </c:manualLayout>
              </c:layout>
              <c:showVal val="1"/>
            </c:dLbl>
            <c:dLbl>
              <c:idx val="3"/>
              <c:layout>
                <c:manualLayout>
                  <c:x val="-1.4925838134231303E-2"/>
                  <c:y val="-3.7202664347189184E-2"/>
                </c:manualLayout>
              </c:layout>
              <c:showVal val="1"/>
            </c:dLbl>
            <c:dLbl>
              <c:idx val="4"/>
              <c:layout>
                <c:manualLayout>
                  <c:x val="-1.6486184058509361E-2"/>
                  <c:y val="-2.3255813953488372E-2"/>
                </c:manualLayout>
              </c:layout>
              <c:showVal val="1"/>
            </c:dLbl>
            <c:dLbl>
              <c:idx val="5"/>
              <c:layout>
                <c:manualLayout>
                  <c:x val="-1.7984928063828103E-2"/>
                  <c:y val="-4.5825856070316785E-2"/>
                </c:manualLayout>
              </c:layout>
              <c:showVal val="1"/>
            </c:dLbl>
            <c:dLbl>
              <c:idx val="6"/>
              <c:layout>
                <c:manualLayout>
                  <c:x val="-1.198995204255229E-2"/>
                  <c:y val="-3.4883720930232558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'P4'!$B$129:$B$135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'P4'!$H$118:$H$124</c:f>
              <c:numCache>
                <c:formatCode>0.00</c:formatCode>
                <c:ptCount val="7"/>
                <c:pt idx="0">
                  <c:v>11.128174395085768</c:v>
                </c:pt>
                <c:pt idx="1">
                  <c:v>12.796811332412231</c:v>
                </c:pt>
                <c:pt idx="2">
                  <c:v>14.485147028607502</c:v>
                </c:pt>
                <c:pt idx="3">
                  <c:v>17.14531796267417</c:v>
                </c:pt>
                <c:pt idx="4">
                  <c:v>19.523468691746533</c:v>
                </c:pt>
                <c:pt idx="5">
                  <c:v>22.438984657727786</c:v>
                </c:pt>
                <c:pt idx="6">
                  <c:v>28.531953278142293</c:v>
                </c:pt>
              </c:numCache>
            </c:numRef>
          </c:val>
        </c:ser>
        <c:ser>
          <c:idx val="2"/>
          <c:order val="1"/>
          <c:tx>
            <c:strRef>
              <c:f>'P4'!$I$117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2.2481160079785834E-2"/>
                  <c:y val="-3.7790697674418602E-2"/>
                </c:manualLayout>
              </c:layout>
              <c:showVal val="1"/>
            </c:dLbl>
            <c:dLbl>
              <c:idx val="1"/>
              <c:layout>
                <c:manualLayout>
                  <c:x val="-1.7984928063828103E-2"/>
                  <c:y val="-4.9418604651162934E-2"/>
                </c:manualLayout>
              </c:layout>
              <c:showVal val="1"/>
            </c:dLbl>
            <c:dLbl>
              <c:idx val="2"/>
              <c:layout>
                <c:manualLayout>
                  <c:x val="-1.9483672069147431E-2"/>
                  <c:y val="-4.3604651162790643E-2"/>
                </c:manualLayout>
              </c:layout>
              <c:showVal val="1"/>
            </c:dLbl>
            <c:dLbl>
              <c:idx val="3"/>
              <c:layout>
                <c:manualLayout>
                  <c:x val="-1.6486184058509361E-2"/>
                  <c:y val="-4.3604651162790754E-2"/>
                </c:manualLayout>
              </c:layout>
              <c:showVal val="1"/>
            </c:dLbl>
            <c:dLbl>
              <c:idx val="4"/>
              <c:layout>
                <c:manualLayout>
                  <c:x val="-1.7984928063828103E-2"/>
                  <c:y val="-4.3604651162790699E-2"/>
                </c:manualLayout>
              </c:layout>
              <c:showVal val="1"/>
            </c:dLbl>
            <c:dLbl>
              <c:idx val="5"/>
              <c:layout>
                <c:manualLayout>
                  <c:x val="-2.0982416074466152E-2"/>
                  <c:y val="-4.9418604651162934E-2"/>
                </c:manualLayout>
              </c:layout>
              <c:showVal val="1"/>
            </c:dLbl>
            <c:dLbl>
              <c:idx val="6"/>
              <c:layout>
                <c:manualLayout>
                  <c:x val="-1.7984928063828103E-2"/>
                  <c:y val="-4.6511627906977104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'P4'!$B$129:$B$135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'P4'!$I$118:$I$124</c:f>
              <c:numCache>
                <c:formatCode>0.00</c:formatCode>
                <c:ptCount val="7"/>
                <c:pt idx="0">
                  <c:v>17.289577655996126</c:v>
                </c:pt>
                <c:pt idx="1">
                  <c:v>19.097140736480533</c:v>
                </c:pt>
                <c:pt idx="2">
                  <c:v>20.541350074928626</c:v>
                </c:pt>
                <c:pt idx="3">
                  <c:v>21.984806239578752</c:v>
                </c:pt>
                <c:pt idx="4">
                  <c:v>24.8007012558142</c:v>
                </c:pt>
                <c:pt idx="5">
                  <c:v>29.16475707560453</c:v>
                </c:pt>
                <c:pt idx="6">
                  <c:v>34.765117431374513</c:v>
                </c:pt>
              </c:numCache>
            </c:numRef>
          </c:val>
        </c:ser>
        <c:ser>
          <c:idx val="3"/>
          <c:order val="2"/>
          <c:tx>
            <c:strRef>
              <c:f>'P4'!$J$117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noFill/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layout>
                <c:manualLayout>
                  <c:x val="-1.3488696047871064E-2"/>
                  <c:y val="-2.9069767441860492E-2"/>
                </c:manualLayout>
              </c:layout>
              <c:showVal val="1"/>
            </c:dLbl>
            <c:dLbl>
              <c:idx val="1"/>
              <c:layout>
                <c:manualLayout>
                  <c:x val="-1.7984928063828103E-2"/>
                  <c:y val="-2.0348837209302341E-2"/>
                </c:manualLayout>
              </c:layout>
              <c:showVal val="1"/>
            </c:dLbl>
            <c:dLbl>
              <c:idx val="2"/>
              <c:layout>
                <c:manualLayout>
                  <c:x val="-1.351961501868946E-2"/>
                  <c:y val="-2.867789782091261E-2"/>
                </c:manualLayout>
              </c:layout>
              <c:showVal val="1"/>
            </c:dLbl>
            <c:dLbl>
              <c:idx val="3"/>
              <c:layout>
                <c:manualLayout>
                  <c:x val="-1.4987440053190073E-2"/>
                  <c:y val="3.7790697674418602E-2"/>
                </c:manualLayout>
              </c:layout>
              <c:showVal val="1"/>
            </c:dLbl>
            <c:dLbl>
              <c:idx val="4"/>
              <c:layout>
                <c:manualLayout>
                  <c:x val="-1.3488696047871064E-2"/>
                  <c:y val="3.4883720930232558E-2"/>
                </c:manualLayout>
              </c:layout>
              <c:showVal val="1"/>
            </c:dLbl>
            <c:dLbl>
              <c:idx val="5"/>
              <c:layout>
                <c:manualLayout>
                  <c:x val="-1.3427094128912303E-2"/>
                  <c:y val="4.0794955136422034E-2"/>
                </c:manualLayout>
              </c:layout>
              <c:showVal val="1"/>
            </c:dLbl>
            <c:dLbl>
              <c:idx val="6"/>
              <c:layout>
                <c:manualLayout>
                  <c:x val="-1.4987440053190073E-2"/>
                  <c:y val="3.7790697674418602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'P4'!$B$129:$B$135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'P4'!$J$118:$J$124</c:f>
              <c:numCache>
                <c:formatCode>0.00</c:formatCode>
                <c:ptCount val="7"/>
                <c:pt idx="0">
                  <c:v>12.570093702496932</c:v>
                </c:pt>
                <c:pt idx="1">
                  <c:v>14.150849006201724</c:v>
                </c:pt>
                <c:pt idx="2">
                  <c:v>15.255817488480226</c:v>
                </c:pt>
                <c:pt idx="3">
                  <c:v>16.316185083627694</c:v>
                </c:pt>
                <c:pt idx="4">
                  <c:v>18.527331317353909</c:v>
                </c:pt>
                <c:pt idx="5">
                  <c:v>22.061992998379289</c:v>
                </c:pt>
                <c:pt idx="6">
                  <c:v>26.558732368404289</c:v>
                </c:pt>
              </c:numCache>
            </c:numRef>
          </c:val>
        </c:ser>
        <c:marker val="1"/>
        <c:axId val="58083584"/>
        <c:axId val="58105856"/>
      </c:lineChart>
      <c:catAx>
        <c:axId val="58083584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8105856"/>
        <c:crosses val="autoZero"/>
        <c:auto val="1"/>
        <c:lblAlgn val="ctr"/>
        <c:lblOffset val="100"/>
      </c:catAx>
      <c:valAx>
        <c:axId val="58105856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80835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2219518571920408E-2"/>
          <c:y val="0.172042350673066"/>
          <c:w val="0.91114720682104089"/>
          <c:h val="0.68402724605317911"/>
        </c:manualLayout>
      </c:layout>
      <c:lineChart>
        <c:grouping val="standard"/>
        <c:ser>
          <c:idx val="1"/>
          <c:order val="0"/>
          <c:tx>
            <c:strRef>
              <c:f>'P4'!$M$117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2.2189349112426683E-2"/>
                  <c:y val="3.3033033033033031E-2"/>
                </c:manualLayout>
              </c:layout>
              <c:showVal val="1"/>
            </c:dLbl>
            <c:dLbl>
              <c:idx val="1"/>
              <c:layout>
                <c:manualLayout>
                  <c:x val="-1.6272189349112998E-2"/>
                  <c:y val="3.6036036036036036E-2"/>
                </c:manualLayout>
              </c:layout>
              <c:showVal val="1"/>
            </c:dLbl>
            <c:dLbl>
              <c:idx val="2"/>
              <c:layout>
                <c:manualLayout>
                  <c:x val="-1.6930065694451265E-2"/>
                  <c:y val="3.3713319618831436E-2"/>
                </c:manualLayout>
              </c:layout>
              <c:showVal val="1"/>
            </c:dLbl>
            <c:dLbl>
              <c:idx val="3"/>
              <c:layout>
                <c:manualLayout>
                  <c:x val="-1.5287238503471088E-2"/>
                  <c:y val="-2.7027027027027688E-2"/>
                </c:manualLayout>
              </c:layout>
              <c:showVal val="1"/>
            </c:dLbl>
            <c:dLbl>
              <c:idx val="4"/>
              <c:layout>
                <c:manualLayout>
                  <c:x val="-1.8245818385128103E-2"/>
                  <c:y val="-2.8238159419261801E-2"/>
                </c:manualLayout>
              </c:layout>
              <c:showVal val="1"/>
            </c:dLbl>
            <c:dLbl>
              <c:idx val="5"/>
              <c:layout>
                <c:manualLayout>
                  <c:x val="-1.9890159809905935E-2"/>
                  <c:y val="-3.7247168428271984E-2"/>
                </c:manualLayout>
              </c:layout>
              <c:showVal val="1"/>
            </c:dLbl>
            <c:dLbl>
              <c:idx val="6"/>
              <c:layout>
                <c:manualLayout>
                  <c:x val="-7.3964497041420921E-3"/>
                  <c:y val="-6.0060060060060094E-3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'P4'!$M$118:$M$124</c:f>
              <c:numCache>
                <c:formatCode>0.00</c:formatCode>
                <c:ptCount val="7"/>
                <c:pt idx="0">
                  <c:v>13.383302535141176</c:v>
                </c:pt>
                <c:pt idx="1">
                  <c:v>15.252720603516632</c:v>
                </c:pt>
                <c:pt idx="2">
                  <c:v>17.575382580400689</c:v>
                </c:pt>
                <c:pt idx="3">
                  <c:v>20.252043995974958</c:v>
                </c:pt>
                <c:pt idx="4">
                  <c:v>22.666768459193921</c:v>
                </c:pt>
                <c:pt idx="5">
                  <c:v>26.16704675028506</c:v>
                </c:pt>
                <c:pt idx="6">
                  <c:v>33.717962049221292</c:v>
                </c:pt>
              </c:numCache>
            </c:numRef>
          </c:val>
        </c:ser>
        <c:ser>
          <c:idx val="2"/>
          <c:order val="1"/>
          <c:tx>
            <c:strRef>
              <c:f>'P4'!$N$117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1.6272189349112998E-2"/>
                  <c:y val="-4.5045045045045043E-2"/>
                </c:manualLayout>
              </c:layout>
              <c:showVal val="1"/>
            </c:dLbl>
            <c:dLbl>
              <c:idx val="1"/>
              <c:layout>
                <c:manualLayout>
                  <c:x val="-1.4792899408284023E-2"/>
                  <c:y val="-4.5045045045045098E-2"/>
                </c:manualLayout>
              </c:layout>
              <c:showVal val="1"/>
            </c:dLbl>
            <c:dLbl>
              <c:idx val="2"/>
              <c:layout>
                <c:manualLayout>
                  <c:x val="-1.6272189349113054E-2"/>
                  <c:y val="-3.9039039039038985E-2"/>
                </c:manualLayout>
              </c:layout>
              <c:showVal val="1"/>
            </c:dLbl>
            <c:dLbl>
              <c:idx val="3"/>
              <c:layout>
                <c:manualLayout>
                  <c:x val="-1.7751479289941131E-2"/>
                  <c:y val="-3.6036036036036036E-2"/>
                </c:manualLayout>
              </c:layout>
              <c:showVal val="1"/>
            </c:dLbl>
            <c:dLbl>
              <c:idx val="4"/>
              <c:layout>
                <c:manualLayout>
                  <c:x val="-1.9230769230769634E-2"/>
                  <c:y val="-4.8048048048048062E-2"/>
                </c:manualLayout>
              </c:layout>
              <c:showVal val="1"/>
            </c:dLbl>
            <c:dLbl>
              <c:idx val="5"/>
              <c:layout>
                <c:manualLayout>
                  <c:x val="-1.9230769230769634E-2"/>
                  <c:y val="-4.2042042042042073E-2"/>
                </c:manualLayout>
              </c:layout>
              <c:showVal val="1"/>
            </c:dLbl>
            <c:dLbl>
              <c:idx val="6"/>
              <c:layout>
                <c:manualLayout>
                  <c:x val="-1.6272189349112901E-2"/>
                  <c:y val="-3.903903903903904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'P4'!$N$118:$N$124</c:f>
              <c:numCache>
                <c:formatCode>0.00</c:formatCode>
                <c:ptCount val="7"/>
                <c:pt idx="0">
                  <c:v>18.593184834689083</c:v>
                </c:pt>
                <c:pt idx="1">
                  <c:v>20.424042480716526</c:v>
                </c:pt>
                <c:pt idx="2">
                  <c:v>21.95828645607962</c:v>
                </c:pt>
                <c:pt idx="3">
                  <c:v>23.423599116434289</c:v>
                </c:pt>
                <c:pt idx="4">
                  <c:v>26.391223440267421</c:v>
                </c:pt>
                <c:pt idx="5">
                  <c:v>31.022839907919817</c:v>
                </c:pt>
                <c:pt idx="6">
                  <c:v>36.792250082688213</c:v>
                </c:pt>
              </c:numCache>
            </c:numRef>
          </c:val>
        </c:ser>
        <c:ser>
          <c:idx val="3"/>
          <c:order val="2"/>
          <c:tx>
            <c:strRef>
              <c:f>'P4'!$O$117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7752294646601129E-2"/>
                  <c:y val="-1.8963845735499321E-2"/>
                </c:manualLayout>
              </c:layout>
              <c:showVal val="1"/>
            </c:dLbl>
            <c:dLbl>
              <c:idx val="1"/>
              <c:layout>
                <c:manualLayout>
                  <c:x val="-2.1040151795583332E-2"/>
                  <c:y val="-2.5284974437123887E-2"/>
                </c:manualLayout>
              </c:layout>
              <c:showVal val="1"/>
            </c:dLbl>
            <c:dLbl>
              <c:idx val="2"/>
              <c:layout>
                <c:manualLayout>
                  <c:x val="-1.9725142308359381E-2"/>
                  <c:y val="-3.160621804640474E-2"/>
                </c:manualLayout>
              </c:layout>
              <c:showVal val="1"/>
            </c:dLbl>
            <c:dLbl>
              <c:idx val="3"/>
              <c:layout>
                <c:manualLayout>
                  <c:x val="-1.7751479289941131E-2"/>
                  <c:y val="2.7027027027027688E-2"/>
                </c:manualLayout>
              </c:layout>
              <c:showVal val="1"/>
            </c:dLbl>
            <c:dLbl>
              <c:idx val="4"/>
              <c:layout>
                <c:manualLayout>
                  <c:x val="-1.6272189349112998E-2"/>
                  <c:y val="3.9038802582110656E-2"/>
                </c:manualLayout>
              </c:layout>
              <c:showVal val="1"/>
            </c:dLbl>
            <c:dLbl>
              <c:idx val="5"/>
              <c:layout>
                <c:manualLayout>
                  <c:x val="-1.3313609467455623E-2"/>
                  <c:y val="3.6036036036036091E-2"/>
                </c:manualLayout>
              </c:layout>
              <c:showVal val="1"/>
            </c:dLbl>
            <c:dLbl>
              <c:idx val="6"/>
              <c:layout>
                <c:manualLayout>
                  <c:x val="-1.4792899408283921E-2"/>
                  <c:y val="3.003003003003004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'P4'!$O$118:$O$124</c:f>
              <c:numCache>
                <c:formatCode>0.00</c:formatCode>
                <c:ptCount val="7"/>
                <c:pt idx="0">
                  <c:v>14.553061081171968</c:v>
                </c:pt>
                <c:pt idx="1">
                  <c:v>16.273476595986729</c:v>
                </c:pt>
                <c:pt idx="2">
                  <c:v>17.51359782013806</c:v>
                </c:pt>
                <c:pt idx="3">
                  <c:v>18.910913889364689</c:v>
                </c:pt>
                <c:pt idx="4">
                  <c:v>21.420029718569502</c:v>
                </c:pt>
                <c:pt idx="5">
                  <c:v>25.433306404540588</c:v>
                </c:pt>
                <c:pt idx="6">
                  <c:v>30.402451752305577</c:v>
                </c:pt>
              </c:numCache>
            </c:numRef>
          </c:val>
        </c:ser>
        <c:marker val="1"/>
        <c:axId val="58177792"/>
        <c:axId val="58204160"/>
      </c:lineChart>
      <c:catAx>
        <c:axId val="58177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8204160"/>
        <c:crosses val="autoZero"/>
        <c:auto val="1"/>
        <c:lblAlgn val="ctr"/>
        <c:lblOffset val="100"/>
      </c:catAx>
      <c:valAx>
        <c:axId val="58204160"/>
        <c:scaling>
          <c:orientation val="minMax"/>
          <c:min val="5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8177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703617853981271"/>
          <c:y val="0.19007850370054793"/>
          <c:w val="0.44054826911429507"/>
          <c:h val="6.0252536000567507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5.7485765310264045E-2"/>
          <c:y val="0.11947415484736333"/>
          <c:w val="0.92874572379484432"/>
          <c:h val="0.67349191860548774"/>
        </c:manualLayout>
      </c:layout>
      <c:lineChart>
        <c:grouping val="standard"/>
        <c:ser>
          <c:idx val="1"/>
          <c:order val="0"/>
          <c:tx>
            <c:strRef>
              <c:f>'P4'!$H$128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1.620029455081002E-2"/>
                  <c:y val="3.7854889589906043E-2"/>
                </c:manualLayout>
              </c:layout>
              <c:showVal val="1"/>
            </c:dLbl>
            <c:dLbl>
              <c:idx val="1"/>
              <c:layout>
                <c:manualLayout>
                  <c:x val="-1.4727540500736377E-2"/>
                  <c:y val="3.470031545741426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3.1545741324921751E-3"/>
                </c:manualLayout>
              </c:layout>
              <c:showVal val="1"/>
            </c:dLbl>
            <c:dLbl>
              <c:idx val="3"/>
              <c:layout>
                <c:manualLayout>
                  <c:x val="-1.620029455081002E-2"/>
                  <c:y val="3.4700315457414262E-2"/>
                </c:manualLayout>
              </c:layout>
              <c:showVal val="1"/>
            </c:dLbl>
            <c:dLbl>
              <c:idx val="4"/>
              <c:layout>
                <c:manualLayout>
                  <c:x val="-1.3254786450662741E-2"/>
                  <c:y val="3.4700315457414262E-2"/>
                </c:manualLayout>
              </c:layout>
              <c:showVal val="1"/>
            </c:dLbl>
            <c:dLbl>
              <c:idx val="5"/>
              <c:layout>
                <c:manualLayout>
                  <c:x val="-7.3637702503681884E-3"/>
                  <c:y val="-4.1009463722397416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'P4'!$H$129:$H$135</c:f>
              <c:numCache>
                <c:formatCode>0.00</c:formatCode>
                <c:ptCount val="7"/>
                <c:pt idx="0">
                  <c:v>0.85504038741653265</c:v>
                </c:pt>
                <c:pt idx="1">
                  <c:v>0.88774488407322771</c:v>
                </c:pt>
                <c:pt idx="2">
                  <c:v>0</c:v>
                </c:pt>
                <c:pt idx="3">
                  <c:v>1.4496687352719617</c:v>
                </c:pt>
                <c:pt idx="4">
                  <c:v>2.6630462174285592</c:v>
                </c:pt>
                <c:pt idx="5">
                  <c:v>4.1573241035333064</c:v>
                </c:pt>
                <c:pt idx="6">
                  <c:v>2.9813254007602037</c:v>
                </c:pt>
              </c:numCache>
            </c:numRef>
          </c:val>
        </c:ser>
        <c:ser>
          <c:idx val="2"/>
          <c:order val="1"/>
          <c:tx>
            <c:strRef>
              <c:f>'P4'!$I$128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1.4727540500736377E-2"/>
                  <c:y val="-5.3627760252365916E-2"/>
                </c:manualLayout>
              </c:layout>
              <c:showVal val="1"/>
            </c:dLbl>
            <c:dLbl>
              <c:idx val="1"/>
              <c:layout>
                <c:manualLayout>
                  <c:x val="-1.620029455081002E-2"/>
                  <c:y val="-3.1545741324921252E-2"/>
                </c:manualLayout>
              </c:layout>
              <c:showVal val="1"/>
            </c:dLbl>
            <c:dLbl>
              <c:idx val="2"/>
              <c:layout>
                <c:manualLayout>
                  <c:x val="-1.7673048600883652E-2"/>
                  <c:y val="-4.7318611987383442E-2"/>
                </c:manualLayout>
              </c:layout>
              <c:showVal val="1"/>
            </c:dLbl>
            <c:dLbl>
              <c:idx val="3"/>
              <c:layout>
                <c:manualLayout>
                  <c:x val="-1.7673048600883652E-2"/>
                  <c:y val="-5.3627760252365882E-2"/>
                </c:manualLayout>
              </c:layout>
              <c:showVal val="1"/>
            </c:dLbl>
            <c:dLbl>
              <c:idx val="4"/>
              <c:layout>
                <c:manualLayout>
                  <c:x val="-1.7673048600883652E-2"/>
                  <c:y val="-5.0473186119873892E-2"/>
                </c:manualLayout>
              </c:layout>
              <c:showVal val="1"/>
            </c:dLbl>
            <c:dLbl>
              <c:idx val="5"/>
              <c:layout>
                <c:manualLayout>
                  <c:x val="-2.3564064801178168E-2"/>
                  <c:y val="-4.4164037854891529E-2"/>
                </c:manualLayout>
              </c:layout>
              <c:showVal val="1"/>
            </c:dLbl>
            <c:dLbl>
              <c:idx val="6"/>
              <c:layout>
                <c:manualLayout>
                  <c:x val="-1.3254786450662847E-2"/>
                  <c:y val="-4.4164037854891453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'P4'!$I$129:$I$135</c:f>
              <c:numCache>
                <c:formatCode>0.00</c:formatCode>
                <c:ptCount val="7"/>
                <c:pt idx="0">
                  <c:v>2.1495674390277197</c:v>
                </c:pt>
                <c:pt idx="1">
                  <c:v>2.8419041408621886</c:v>
                </c:pt>
                <c:pt idx="2">
                  <c:v>3.0101912131422202</c:v>
                </c:pt>
                <c:pt idx="3">
                  <c:v>3.9628452273323798</c:v>
                </c:pt>
                <c:pt idx="4">
                  <c:v>5.0750009835273424</c:v>
                </c:pt>
                <c:pt idx="5">
                  <c:v>6.0027985483488955</c:v>
                </c:pt>
                <c:pt idx="6">
                  <c:v>9.1571603810800131</c:v>
                </c:pt>
              </c:numCache>
            </c:numRef>
          </c:val>
        </c:ser>
        <c:ser>
          <c:idx val="3"/>
          <c:order val="2"/>
          <c:tx>
            <c:strRef>
              <c:f>'P4'!$J$128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3254786450662741E-2"/>
                  <c:y val="-3.1545741324921252E-2"/>
                </c:manualLayout>
              </c:layout>
              <c:showVal val="1"/>
            </c:dLbl>
            <c:dLbl>
              <c:idx val="1"/>
              <c:layout>
                <c:manualLayout>
                  <c:x val="-1.4727540500736377E-2"/>
                  <c:y val="-2.8391167192429092E-2"/>
                </c:manualLayout>
              </c:layout>
              <c:showVal val="1"/>
            </c:dLbl>
            <c:dLbl>
              <c:idx val="2"/>
              <c:layout>
                <c:manualLayout>
                  <c:x val="-1.620029455081002E-2"/>
                  <c:y val="-2.2082018927445438E-2"/>
                </c:manualLayout>
              </c:layout>
              <c:showVal val="1"/>
            </c:dLbl>
            <c:dLbl>
              <c:idx val="3"/>
              <c:layout>
                <c:manualLayout>
                  <c:x val="-1.9145802650957663E-2"/>
                  <c:y val="-3.7854889589906043E-2"/>
                </c:manualLayout>
              </c:layout>
              <c:showVal val="1"/>
            </c:dLbl>
            <c:dLbl>
              <c:idx val="4"/>
              <c:layout>
                <c:manualLayout>
                  <c:x val="-1.7673048600883652E-2"/>
                  <c:y val="-3.7854889589906043E-2"/>
                </c:manualLayout>
              </c:layout>
              <c:showVal val="1"/>
            </c:dLbl>
            <c:dLbl>
              <c:idx val="5"/>
              <c:layout>
                <c:manualLayout>
                  <c:x val="-1.7673048600883652E-2"/>
                  <c:y val="3.1545741324921252E-2"/>
                </c:manualLayout>
              </c:layout>
              <c:showVal val="1"/>
            </c:dLbl>
            <c:dLbl>
              <c:idx val="6"/>
              <c:layout>
                <c:manualLayout>
                  <c:x val="-1.767304860088376E-2"/>
                  <c:y val="-3.4700315457414262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'P4'!$J$129:$J$135</c:f>
              <c:numCache>
                <c:formatCode>0.00</c:formatCode>
                <c:ptCount val="7"/>
                <c:pt idx="0">
                  <c:v>1.1981931476144538</c:v>
                </c:pt>
                <c:pt idx="1">
                  <c:v>1.5571251909507529</c:v>
                </c:pt>
                <c:pt idx="2">
                  <c:v>1.7620602926068936</c:v>
                </c:pt>
                <c:pt idx="3">
                  <c:v>2.0750401900886519</c:v>
                </c:pt>
                <c:pt idx="4">
                  <c:v>2.7056868477495031</c:v>
                </c:pt>
                <c:pt idx="5">
                  <c:v>3.2737242936767252</c:v>
                </c:pt>
                <c:pt idx="6">
                  <c:v>4.9215334097449439</c:v>
                </c:pt>
              </c:numCache>
            </c:numRef>
          </c:val>
        </c:ser>
        <c:marker val="1"/>
        <c:axId val="58267904"/>
        <c:axId val="58294272"/>
      </c:lineChart>
      <c:catAx>
        <c:axId val="58267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8294272"/>
        <c:crosses val="autoZero"/>
        <c:auto val="1"/>
        <c:lblAlgn val="ctr"/>
        <c:lblOffset val="100"/>
      </c:catAx>
      <c:valAx>
        <c:axId val="58294272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82679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5.3050077811070094E-2"/>
          <c:y val="0.1518662586974267"/>
          <c:w val="0.91715919912665556"/>
          <c:h val="0.67349191860548829"/>
        </c:manualLayout>
      </c:layout>
      <c:lineChart>
        <c:grouping val="standard"/>
        <c:ser>
          <c:idx val="1"/>
          <c:order val="0"/>
          <c:tx>
            <c:strRef>
              <c:f>'P4'!$M$128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1.3274336283185841E-2"/>
                  <c:y val="3.7940371307775812E-2"/>
                </c:manualLayout>
              </c:layout>
              <c:showVal val="1"/>
            </c:dLbl>
            <c:dLbl>
              <c:idx val="1"/>
              <c:layout>
                <c:manualLayout>
                  <c:x val="-1.3274336283185841E-2"/>
                  <c:y val="3.7940371307775812E-2"/>
                </c:manualLayout>
              </c:layout>
              <c:showVal val="1"/>
            </c:dLbl>
            <c:dLbl>
              <c:idx val="2"/>
              <c:layout>
                <c:manualLayout>
                  <c:x val="-1.9141639374724181E-2"/>
                  <c:y val="4.3360424351745197E-2"/>
                </c:manualLayout>
              </c:layout>
              <c:showVal val="1"/>
            </c:dLbl>
            <c:dLbl>
              <c:idx val="3"/>
              <c:layout>
                <c:manualLayout>
                  <c:x val="-1.917404129793553E-2"/>
                  <c:y val="-4.0650397829759551E-2"/>
                </c:manualLayout>
              </c:layout>
              <c:showVal val="1"/>
            </c:dLbl>
            <c:dLbl>
              <c:idx val="4"/>
              <c:layout>
                <c:manualLayout>
                  <c:x val="-1.4749262536873134E-2"/>
                  <c:y val="-3.7940371307775812E-2"/>
                </c:manualLayout>
              </c:layout>
              <c:showVal val="1"/>
            </c:dLbl>
            <c:dLbl>
              <c:idx val="5"/>
              <c:layout>
                <c:manualLayout>
                  <c:x val="-1.4706292244442897E-2"/>
                  <c:y val="-4.6070877649557695E-2"/>
                </c:manualLayout>
              </c:layout>
              <c:showVal val="1"/>
            </c:dLbl>
            <c:dLbl>
              <c:idx val="6"/>
              <c:layout>
                <c:manualLayout>
                  <c:x val="-1.4749262536873134E-2"/>
                  <c:y val="-4.0650397829759551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'P4'!$M$129:$M$135</c:f>
              <c:numCache>
                <c:formatCode>0.00</c:formatCode>
                <c:ptCount val="7"/>
                <c:pt idx="0">
                  <c:v>7.5383015865449003</c:v>
                </c:pt>
                <c:pt idx="1">
                  <c:v>9.4079740832964589</c:v>
                </c:pt>
                <c:pt idx="2">
                  <c:v>11.338252562793635</c:v>
                </c:pt>
                <c:pt idx="3">
                  <c:v>12.499872590690002</c:v>
                </c:pt>
                <c:pt idx="4">
                  <c:v>14.364148087430069</c:v>
                </c:pt>
                <c:pt idx="5">
                  <c:v>16.894968087051335</c:v>
                </c:pt>
                <c:pt idx="6">
                  <c:v>21.901591134483812</c:v>
                </c:pt>
              </c:numCache>
            </c:numRef>
          </c:val>
        </c:ser>
        <c:ser>
          <c:idx val="2"/>
          <c:order val="1"/>
          <c:tx>
            <c:strRef>
              <c:f>'P4'!$N$128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2.2123893805309811E-2"/>
                  <c:y val="-3.2520318263807642E-2"/>
                </c:manualLayout>
              </c:layout>
              <c:showVal val="1"/>
            </c:dLbl>
            <c:dLbl>
              <c:idx val="1"/>
              <c:layout>
                <c:manualLayout>
                  <c:x val="-1.7699115044247787E-2"/>
                  <c:y val="-4.6070450873727492E-2"/>
                </c:manualLayout>
              </c:layout>
              <c:showVal val="1"/>
            </c:dLbl>
            <c:dLbl>
              <c:idx val="2"/>
              <c:layout>
                <c:manualLayout>
                  <c:x val="-2.3598820058997067E-2"/>
                  <c:y val="-4.0650397829759551E-2"/>
                </c:manualLayout>
              </c:layout>
              <c:showVal val="1"/>
            </c:dLbl>
            <c:dLbl>
              <c:idx val="3"/>
              <c:layout>
                <c:manualLayout>
                  <c:x val="-1.917404129793553E-2"/>
                  <c:y val="-4.0650397829759551E-2"/>
                </c:manualLayout>
              </c:layout>
              <c:showVal val="1"/>
            </c:dLbl>
            <c:dLbl>
              <c:idx val="4"/>
              <c:layout>
                <c:manualLayout>
                  <c:x val="-2.3598820058996987E-2"/>
                  <c:y val="-4.6070450873727492E-2"/>
                </c:manualLayout>
              </c:layout>
              <c:showVal val="1"/>
            </c:dLbl>
            <c:dLbl>
              <c:idx val="5"/>
              <c:layout>
                <c:manualLayout>
                  <c:x val="-2.5073746312684452E-2"/>
                  <c:y val="-4.6070450873727492E-2"/>
                </c:manualLayout>
              </c:layout>
              <c:showVal val="1"/>
            </c:dLbl>
            <c:dLbl>
              <c:idx val="6"/>
              <c:layout>
                <c:manualLayout>
                  <c:x val="-2.0648967551622988E-2"/>
                  <c:y val="-3.5230344785791692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'P4'!$N$129:$N$135</c:f>
              <c:numCache>
                <c:formatCode>0.00</c:formatCode>
                <c:ptCount val="7"/>
                <c:pt idx="0">
                  <c:v>12.002428082251733</c:v>
                </c:pt>
                <c:pt idx="1">
                  <c:v>14.30253346745657</c:v>
                </c:pt>
                <c:pt idx="2">
                  <c:v>15.620494895564526</c:v>
                </c:pt>
                <c:pt idx="3">
                  <c:v>16.755073987712226</c:v>
                </c:pt>
                <c:pt idx="4">
                  <c:v>18.839980706491335</c:v>
                </c:pt>
                <c:pt idx="5">
                  <c:v>23.068288603875189</c:v>
                </c:pt>
                <c:pt idx="6">
                  <c:v>27.333477356059891</c:v>
                </c:pt>
              </c:numCache>
            </c:numRef>
          </c:val>
        </c:ser>
        <c:ser>
          <c:idx val="3"/>
          <c:order val="2"/>
          <c:tx>
            <c:strRef>
              <c:f>'P4'!$O$128</c:f>
              <c:strCache>
                <c:ptCount val="1"/>
                <c:pt idx="0">
                  <c:v>BR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pPr>
              <a:noFill/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3274336283185841E-2"/>
                  <c:y val="-3.7940371307775812E-2"/>
                </c:manualLayout>
              </c:layout>
              <c:showVal val="1"/>
            </c:dLbl>
            <c:dLbl>
              <c:idx val="1"/>
              <c:layout>
                <c:manualLayout>
                  <c:x val="-1.6224188790560937E-2"/>
                  <c:y val="-3.5230344785791692E-2"/>
                </c:manualLayout>
              </c:layout>
              <c:showVal val="1"/>
            </c:dLbl>
            <c:dLbl>
              <c:idx val="2"/>
              <c:layout>
                <c:manualLayout>
                  <c:x val="-1.7688314403177426E-2"/>
                  <c:y val="-4.8780477395712014E-2"/>
                </c:manualLayout>
              </c:layout>
              <c:showVal val="1"/>
            </c:dLbl>
            <c:dLbl>
              <c:idx val="3"/>
              <c:layout>
                <c:manualLayout>
                  <c:x val="-1.3274452419111345E-2"/>
                  <c:y val="3.7940371307775812E-2"/>
                </c:manualLayout>
              </c:layout>
              <c:showVal val="1"/>
            </c:dLbl>
            <c:dLbl>
              <c:idx val="4"/>
              <c:layout>
                <c:manualLayout>
                  <c:x val="-1.6224188790560937E-2"/>
                  <c:y val="3.5230344785791692E-2"/>
                </c:manualLayout>
              </c:layout>
              <c:showVal val="1"/>
            </c:dLbl>
            <c:dLbl>
              <c:idx val="5"/>
              <c:layout>
                <c:manualLayout>
                  <c:x val="-8.8388730169790715E-3"/>
                  <c:y val="2.16799987879575E-2"/>
                </c:manualLayout>
              </c:layout>
              <c:showVal val="1"/>
            </c:dLbl>
            <c:dLbl>
              <c:idx val="6"/>
              <c:layout>
                <c:manualLayout>
                  <c:x val="-1.7699115044247787E-2"/>
                  <c:y val="2.7100265219839811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'P4'!$O$129:$O$135</c:f>
              <c:numCache>
                <c:formatCode>0.00</c:formatCode>
                <c:ptCount val="7"/>
                <c:pt idx="0">
                  <c:v>8.5312808375828535</c:v>
                </c:pt>
                <c:pt idx="1">
                  <c:v>10.309053450101501</c:v>
                </c:pt>
                <c:pt idx="2">
                  <c:v>11.422341060087414</c:v>
                </c:pt>
                <c:pt idx="3">
                  <c:v>12.199883317910254</c:v>
                </c:pt>
                <c:pt idx="4">
                  <c:v>13.6335157067683</c:v>
                </c:pt>
                <c:pt idx="5">
                  <c:v>16.821004350244795</c:v>
                </c:pt>
                <c:pt idx="6">
                  <c:v>20.106191643297631</c:v>
                </c:pt>
              </c:numCache>
            </c:numRef>
          </c:val>
        </c:ser>
        <c:marker val="1"/>
        <c:axId val="58493184"/>
        <c:axId val="58392576"/>
      </c:lineChart>
      <c:catAx>
        <c:axId val="58493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400"/>
            </a:pPr>
            <a:endParaRPr lang="pt-BR"/>
          </a:p>
        </c:txPr>
        <c:crossAx val="58392576"/>
        <c:crosses val="autoZero"/>
        <c:auto val="1"/>
        <c:lblAlgn val="ctr"/>
        <c:lblOffset val="100"/>
      </c:catAx>
      <c:valAx>
        <c:axId val="58392576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584931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6326661161446934E-2"/>
          <c:y val="0.14014545056867891"/>
          <c:w val="0.92326370392769197"/>
          <c:h val="0.67349191860548885"/>
        </c:manualLayout>
      </c:layout>
      <c:lineChart>
        <c:grouping val="standard"/>
        <c:ser>
          <c:idx val="1"/>
          <c:order val="0"/>
          <c:tx>
            <c:strRef>
              <c:f>'P4'!$M$73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1.6248153618907444E-2"/>
                  <c:y val="3.6111111111111212E-2"/>
                </c:manualLayout>
              </c:layout>
              <c:showVal val="1"/>
            </c:dLbl>
            <c:dLbl>
              <c:idx val="1"/>
              <c:layout>
                <c:manualLayout>
                  <c:x val="-1.7725258493353029E-2"/>
                  <c:y val="3.6111111111111212E-2"/>
                </c:manualLayout>
              </c:layout>
              <c:showVal val="1"/>
            </c:dLbl>
            <c:dLbl>
              <c:idx val="2"/>
              <c:layout>
                <c:manualLayout>
                  <c:x val="-1.0339734121122539E-2"/>
                  <c:y val="-3.0555555555555582E-2"/>
                </c:manualLayout>
              </c:layout>
              <c:showVal val="1"/>
            </c:dLbl>
            <c:dLbl>
              <c:idx val="3"/>
              <c:layout>
                <c:manualLayout>
                  <c:x val="-1.0339734121122598E-2"/>
                  <c:y val="-2.7777777777778775E-2"/>
                </c:manualLayout>
              </c:layout>
              <c:showVal val="1"/>
            </c:dLbl>
            <c:dLbl>
              <c:idx val="4"/>
              <c:layout>
                <c:manualLayout>
                  <c:x val="-1.3293943870014535E-2"/>
                  <c:y val="-2.2222222222222251E-2"/>
                </c:manualLayout>
              </c:layout>
              <c:showVal val="1"/>
            </c:dLbl>
            <c:dLbl>
              <c:idx val="5"/>
              <c:layout>
                <c:manualLayout>
                  <c:x val="-1.0339734121122598E-2"/>
                  <c:y val="-3.6111111111111059E-2"/>
                </c:manualLayout>
              </c:layout>
              <c:showVal val="1"/>
            </c:dLbl>
            <c:dLbl>
              <c:idx val="6"/>
              <c:layout>
                <c:manualLayout>
                  <c:x val="-1.4771048744460901E-3"/>
                  <c:y val="-5.5555555555555558E-3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'P4'!$L$96:$L$102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'P4'!$M$74:$M$80</c:f>
              <c:numCache>
                <c:formatCode>0.00</c:formatCode>
                <c:ptCount val="7"/>
                <c:pt idx="0">
                  <c:v>9.1930873630518519</c:v>
                </c:pt>
                <c:pt idx="1">
                  <c:v>11.348103553033399</c:v>
                </c:pt>
                <c:pt idx="2">
                  <c:v>13.757135235890672</c:v>
                </c:pt>
                <c:pt idx="3">
                  <c:v>14.97404100690612</c:v>
                </c:pt>
                <c:pt idx="4">
                  <c:v>16.931660020789167</c:v>
                </c:pt>
                <c:pt idx="5">
                  <c:v>20.234321550741129</c:v>
                </c:pt>
                <c:pt idx="6">
                  <c:v>26.071900971522929</c:v>
                </c:pt>
              </c:numCache>
            </c:numRef>
          </c:val>
        </c:ser>
        <c:ser>
          <c:idx val="2"/>
          <c:order val="1"/>
          <c:tx>
            <c:strRef>
              <c:f>'P4'!$N$73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1.7725258493353029E-2"/>
                  <c:y val="-3.333333333333334E-2"/>
                </c:manualLayout>
              </c:layout>
              <c:showVal val="1"/>
            </c:dLbl>
            <c:dLbl>
              <c:idx val="1"/>
              <c:layout>
                <c:manualLayout>
                  <c:x val="-1.4771048744460861E-2"/>
                  <c:y val="-3.6111111111111212E-2"/>
                </c:manualLayout>
              </c:layout>
              <c:showVal val="1"/>
            </c:dLbl>
            <c:dLbl>
              <c:idx val="2"/>
              <c:layout>
                <c:manualLayout>
                  <c:x val="-1.7725258493352981E-2"/>
                  <c:y val="-4.4444444444444502E-2"/>
                </c:manualLayout>
              </c:layout>
              <c:showVal val="1"/>
            </c:dLbl>
            <c:dLbl>
              <c:idx val="3"/>
              <c:layout>
                <c:manualLayout>
                  <c:x val="-1.7725258493353029E-2"/>
                  <c:y val="-4.4444444444444502E-2"/>
                </c:manualLayout>
              </c:layout>
              <c:showVal val="1"/>
            </c:dLbl>
            <c:dLbl>
              <c:idx val="4"/>
              <c:layout>
                <c:manualLayout>
                  <c:x val="-1.7725258493353029E-2"/>
                  <c:y val="-4.4444444444444502E-2"/>
                </c:manualLayout>
              </c:layout>
              <c:showVal val="1"/>
            </c:dLbl>
            <c:dLbl>
              <c:idx val="5"/>
              <c:layout>
                <c:manualLayout>
                  <c:x val="-1.6248153618907444E-2"/>
                  <c:y val="-0.05"/>
                </c:manualLayout>
              </c:layout>
              <c:showVal val="1"/>
            </c:dLbl>
            <c:dLbl>
              <c:idx val="6"/>
              <c:layout>
                <c:manualLayout>
                  <c:x val="-2.9542097488922058E-3"/>
                  <c:y val="2.777777777777826E-3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'P4'!$L$96:$L$102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'P4'!$N$74:$N$80</c:f>
              <c:numCache>
                <c:formatCode>0.00</c:formatCode>
                <c:ptCount val="7"/>
                <c:pt idx="0">
                  <c:v>12.944000410527496</c:v>
                </c:pt>
                <c:pt idx="1">
                  <c:v>15.39680183047637</c:v>
                </c:pt>
                <c:pt idx="2">
                  <c:v>16.777917207558055</c:v>
                </c:pt>
                <c:pt idx="3">
                  <c:v>17.957756447975029</c:v>
                </c:pt>
                <c:pt idx="4">
                  <c:v>20.1401211181267</c:v>
                </c:pt>
                <c:pt idx="5">
                  <c:v>24.672435362582387</c:v>
                </c:pt>
                <c:pt idx="6">
                  <c:v>29.096039469953592</c:v>
                </c:pt>
              </c:numCache>
            </c:numRef>
          </c:val>
        </c:ser>
        <c:ser>
          <c:idx val="3"/>
          <c:order val="2"/>
          <c:tx>
            <c:strRef>
              <c:f>'P4'!$O$73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0339734121122598E-2"/>
                  <c:y val="-2.5000000000000001E-2"/>
                </c:manualLayout>
              </c:layout>
              <c:showVal val="1"/>
            </c:dLbl>
            <c:dLbl>
              <c:idx val="1"/>
              <c:layout>
                <c:manualLayout>
                  <c:x val="-1.3293943870014535E-2"/>
                  <c:y val="-3.0555555555555582E-2"/>
                </c:manualLayout>
              </c:layout>
              <c:showVal val="1"/>
            </c:dLbl>
            <c:dLbl>
              <c:idx val="2"/>
              <c:layout>
                <c:manualLayout>
                  <c:x val="-1.7725258493352981E-2"/>
                  <c:y val="2.7777777777778775E-2"/>
                </c:manualLayout>
              </c:layout>
              <c:showVal val="1"/>
            </c:dLbl>
            <c:dLbl>
              <c:idx val="3"/>
              <c:layout>
                <c:manualLayout>
                  <c:x val="-1.6248153618907444E-2"/>
                  <c:y val="3.0555555555555582E-2"/>
                </c:manualLayout>
              </c:layout>
              <c:showVal val="1"/>
            </c:dLbl>
            <c:dLbl>
              <c:idx val="4"/>
              <c:layout>
                <c:manualLayout>
                  <c:x val="-1.7725258493353029E-2"/>
                  <c:y val="3.333333333333334E-2"/>
                </c:manualLayout>
              </c:layout>
              <c:showVal val="1"/>
            </c:dLbl>
            <c:dLbl>
              <c:idx val="5"/>
              <c:layout>
                <c:manualLayout>
                  <c:x val="-1.9202363367799121E-2"/>
                  <c:y val="3.333333333333334E-2"/>
                </c:manualLayout>
              </c:layout>
              <c:showVal val="1"/>
            </c:dLbl>
            <c:dLbl>
              <c:idx val="6"/>
              <c:layout>
                <c:manualLayout>
                  <c:x val="1.4771048744460901E-3"/>
                  <c:y val="2.777777777777826E-3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'P4'!$L$96:$L$102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'P4'!$O$74:$O$80</c:f>
              <c:numCache>
                <c:formatCode>0.00</c:formatCode>
                <c:ptCount val="7"/>
                <c:pt idx="0">
                  <c:v>9.9395655697246568</c:v>
                </c:pt>
                <c:pt idx="1">
                  <c:v>11.967882623886076</c:v>
                </c:pt>
                <c:pt idx="2">
                  <c:v>13.223995665616295</c:v>
                </c:pt>
                <c:pt idx="3">
                  <c:v>14.273112043126925</c:v>
                </c:pt>
                <c:pt idx="4">
                  <c:v>15.928321580218766</c:v>
                </c:pt>
                <c:pt idx="5">
                  <c:v>19.583648388712589</c:v>
                </c:pt>
                <c:pt idx="6">
                  <c:v>23.283054391038281</c:v>
                </c:pt>
              </c:numCache>
            </c:numRef>
          </c:val>
        </c:ser>
        <c:marker val="1"/>
        <c:axId val="58431744"/>
        <c:axId val="58544128"/>
      </c:lineChart>
      <c:catAx>
        <c:axId val="58431744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8544128"/>
        <c:crosses val="autoZero"/>
        <c:auto val="1"/>
        <c:lblAlgn val="ctr"/>
        <c:lblOffset val="100"/>
      </c:catAx>
      <c:valAx>
        <c:axId val="58544128"/>
        <c:scaling>
          <c:orientation val="minMax"/>
          <c:max val="30"/>
          <c:min val="5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84317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4.9968597675290723E-2"/>
          <c:y val="0.12303513531396812"/>
          <c:w val="0.92402124430957044"/>
          <c:h val="0.6734919186054894"/>
        </c:manualLayout>
      </c:layout>
      <c:lineChart>
        <c:grouping val="standard"/>
        <c:ser>
          <c:idx val="0"/>
          <c:order val="0"/>
          <c:tx>
            <c:strRef>
              <c:f>'P4'!$C$95</c:f>
              <c:strCache>
                <c:ptCount val="1"/>
                <c:pt idx="0">
                  <c:v>ES</c:v>
                </c:pt>
              </c:strCache>
            </c:strRef>
          </c:tx>
          <c:spPr>
            <a:ln w="31750"/>
          </c:spPr>
          <c:dLbls>
            <c:dLbl>
              <c:idx val="4"/>
              <c:layout>
                <c:manualLayout>
                  <c:x val="-1.6369047619047623E-2"/>
                  <c:y val="1.9607843137255311E-2"/>
                </c:manualLayout>
              </c:layout>
              <c:showVal val="1"/>
            </c:dLbl>
            <c:dLbl>
              <c:idx val="6"/>
              <c:layout>
                <c:manualLayout>
                  <c:x val="-8.9285714285714159E-3"/>
                  <c:y val="-1.9607843137254902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'P4'!$L$96:$L$102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'P4'!$C$96:$C$102</c:f>
              <c:numCache>
                <c:formatCode>0.00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0.5922080540295348</c:v>
                </c:pt>
                <c:pt idx="5">
                  <c:v>0.51945582947981761</c:v>
                </c:pt>
                <c:pt idx="6">
                  <c:v>1.3551479094364802</c:v>
                </c:pt>
              </c:numCache>
            </c:numRef>
          </c:val>
        </c:ser>
        <c:ser>
          <c:idx val="1"/>
          <c:order val="1"/>
          <c:tx>
            <c:strRef>
              <c:f>'P4'!$D$95</c:f>
              <c:strCache>
                <c:ptCount val="1"/>
                <c:pt idx="0">
                  <c:v>SUDESTE</c:v>
                </c:pt>
              </c:strCache>
            </c:strRef>
          </c:tx>
          <c:spPr>
            <a:ln w="31750"/>
          </c:spPr>
          <c:dLbls>
            <c:dLbl>
              <c:idx val="0"/>
              <c:layout>
                <c:manualLayout>
                  <c:x val="-1.9345238095238457E-2"/>
                  <c:y val="-4.4817927170869132E-2"/>
                </c:manualLayout>
              </c:layout>
              <c:showVal val="1"/>
            </c:dLbl>
            <c:dLbl>
              <c:idx val="1"/>
              <c:layout>
                <c:manualLayout>
                  <c:x val="-1.7857142857142856E-2"/>
                  <c:y val="-4.2016806722689183E-2"/>
                </c:manualLayout>
              </c:layout>
              <c:showVal val="1"/>
            </c:dLbl>
            <c:dLbl>
              <c:idx val="2"/>
              <c:layout>
                <c:manualLayout>
                  <c:x val="-1.488095238095238E-2"/>
                  <c:y val="-4.4817927170869132E-2"/>
                </c:manualLayout>
              </c:layout>
              <c:showVal val="1"/>
            </c:dLbl>
            <c:dLbl>
              <c:idx val="3"/>
              <c:layout>
                <c:manualLayout>
                  <c:x val="-1.7857142857142856E-2"/>
                  <c:y val="-5.0420168067226885E-2"/>
                </c:manualLayout>
              </c:layout>
              <c:showVal val="1"/>
            </c:dLbl>
            <c:dLbl>
              <c:idx val="4"/>
              <c:layout>
                <c:manualLayout>
                  <c:x val="-1.7857142857142856E-2"/>
                  <c:y val="-5.6022408963585436E-2"/>
                </c:manualLayout>
              </c:layout>
              <c:showVal val="1"/>
            </c:dLbl>
            <c:dLbl>
              <c:idx val="5"/>
              <c:layout>
                <c:manualLayout>
                  <c:x val="-2.3809523809524002E-2"/>
                  <c:y val="-5.6022408963585436E-2"/>
                </c:manualLayout>
              </c:layout>
              <c:showVal val="1"/>
            </c:dLbl>
            <c:dLbl>
              <c:idx val="6"/>
              <c:layout>
                <c:manualLayout>
                  <c:x val="-2.0833333333333412E-2"/>
                  <c:y val="-4.4817927170869132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'P4'!$L$96:$L$102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'P4'!$D$96:$D$102</c:f>
              <c:numCache>
                <c:formatCode>0.00</c:formatCode>
                <c:ptCount val="7"/>
                <c:pt idx="0">
                  <c:v>1.06706683651724</c:v>
                </c:pt>
                <c:pt idx="1">
                  <c:v>0.89717768303209433</c:v>
                </c:pt>
                <c:pt idx="2">
                  <c:v>1.3001946395598956</c:v>
                </c:pt>
                <c:pt idx="3">
                  <c:v>1.690571320248476</c:v>
                </c:pt>
                <c:pt idx="4">
                  <c:v>2.7156032394579919</c:v>
                </c:pt>
                <c:pt idx="5">
                  <c:v>3.0717738895658178</c:v>
                </c:pt>
                <c:pt idx="6">
                  <c:v>5.0677373509210755</c:v>
                </c:pt>
              </c:numCache>
            </c:numRef>
          </c:val>
        </c:ser>
        <c:ser>
          <c:idx val="2"/>
          <c:order val="2"/>
          <c:tx>
            <c:strRef>
              <c:f>'P4'!$E$95</c:f>
              <c:strCache>
                <c:ptCount val="1"/>
                <c:pt idx="0">
                  <c:v>BR</c:v>
                </c:pt>
              </c:strCache>
            </c:strRef>
          </c:tx>
          <c:spPr>
            <a:ln w="31750"/>
          </c:spPr>
          <c:dLbls>
            <c:dLbl>
              <c:idx val="0"/>
              <c:layout>
                <c:manualLayout>
                  <c:x val="-1.0416666666666666E-2"/>
                  <c:y val="-2.2408963585435007E-2"/>
                </c:manualLayout>
              </c:layout>
              <c:showVal val="1"/>
            </c:dLbl>
            <c:dLbl>
              <c:idx val="1"/>
              <c:layout>
                <c:manualLayout>
                  <c:x val="-1.3392857142857456E-2"/>
                  <c:y val="-2.5210084033613443E-2"/>
                </c:manualLayout>
              </c:layout>
              <c:showVal val="1"/>
            </c:dLbl>
            <c:dLbl>
              <c:idx val="2"/>
              <c:layout>
                <c:manualLayout>
                  <c:x val="-1.3392857142857456E-2"/>
                  <c:y val="-2.8011204481792801E-2"/>
                </c:manualLayout>
              </c:layout>
              <c:showVal val="1"/>
            </c:dLbl>
            <c:dLbl>
              <c:idx val="3"/>
              <c:layout>
                <c:manualLayout>
                  <c:x val="-1.7857142857142856E-2"/>
                  <c:y val="-3.0812324929971886E-2"/>
                </c:manualLayout>
              </c:layout>
              <c:showVal val="1"/>
            </c:dLbl>
            <c:dLbl>
              <c:idx val="4"/>
              <c:layout>
                <c:manualLayout>
                  <c:x val="-1.6369047619047623E-2"/>
                  <c:y val="-3.6414565826330542E-2"/>
                </c:manualLayout>
              </c:layout>
              <c:showVal val="1"/>
            </c:dLbl>
            <c:dLbl>
              <c:idx val="5"/>
              <c:layout>
                <c:manualLayout>
                  <c:x val="-1.6369047619047741E-2"/>
                  <c:y val="-2.5210084033613443E-2"/>
                </c:manualLayout>
              </c:layout>
              <c:showVal val="1"/>
            </c:dLbl>
            <c:dLbl>
              <c:idx val="6"/>
              <c:layout>
                <c:manualLayout>
                  <c:x val="-1.488095238095238E-2"/>
                  <c:y val="-2.2408963585434889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'P4'!$L$96:$L$102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'P4'!$E$96:$E$102</c:f>
              <c:numCache>
                <c:formatCode>0.00</c:formatCode>
                <c:ptCount val="7"/>
                <c:pt idx="0">
                  <c:v>0.45506436236315084</c:v>
                </c:pt>
                <c:pt idx="1">
                  <c:v>0.4670837273587029</c:v>
                </c:pt>
                <c:pt idx="2">
                  <c:v>0.65464593148891892</c:v>
                </c:pt>
                <c:pt idx="3">
                  <c:v>0.82098676117698899</c:v>
                </c:pt>
                <c:pt idx="4">
                  <c:v>1.0820509939513705</c:v>
                </c:pt>
                <c:pt idx="5">
                  <c:v>1.4248390351719962</c:v>
                </c:pt>
                <c:pt idx="6">
                  <c:v>2.2228857075484432</c:v>
                </c:pt>
              </c:numCache>
            </c:numRef>
          </c:val>
        </c:ser>
        <c:marker val="1"/>
        <c:axId val="58665216"/>
        <c:axId val="58695680"/>
      </c:lineChart>
      <c:catAx>
        <c:axId val="58665216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8695680"/>
        <c:crosses val="autoZero"/>
        <c:auto val="1"/>
        <c:lblAlgn val="ctr"/>
        <c:lblOffset val="100"/>
      </c:catAx>
      <c:valAx>
        <c:axId val="58695680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86652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4849487840569014E-2"/>
          <c:y val="0.10613453043979262"/>
          <c:w val="0.92616037481294244"/>
          <c:h val="0.67349191860547952"/>
        </c:manualLayout>
      </c:layout>
      <c:lineChart>
        <c:grouping val="standard"/>
        <c:ser>
          <c:idx val="1"/>
          <c:order val="0"/>
          <c:tx>
            <c:strRef>
              <c:f>'P4'!$C$62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rgbClr val="4F81BD">
                  <a:shade val="95000"/>
                  <a:satMod val="105000"/>
                </a:srgbClr>
              </a:solidFill>
            </a:ln>
          </c:spPr>
          <c:marker>
            <c:spPr>
              <a:solidFill>
                <a:srgbClr val="4F81BD"/>
              </a:solidFill>
              <a:ln>
                <a:solidFill>
                  <a:srgbClr val="4F81BD">
                    <a:shade val="95000"/>
                    <a:satMod val="105000"/>
                  </a:srgbClr>
                </a:solidFill>
              </a:ln>
            </c:spPr>
          </c:marker>
          <c:dLbls>
            <c:dLbl>
              <c:idx val="0"/>
              <c:layout>
                <c:manualLayout>
                  <c:x val="-2.1180030257186077E-2"/>
                  <c:y val="-5.4878048780487756E-2"/>
                </c:manualLayout>
              </c:layout>
              <c:showVal val="1"/>
            </c:dLbl>
            <c:dLbl>
              <c:idx val="1"/>
              <c:layout>
                <c:manualLayout>
                  <c:x val="-2.1180030257186077E-2"/>
                  <c:y val="-5.7926829268292693E-2"/>
                </c:manualLayout>
              </c:layout>
              <c:showVal val="1"/>
            </c:dLbl>
            <c:dLbl>
              <c:idx val="2"/>
              <c:layout>
                <c:manualLayout>
                  <c:x val="-1.9667170953101401E-2"/>
                  <c:y val="-5.7926829268292693E-2"/>
                </c:manualLayout>
              </c:layout>
              <c:showVal val="1"/>
            </c:dLbl>
            <c:dLbl>
              <c:idx val="3"/>
              <c:layout>
                <c:manualLayout>
                  <c:x val="-2.1180030257186077E-2"/>
                  <c:y val="-4.268292682926942E-2"/>
                </c:manualLayout>
              </c:layout>
              <c:showVal val="1"/>
            </c:dLbl>
            <c:dLbl>
              <c:idx val="4"/>
              <c:layout>
                <c:manualLayout>
                  <c:x val="-1.6641452344932407E-2"/>
                  <c:y val="-5.1829268292682647E-2"/>
                </c:manualLayout>
              </c:layout>
              <c:showVal val="1"/>
            </c:dLbl>
            <c:dLbl>
              <c:idx val="5"/>
              <c:layout>
                <c:manualLayout>
                  <c:x val="-1.8154311649016801E-2"/>
                  <c:y val="-4.8780487804879431E-2"/>
                </c:manualLayout>
              </c:layout>
              <c:showVal val="1"/>
            </c:dLbl>
            <c:dLbl>
              <c:idx val="6"/>
              <c:layout>
                <c:manualLayout>
                  <c:x val="-1.8154311649016801E-2"/>
                  <c:y val="-5.1829268292682647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'P4'!$C$63:$C$69</c:f>
              <c:numCache>
                <c:formatCode>0.00</c:formatCode>
                <c:ptCount val="7"/>
                <c:pt idx="0">
                  <c:v>5.9763860702514684</c:v>
                </c:pt>
                <c:pt idx="1">
                  <c:v>6.1255059242248455</c:v>
                </c:pt>
                <c:pt idx="2">
                  <c:v>6.0710711479187012</c:v>
                </c:pt>
                <c:pt idx="3">
                  <c:v>6.1483435630798384</c:v>
                </c:pt>
                <c:pt idx="4">
                  <c:v>6.0018630027772124</c:v>
                </c:pt>
                <c:pt idx="5">
                  <c:v>5.9801764488220224</c:v>
                </c:pt>
                <c:pt idx="6">
                  <c:v>5.9784502983093324</c:v>
                </c:pt>
              </c:numCache>
            </c:numRef>
          </c:val>
        </c:ser>
        <c:ser>
          <c:idx val="2"/>
          <c:order val="1"/>
          <c:tx>
            <c:strRef>
              <c:f>'P4'!$D$62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1.6224188790560937E-2"/>
                  <c:y val="-3.6585365853658611E-2"/>
                </c:manualLayout>
              </c:layout>
              <c:showVal val="1"/>
            </c:dLbl>
            <c:dLbl>
              <c:idx val="1"/>
              <c:layout>
                <c:manualLayout>
                  <c:x val="-1.7699115044247787E-2"/>
                  <c:y val="-4.2682926829269413E-2"/>
                </c:manualLayout>
              </c:layout>
              <c:showVal val="1"/>
            </c:dLbl>
            <c:dLbl>
              <c:idx val="2"/>
              <c:layout>
                <c:manualLayout>
                  <c:x val="-1.4749262536873094E-2"/>
                  <c:y val="-3.0487804878048842E-2"/>
                </c:manualLayout>
              </c:layout>
              <c:showVal val="1"/>
            </c:dLbl>
            <c:dLbl>
              <c:idx val="3"/>
              <c:layout>
                <c:manualLayout>
                  <c:x val="-1.6224188790560937E-2"/>
                  <c:y val="-3.9634146341463491E-2"/>
                </c:manualLayout>
              </c:layout>
              <c:showVal val="1"/>
            </c:dLbl>
            <c:dLbl>
              <c:idx val="4"/>
              <c:layout>
                <c:manualLayout>
                  <c:x val="-1.7699115044247787E-2"/>
                  <c:y val="-3.3536585365853661E-2"/>
                </c:manualLayout>
              </c:layout>
              <c:showVal val="1"/>
            </c:dLbl>
            <c:dLbl>
              <c:idx val="5"/>
              <c:layout>
                <c:manualLayout>
                  <c:x val="-1.4749262536873038E-2"/>
                  <c:y val="-1.2195121951219513E-2"/>
                </c:manualLayout>
              </c:layout>
              <c:showVal val="1"/>
            </c:dLbl>
            <c:dLbl>
              <c:idx val="6"/>
              <c:layout>
                <c:manualLayout>
                  <c:x val="-1.1799410029498632E-2"/>
                  <c:y val="-2.7439024390243906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'P4'!$D$63:$D$69</c:f>
              <c:numCache>
                <c:formatCode>0.00</c:formatCode>
                <c:ptCount val="7"/>
                <c:pt idx="0">
                  <c:v>5.7653493881225923</c:v>
                </c:pt>
                <c:pt idx="1">
                  <c:v>5.8248133659361745</c:v>
                </c:pt>
                <c:pt idx="2">
                  <c:v>5.8873062133789045</c:v>
                </c:pt>
                <c:pt idx="3">
                  <c:v>5.8449583053588867</c:v>
                </c:pt>
                <c:pt idx="4">
                  <c:v>5.8635225296020455</c:v>
                </c:pt>
                <c:pt idx="5">
                  <c:v>5.8900871276855256</c:v>
                </c:pt>
                <c:pt idx="6">
                  <c:v>5.8124098777769539</c:v>
                </c:pt>
              </c:numCache>
            </c:numRef>
          </c:val>
        </c:ser>
        <c:ser>
          <c:idx val="3"/>
          <c:order val="2"/>
          <c:tx>
            <c:strRef>
              <c:f>'P4'!$E$62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6641452344932407E-2"/>
                  <c:y val="3.3536585365853661E-2"/>
                </c:manualLayout>
              </c:layout>
              <c:showVal val="1"/>
            </c:dLbl>
            <c:dLbl>
              <c:idx val="1"/>
              <c:layout>
                <c:manualLayout>
                  <c:x val="-1.6641452344932407E-2"/>
                  <c:y val="3.9634146341463491E-2"/>
                </c:manualLayout>
              </c:layout>
              <c:showVal val="1"/>
            </c:dLbl>
            <c:dLbl>
              <c:idx val="2"/>
              <c:layout>
                <c:manualLayout>
                  <c:x val="-1.8154311649016801E-2"/>
                  <c:y val="3.6585365853658611E-2"/>
                </c:manualLayout>
              </c:layout>
              <c:showVal val="1"/>
            </c:dLbl>
            <c:dLbl>
              <c:idx val="3"/>
              <c:layout>
                <c:manualLayout>
                  <c:x val="-1.8154311649016801E-2"/>
                  <c:y val="3.6585365853658611E-2"/>
                </c:manualLayout>
              </c:layout>
              <c:showVal val="1"/>
            </c:dLbl>
            <c:dLbl>
              <c:idx val="4"/>
              <c:layout>
                <c:manualLayout>
                  <c:x val="-1.6641452344932407E-2"/>
                  <c:y val="4.2682926829269434E-2"/>
                </c:manualLayout>
              </c:layout>
              <c:showVal val="1"/>
            </c:dLbl>
            <c:dLbl>
              <c:idx val="5"/>
              <c:layout>
                <c:manualLayout>
                  <c:x val="-1.6641452344932407E-2"/>
                  <c:y val="3.9634146341463491E-2"/>
                </c:manualLayout>
              </c:layout>
              <c:showVal val="1"/>
            </c:dLbl>
            <c:dLbl>
              <c:idx val="6"/>
              <c:layout>
                <c:manualLayout>
                  <c:x val="-1.8154311649016801E-2"/>
                  <c:y val="3.6585365853658611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'P4'!$B$63:$B$69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'P4'!$E$63:$E$69</c:f>
              <c:numCache>
                <c:formatCode>0.00</c:formatCode>
                <c:ptCount val="7"/>
                <c:pt idx="0">
                  <c:v>5.6429991722106925</c:v>
                </c:pt>
                <c:pt idx="1">
                  <c:v>5.7515506744384766</c:v>
                </c:pt>
                <c:pt idx="2">
                  <c:v>5.7690463066101074</c:v>
                </c:pt>
                <c:pt idx="3">
                  <c:v>5.7095975875854466</c:v>
                </c:pt>
                <c:pt idx="4">
                  <c:v>5.715181350707895</c:v>
                </c:pt>
                <c:pt idx="5">
                  <c:v>5.7599096298217773</c:v>
                </c:pt>
                <c:pt idx="6">
                  <c:v>5.703099250793457</c:v>
                </c:pt>
              </c:numCache>
            </c:numRef>
          </c:val>
        </c:ser>
        <c:marker val="1"/>
        <c:axId val="58747136"/>
        <c:axId val="58781696"/>
      </c:lineChart>
      <c:catAx>
        <c:axId val="58747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8781696"/>
        <c:crosses val="autoZero"/>
        <c:auto val="1"/>
        <c:lblAlgn val="ctr"/>
        <c:lblOffset val="100"/>
      </c:catAx>
      <c:valAx>
        <c:axId val="58781696"/>
        <c:scaling>
          <c:orientation val="minMax"/>
          <c:min val="5.5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.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87471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Sheet2!$G$5</c:f>
              <c:strCache>
                <c:ptCount val="1"/>
                <c:pt idx="0">
                  <c:v>2000</c:v>
                </c:pt>
              </c:strCache>
            </c:strRef>
          </c:tx>
          <c:spPr>
            <a:ln w="31750"/>
          </c:spPr>
          <c:dLbls>
            <c:numFmt formatCode="#,##0.0" sourceLinked="0"/>
            <c:dLblPos val="outEnd"/>
            <c:showVal val="1"/>
          </c:dLbls>
          <c:cat>
            <c:strRef>
              <c:f>Sheet2!$F$6:$F$8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Sheet2!$G$6:$G$8</c:f>
              <c:numCache>
                <c:formatCode>General</c:formatCode>
                <c:ptCount val="3"/>
                <c:pt idx="0">
                  <c:v>11.8</c:v>
                </c:pt>
                <c:pt idx="1">
                  <c:v>11.6</c:v>
                </c:pt>
                <c:pt idx="2">
                  <c:v>16.100000000000001</c:v>
                </c:pt>
              </c:numCache>
            </c:numRef>
          </c:val>
        </c:ser>
        <c:ser>
          <c:idx val="1"/>
          <c:order val="1"/>
          <c:tx>
            <c:strRef>
              <c:f>Sheet2!$H$5</c:f>
              <c:strCache>
                <c:ptCount val="1"/>
                <c:pt idx="0">
                  <c:v>2004</c:v>
                </c:pt>
              </c:strCache>
            </c:strRef>
          </c:tx>
          <c:spPr>
            <a:ln w="31750"/>
          </c:spPr>
          <c:dLbls>
            <c:numFmt formatCode="#,##0.0" sourceLinked="0"/>
            <c:dLblPos val="outEnd"/>
            <c:showVal val="1"/>
          </c:dLbls>
          <c:cat>
            <c:strRef>
              <c:f>Sheet2!$F$6:$F$8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Sheet2!$H$6:$H$8</c:f>
              <c:numCache>
                <c:formatCode>General</c:formatCode>
                <c:ptCount val="3"/>
                <c:pt idx="0">
                  <c:v>11.7</c:v>
                </c:pt>
                <c:pt idx="1">
                  <c:v>12.2</c:v>
                </c:pt>
                <c:pt idx="2">
                  <c:v>15.1</c:v>
                </c:pt>
              </c:numCache>
            </c:numRef>
          </c:val>
        </c:ser>
        <c:ser>
          <c:idx val="2"/>
          <c:order val="2"/>
          <c:tx>
            <c:strRef>
              <c:f>Sheet2!$I$5</c:f>
              <c:strCache>
                <c:ptCount val="1"/>
                <c:pt idx="0">
                  <c:v>2005</c:v>
                </c:pt>
              </c:strCache>
            </c:strRef>
          </c:tx>
          <c:spPr>
            <a:ln w="31750"/>
          </c:spPr>
          <c:dLbls>
            <c:dLblPos val="outEnd"/>
            <c:showVal val="1"/>
          </c:dLbls>
          <c:cat>
            <c:strRef>
              <c:f>Sheet2!$F$6:$F$8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Sheet2!$I$6:$I$8</c:f>
              <c:numCache>
                <c:formatCode>General</c:formatCode>
                <c:ptCount val="3"/>
                <c:pt idx="0">
                  <c:v>12.5</c:v>
                </c:pt>
                <c:pt idx="1">
                  <c:v>12.2</c:v>
                </c:pt>
                <c:pt idx="2">
                  <c:v>14.9</c:v>
                </c:pt>
              </c:numCache>
            </c:numRef>
          </c:val>
        </c:ser>
        <c:ser>
          <c:idx val="3"/>
          <c:order val="3"/>
          <c:tx>
            <c:strRef>
              <c:f>Sheet2!$J$5</c:f>
              <c:strCache>
                <c:ptCount val="1"/>
                <c:pt idx="0">
                  <c:v>2006</c:v>
                </c:pt>
              </c:strCache>
            </c:strRef>
          </c:tx>
          <c:dLbls>
            <c:numFmt formatCode="#,##0.0" sourceLinked="0"/>
            <c:showVal val="1"/>
          </c:dLbls>
          <c:cat>
            <c:strRef>
              <c:f>Sheet2!$F$6:$F$8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Sheet2!$J$6:$J$8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14.5</c:v>
                </c:pt>
              </c:numCache>
            </c:numRef>
          </c:val>
        </c:ser>
        <c:dLbls>
          <c:showVal val="1"/>
        </c:dLbls>
        <c:axId val="58827136"/>
        <c:axId val="58828672"/>
      </c:barChart>
      <c:catAx>
        <c:axId val="58827136"/>
        <c:scaling>
          <c:orientation val="minMax"/>
        </c:scaling>
        <c:axPos val="b"/>
        <c:numFmt formatCode="General" sourceLinked="1"/>
        <c:majorTickMark val="none"/>
        <c:tickLblPos val="nextTo"/>
        <c:crossAx val="58828672"/>
        <c:crosses val="autoZero"/>
        <c:auto val="1"/>
        <c:lblAlgn val="ctr"/>
        <c:lblOffset val="100"/>
      </c:catAx>
      <c:valAx>
        <c:axId val="58828672"/>
        <c:scaling>
          <c:orientation val="minMax"/>
        </c:scaling>
        <c:axPos val="l"/>
        <c:majorGridlines>
          <c:spPr>
            <a:ln>
              <a:solidFill>
                <a:srgbClr val="4F81BD">
                  <a:shade val="95000"/>
                  <a:satMod val="105000"/>
                  <a:alpha val="25000"/>
                </a:srgbClr>
              </a:solidFill>
            </a:ln>
          </c:spPr>
        </c:majorGridlines>
        <c:numFmt formatCode="#,##0.0" sourceLinked="0"/>
        <c:majorTickMark val="none"/>
        <c:tickLblPos val="nextTo"/>
        <c:crossAx val="5882713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Sheet1!$F$7</c:f>
              <c:strCache>
                <c:ptCount val="1"/>
                <c:pt idx="0">
                  <c:v>Espírito Santo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Sheet1!$G$6:$I$6</c:f>
              <c:strCache>
                <c:ptCount val="3"/>
                <c:pt idx="0">
                  <c:v>Total</c:v>
                </c:pt>
                <c:pt idx="1">
                  <c:v>Urbana</c:v>
                </c:pt>
                <c:pt idx="2">
                  <c:v>Rural</c:v>
                </c:pt>
              </c:strCache>
            </c:strRef>
          </c:cat>
          <c:val>
            <c:numRef>
              <c:f>Sheet1!$G$7:$I$7</c:f>
              <c:numCache>
                <c:formatCode>0.0</c:formatCode>
                <c:ptCount val="3"/>
                <c:pt idx="0">
                  <c:v>12</c:v>
                </c:pt>
                <c:pt idx="1">
                  <c:v>13</c:v>
                </c:pt>
                <c:pt idx="2" formatCode="General">
                  <c:v>7.5</c:v>
                </c:pt>
              </c:numCache>
            </c:numRef>
          </c:val>
        </c:ser>
        <c:ser>
          <c:idx val="1"/>
          <c:order val="1"/>
          <c:tx>
            <c:strRef>
              <c:f>Sheet1!$F$8</c:f>
              <c:strCache>
                <c:ptCount val="1"/>
                <c:pt idx="0">
                  <c:v>Sudeste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Sheet1!$G$6:$I$6</c:f>
              <c:strCache>
                <c:ptCount val="3"/>
                <c:pt idx="0">
                  <c:v>Total</c:v>
                </c:pt>
                <c:pt idx="1">
                  <c:v>Urbana</c:v>
                </c:pt>
                <c:pt idx="2">
                  <c:v>Rural</c:v>
                </c:pt>
              </c:strCache>
            </c:strRef>
          </c:cat>
          <c:val>
            <c:numRef>
              <c:f>Sheet1!$G$8:$I$8</c:f>
              <c:numCache>
                <c:formatCode>General</c:formatCode>
                <c:ptCount val="3"/>
                <c:pt idx="0" formatCode="0.0">
                  <c:v>12</c:v>
                </c:pt>
                <c:pt idx="1">
                  <c:v>12.3</c:v>
                </c:pt>
                <c:pt idx="2">
                  <c:v>7.8</c:v>
                </c:pt>
              </c:numCache>
            </c:numRef>
          </c:val>
        </c:ser>
        <c:ser>
          <c:idx val="2"/>
          <c:order val="2"/>
          <c:tx>
            <c:strRef>
              <c:f>Sheet1!$F$9</c:f>
              <c:strCache>
                <c:ptCount val="1"/>
                <c:pt idx="0">
                  <c:v>Brasil</c:v>
                </c:pt>
              </c:strCache>
            </c:strRef>
          </c:tx>
          <c:dLbls>
            <c:dLblPos val="outEnd"/>
            <c:showVal val="1"/>
          </c:dLbls>
          <c:cat>
            <c:strRef>
              <c:f>Sheet1!$G$6:$I$6</c:f>
              <c:strCache>
                <c:ptCount val="3"/>
                <c:pt idx="0">
                  <c:v>Total</c:v>
                </c:pt>
                <c:pt idx="1">
                  <c:v>Urbana</c:v>
                </c:pt>
                <c:pt idx="2">
                  <c:v>Rural</c:v>
                </c:pt>
              </c:strCache>
            </c:strRef>
          </c:cat>
          <c:val>
            <c:numRef>
              <c:f>Sheet1!$G$9:$I$9</c:f>
              <c:numCache>
                <c:formatCode>General</c:formatCode>
                <c:ptCount val="3"/>
                <c:pt idx="0">
                  <c:v>14.5</c:v>
                </c:pt>
                <c:pt idx="1">
                  <c:v>14.1</c:v>
                </c:pt>
                <c:pt idx="2">
                  <c:v>16.8</c:v>
                </c:pt>
              </c:numCache>
            </c:numRef>
          </c:val>
        </c:ser>
        <c:dLbls>
          <c:showVal val="1"/>
        </c:dLbls>
        <c:axId val="58927744"/>
        <c:axId val="58945920"/>
      </c:barChart>
      <c:catAx>
        <c:axId val="58927744"/>
        <c:scaling>
          <c:orientation val="minMax"/>
        </c:scaling>
        <c:axPos val="b"/>
        <c:majorTickMark val="none"/>
        <c:tickLblPos val="nextTo"/>
        <c:crossAx val="58945920"/>
        <c:crosses val="autoZero"/>
        <c:auto val="1"/>
        <c:lblAlgn val="ctr"/>
        <c:lblOffset val="100"/>
      </c:catAx>
      <c:valAx>
        <c:axId val="58945920"/>
        <c:scaling>
          <c:orientation val="minMax"/>
        </c:scaling>
        <c:axPos val="l"/>
        <c:majorGridlines>
          <c:spPr>
            <a:ln>
              <a:solidFill>
                <a:srgbClr val="4F81BD">
                  <a:shade val="95000"/>
                  <a:satMod val="105000"/>
                  <a:alpha val="25000"/>
                </a:srgbClr>
              </a:solidFill>
            </a:ln>
          </c:spPr>
        </c:majorGridlines>
        <c:numFmt formatCode="0.0" sourceLinked="1"/>
        <c:majorTickMark val="none"/>
        <c:tickLblPos val="nextTo"/>
        <c:crossAx val="5892774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Sheet4!$E$5</c:f>
              <c:strCache>
                <c:ptCount val="1"/>
                <c:pt idx="0">
                  <c:v>Espírito Santo</c:v>
                </c:pt>
              </c:strCache>
            </c:strRef>
          </c:tx>
          <c:dLbls>
            <c:dLbl>
              <c:idx val="3"/>
              <c:delete val="1"/>
            </c:dLbl>
            <c:dLblPos val="outEnd"/>
            <c:showVal val="1"/>
          </c:dLbls>
          <c:cat>
            <c:multiLvlStrRef>
              <c:f>Sheet4!$B$3:$H$4</c:f>
              <c:multiLvlStrCache>
                <c:ptCount val="7"/>
                <c:lvl>
                  <c:pt idx="0">
                    <c:v>até 3 SM</c:v>
                  </c:pt>
                  <c:pt idx="1">
                    <c:v>mais de 3 a 5 SM</c:v>
                  </c:pt>
                  <c:pt idx="2">
                    <c:v>mais de 5 SM</c:v>
                  </c:pt>
                  <c:pt idx="4">
                    <c:v>até 3 SM</c:v>
                  </c:pt>
                  <c:pt idx="5">
                    <c:v>mais de 3 a 5 SM</c:v>
                  </c:pt>
                  <c:pt idx="6">
                    <c:v>mais de 5 SM</c:v>
                  </c:pt>
                </c:lvl>
                <c:lvl>
                  <c:pt idx="0">
                    <c:v>2000</c:v>
                  </c:pt>
                  <c:pt idx="4">
                    <c:v>2006</c:v>
                  </c:pt>
                </c:lvl>
              </c:multiLvlStrCache>
            </c:multiLvlStrRef>
          </c:cat>
          <c:val>
            <c:numRef>
              <c:f>Sheet4!$B$5:$H$5</c:f>
              <c:numCache>
                <c:formatCode>General</c:formatCode>
                <c:ptCount val="7"/>
                <c:pt idx="0">
                  <c:v>83.7</c:v>
                </c:pt>
                <c:pt idx="1">
                  <c:v>9.5</c:v>
                </c:pt>
                <c:pt idx="2">
                  <c:v>6.8</c:v>
                </c:pt>
                <c:pt idx="3">
                  <c:v>0</c:v>
                </c:pt>
                <c:pt idx="4">
                  <c:v>92.9</c:v>
                </c:pt>
                <c:pt idx="5">
                  <c:v>4.5999999999999996</c:v>
                </c:pt>
                <c:pt idx="6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Sheet4!$E$6</c:f>
              <c:strCache>
                <c:ptCount val="1"/>
                <c:pt idx="0">
                  <c:v>Sudeste</c:v>
                </c:pt>
              </c:strCache>
            </c:strRef>
          </c:tx>
          <c:dLbls>
            <c:delete val="1"/>
          </c:dLbls>
          <c:cat>
            <c:multiLvlStrRef>
              <c:f>Sheet4!$B$3:$H$4</c:f>
              <c:multiLvlStrCache>
                <c:ptCount val="7"/>
                <c:lvl>
                  <c:pt idx="0">
                    <c:v>até 3 SM</c:v>
                  </c:pt>
                  <c:pt idx="1">
                    <c:v>mais de 3 a 5 SM</c:v>
                  </c:pt>
                  <c:pt idx="2">
                    <c:v>mais de 5 SM</c:v>
                  </c:pt>
                  <c:pt idx="4">
                    <c:v>até 3 SM</c:v>
                  </c:pt>
                  <c:pt idx="5">
                    <c:v>mais de 3 a 5 SM</c:v>
                  </c:pt>
                  <c:pt idx="6">
                    <c:v>mais de 5 SM</c:v>
                  </c:pt>
                </c:lvl>
                <c:lvl>
                  <c:pt idx="0">
                    <c:v>2000</c:v>
                  </c:pt>
                  <c:pt idx="4">
                    <c:v>2006</c:v>
                  </c:pt>
                </c:lvl>
              </c:multiLvlStrCache>
            </c:multiLvlStrRef>
          </c:cat>
          <c:val>
            <c:numRef>
              <c:f>Sheet4!$B$6:$H$6</c:f>
              <c:numCache>
                <c:formatCode>General</c:formatCode>
                <c:ptCount val="7"/>
                <c:pt idx="0">
                  <c:v>77.099999999999994</c:v>
                </c:pt>
                <c:pt idx="1">
                  <c:v>11.5</c:v>
                </c:pt>
                <c:pt idx="2">
                  <c:v>11.4</c:v>
                </c:pt>
                <c:pt idx="3">
                  <c:v>0</c:v>
                </c:pt>
                <c:pt idx="4">
                  <c:v>89.9</c:v>
                </c:pt>
                <c:pt idx="5">
                  <c:v>6.2</c:v>
                </c:pt>
                <c:pt idx="6">
                  <c:v>3.9</c:v>
                </c:pt>
              </c:numCache>
            </c:numRef>
          </c:val>
        </c:ser>
        <c:ser>
          <c:idx val="2"/>
          <c:order val="2"/>
          <c:tx>
            <c:strRef>
              <c:f>Sheet4!$E$7</c:f>
              <c:strCache>
                <c:ptCount val="1"/>
                <c:pt idx="0">
                  <c:v>Brasil</c:v>
                </c:pt>
              </c:strCache>
            </c:strRef>
          </c:tx>
          <c:dLbls>
            <c:delete val="1"/>
          </c:dLbls>
          <c:cat>
            <c:multiLvlStrRef>
              <c:f>Sheet4!$B$3:$H$4</c:f>
              <c:multiLvlStrCache>
                <c:ptCount val="7"/>
                <c:lvl>
                  <c:pt idx="0">
                    <c:v>até 3 SM</c:v>
                  </c:pt>
                  <c:pt idx="1">
                    <c:v>mais de 3 a 5 SM</c:v>
                  </c:pt>
                  <c:pt idx="2">
                    <c:v>mais de 5 SM</c:v>
                  </c:pt>
                  <c:pt idx="4">
                    <c:v>até 3 SM</c:v>
                  </c:pt>
                  <c:pt idx="5">
                    <c:v>mais de 3 a 5 SM</c:v>
                  </c:pt>
                  <c:pt idx="6">
                    <c:v>mais de 5 SM</c:v>
                  </c:pt>
                </c:lvl>
                <c:lvl>
                  <c:pt idx="0">
                    <c:v>2000</c:v>
                  </c:pt>
                  <c:pt idx="4">
                    <c:v>2006</c:v>
                  </c:pt>
                </c:lvl>
              </c:multiLvlStrCache>
            </c:multiLvlStrRef>
          </c:cat>
          <c:val>
            <c:numRef>
              <c:f>Sheet4!$B$7:$H$7</c:f>
              <c:numCache>
                <c:formatCode>General</c:formatCode>
                <c:ptCount val="7"/>
                <c:pt idx="0">
                  <c:v>82.5</c:v>
                </c:pt>
                <c:pt idx="1">
                  <c:v>9.4</c:v>
                </c:pt>
                <c:pt idx="2">
                  <c:v>8.1</c:v>
                </c:pt>
                <c:pt idx="3">
                  <c:v>0</c:v>
                </c:pt>
                <c:pt idx="4">
                  <c:v>90.7</c:v>
                </c:pt>
                <c:pt idx="5">
                  <c:v>5.5</c:v>
                </c:pt>
                <c:pt idx="6">
                  <c:v>3.8</c:v>
                </c:pt>
              </c:numCache>
            </c:numRef>
          </c:val>
        </c:ser>
        <c:dLbls>
          <c:showVal val="1"/>
        </c:dLbls>
        <c:axId val="58891648"/>
        <c:axId val="58901632"/>
      </c:barChart>
      <c:catAx>
        <c:axId val="58891648"/>
        <c:scaling>
          <c:orientation val="minMax"/>
        </c:scaling>
        <c:axPos val="b"/>
        <c:majorTickMark val="none"/>
        <c:tickLblPos val="nextTo"/>
        <c:crossAx val="58901632"/>
        <c:crosses val="autoZero"/>
        <c:auto val="1"/>
        <c:lblAlgn val="ctr"/>
        <c:lblOffset val="100"/>
      </c:catAx>
      <c:valAx>
        <c:axId val="58901632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#,##0.0" sourceLinked="0"/>
        <c:majorTickMark val="none"/>
        <c:tickLblPos val="nextTo"/>
        <c:crossAx val="5889164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9.1613257575757487E-2"/>
          <c:y val="8.8468333333333565E-2"/>
          <c:w val="0.85911044538455861"/>
          <c:h val="0.65849425375226167"/>
        </c:manualLayout>
      </c:layout>
      <c:lineChart>
        <c:grouping val="standard"/>
        <c:ser>
          <c:idx val="0"/>
          <c:order val="0"/>
          <c:tx>
            <c:strRef>
              <c:f>cresc!$A$7</c:f>
              <c:strCache>
                <c:ptCount val="1"/>
                <c:pt idx="0">
                  <c:v>Espírito Santo</c:v>
                </c:pt>
              </c:strCache>
            </c:strRef>
          </c:tx>
          <c:spPr>
            <a:ln w="31750"/>
          </c:spPr>
          <c:marker>
            <c:symbol val="diamond"/>
            <c:size val="7"/>
          </c:marker>
          <c:dLbls>
            <c:numFmt formatCode="#,##0.0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dLblPos val="t"/>
            <c:showVal val="1"/>
          </c:dLbls>
          <c:cat>
            <c:strRef>
              <c:f>cresc!$B$6:$G$6</c:f>
              <c:strCache>
                <c:ptCount val="6"/>
                <c:pt idx="0">
                  <c:v>2001-2002</c:v>
                </c:pt>
                <c:pt idx="1">
                  <c:v>2002-2003</c:v>
                </c:pt>
                <c:pt idx="2">
                  <c:v>2003-2004</c:v>
                </c:pt>
                <c:pt idx="3">
                  <c:v>2004-2005</c:v>
                </c:pt>
                <c:pt idx="4">
                  <c:v>2005-2006</c:v>
                </c:pt>
                <c:pt idx="5">
                  <c:v>2006-2007</c:v>
                </c:pt>
              </c:strCache>
            </c:strRef>
          </c:cat>
          <c:val>
            <c:numRef>
              <c:f>cresc!$B$7:$G$7</c:f>
              <c:numCache>
                <c:formatCode>0.00</c:formatCode>
                <c:ptCount val="6"/>
                <c:pt idx="0">
                  <c:v>1.709806673722156</c:v>
                </c:pt>
                <c:pt idx="1">
                  <c:v>1.6889661570269916</c:v>
                </c:pt>
                <c:pt idx="2">
                  <c:v>1.6730998051159698</c:v>
                </c:pt>
                <c:pt idx="3">
                  <c:v>1.6344151514412864</c:v>
                </c:pt>
                <c:pt idx="4">
                  <c:v>1.6610376012983041</c:v>
                </c:pt>
                <c:pt idx="5">
                  <c:v>1.6144399227896584</c:v>
                </c:pt>
              </c:numCache>
            </c:numRef>
          </c:val>
        </c:ser>
        <c:marker val="1"/>
        <c:axId val="54970624"/>
        <c:axId val="54976512"/>
      </c:lineChart>
      <c:catAx>
        <c:axId val="54970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4976512"/>
        <c:crosses val="autoZero"/>
        <c:auto val="1"/>
        <c:lblAlgn val="ctr"/>
        <c:lblOffset val="100"/>
      </c:catAx>
      <c:valAx>
        <c:axId val="54976512"/>
        <c:scaling>
          <c:orientation val="minMax"/>
          <c:min val="1.6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.00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49706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Sheet5!$A$3</c:f>
              <c:strCache>
                <c:ptCount val="1"/>
                <c:pt idx="0">
                  <c:v>Espírito Santo</c:v>
                </c:pt>
              </c:strCache>
            </c:strRef>
          </c:tx>
          <c:dLbls>
            <c:dLblPos val="outEnd"/>
            <c:showVal val="1"/>
          </c:dLbls>
          <c:cat>
            <c:strRef>
              <c:f>Sheet5!$B$2:$D$2</c:f>
              <c:strCache>
                <c:ptCount val="3"/>
                <c:pt idx="0">
                  <c:v>Total</c:v>
                </c:pt>
                <c:pt idx="1">
                  <c:v>Urbana</c:v>
                </c:pt>
                <c:pt idx="2">
                  <c:v>Rural</c:v>
                </c:pt>
              </c:strCache>
            </c:strRef>
          </c:cat>
          <c:val>
            <c:numRef>
              <c:f>Sheet5!$B$3:$D$3</c:f>
              <c:numCache>
                <c:formatCode>General</c:formatCode>
                <c:ptCount val="3"/>
                <c:pt idx="0">
                  <c:v>12.8</c:v>
                </c:pt>
                <c:pt idx="1">
                  <c:v>10.200000000000001</c:v>
                </c:pt>
                <c:pt idx="2">
                  <c:v>25.6</c:v>
                </c:pt>
              </c:numCache>
            </c:numRef>
          </c:val>
        </c:ser>
        <c:ser>
          <c:idx val="1"/>
          <c:order val="1"/>
          <c:tx>
            <c:strRef>
              <c:f>Sheet5!$A$4</c:f>
              <c:strCache>
                <c:ptCount val="1"/>
                <c:pt idx="0">
                  <c:v>Sudeste</c:v>
                </c:pt>
              </c:strCache>
            </c:strRef>
          </c:tx>
          <c:dLbls>
            <c:dLblPos val="outEnd"/>
            <c:showVal val="1"/>
          </c:dLbls>
          <c:cat>
            <c:strRef>
              <c:f>Sheet5!$B$2:$D$2</c:f>
              <c:strCache>
                <c:ptCount val="3"/>
                <c:pt idx="0">
                  <c:v>Total</c:v>
                </c:pt>
                <c:pt idx="1">
                  <c:v>Urbana</c:v>
                </c:pt>
                <c:pt idx="2">
                  <c:v>Rural</c:v>
                </c:pt>
              </c:strCache>
            </c:strRef>
          </c:cat>
          <c:val>
            <c:numRef>
              <c:f>Sheet5!$B$4:$D$4</c:f>
              <c:numCache>
                <c:formatCode>General</c:formatCode>
                <c:ptCount val="3"/>
                <c:pt idx="0">
                  <c:v>12.1</c:v>
                </c:pt>
                <c:pt idx="1">
                  <c:v>10.8</c:v>
                </c:pt>
                <c:pt idx="2">
                  <c:v>27.6</c:v>
                </c:pt>
              </c:numCache>
            </c:numRef>
          </c:val>
        </c:ser>
        <c:ser>
          <c:idx val="2"/>
          <c:order val="2"/>
          <c:tx>
            <c:strRef>
              <c:f>Sheet5!$A$5</c:f>
              <c:strCache>
                <c:ptCount val="1"/>
                <c:pt idx="0">
                  <c:v>Brasil</c:v>
                </c:pt>
              </c:strCache>
            </c:strRef>
          </c:tx>
          <c:dLbls>
            <c:dLblPos val="outEnd"/>
            <c:showVal val="1"/>
          </c:dLbls>
          <c:cat>
            <c:strRef>
              <c:f>Sheet5!$B$2:$D$2</c:f>
              <c:strCache>
                <c:ptCount val="3"/>
                <c:pt idx="0">
                  <c:v>Total</c:v>
                </c:pt>
                <c:pt idx="1">
                  <c:v>Urbana</c:v>
                </c:pt>
                <c:pt idx="2">
                  <c:v>Rural</c:v>
                </c:pt>
              </c:strCache>
            </c:strRef>
          </c:cat>
          <c:val>
            <c:numRef>
              <c:f>Sheet5!$B$5:$D$5</c:f>
              <c:numCache>
                <c:formatCode>General</c:formatCode>
                <c:ptCount val="3"/>
                <c:pt idx="0" formatCode="0.0">
                  <c:v>12</c:v>
                </c:pt>
                <c:pt idx="1">
                  <c:v>10.4</c:v>
                </c:pt>
                <c:pt idx="2">
                  <c:v>21.2</c:v>
                </c:pt>
              </c:numCache>
            </c:numRef>
          </c:val>
        </c:ser>
        <c:dLbls>
          <c:showVal val="1"/>
        </c:dLbls>
        <c:axId val="59002240"/>
        <c:axId val="59012224"/>
      </c:barChart>
      <c:catAx>
        <c:axId val="59002240"/>
        <c:scaling>
          <c:orientation val="minMax"/>
        </c:scaling>
        <c:axPos val="b"/>
        <c:majorTickMark val="none"/>
        <c:tickLblPos val="nextTo"/>
        <c:crossAx val="59012224"/>
        <c:crosses val="autoZero"/>
        <c:auto val="1"/>
        <c:lblAlgn val="ctr"/>
        <c:lblOffset val="100"/>
      </c:catAx>
      <c:valAx>
        <c:axId val="59012224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#,##0.0" sourceLinked="0"/>
        <c:majorTickMark val="none"/>
        <c:tickLblPos val="nextTo"/>
        <c:crossAx val="5900224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title>
      <c:tx>
        <c:rich>
          <a:bodyPr/>
          <a:lstStyle/>
          <a:p>
            <a:pPr>
              <a:defRPr sz="1400" b="0"/>
            </a:pPr>
            <a:r>
              <a:rPr lang="pt-BR" sz="1400" b="0" dirty="0"/>
              <a:t>2000</a:t>
            </a:r>
          </a:p>
        </c:rich>
      </c:tx>
      <c:layout>
        <c:manualLayout>
          <c:xMode val="edge"/>
          <c:yMode val="edge"/>
          <c:x val="2.2856481481482241E-3"/>
          <c:y val="0.90781180555555563"/>
        </c:manualLayout>
      </c:layout>
      <c:overlay val="1"/>
    </c:title>
    <c:plotArea>
      <c:layout/>
      <c:barChart>
        <c:barDir val="col"/>
        <c:grouping val="stacked"/>
        <c:ser>
          <c:idx val="0"/>
          <c:order val="0"/>
          <c:tx>
            <c:strRef>
              <c:f>Sheet6!$A$21</c:f>
              <c:strCache>
                <c:ptCount val="1"/>
                <c:pt idx="0">
                  <c:v>Habitação precária</c:v>
                </c:pt>
              </c:strCache>
            </c:strRef>
          </c:tx>
          <c:dLbls>
            <c:dLblPos val="ctr"/>
            <c:showVal val="1"/>
          </c:dLbls>
          <c:cat>
            <c:strRef>
              <c:f>Sheet6!$B$20:$D$20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Sheet6!$B$21:$D$21</c:f>
              <c:numCache>
                <c:formatCode>0.0</c:formatCode>
                <c:ptCount val="3"/>
                <c:pt idx="0">
                  <c:v>22.4</c:v>
                </c:pt>
                <c:pt idx="1">
                  <c:v>9</c:v>
                </c:pt>
                <c:pt idx="2">
                  <c:v>24.4</c:v>
                </c:pt>
              </c:numCache>
            </c:numRef>
          </c:val>
        </c:ser>
        <c:ser>
          <c:idx val="1"/>
          <c:order val="1"/>
          <c:tx>
            <c:strRef>
              <c:f>Sheet6!$A$22</c:f>
              <c:strCache>
                <c:ptCount val="1"/>
                <c:pt idx="0">
                  <c:v>Coabitação familiar</c:v>
                </c:pt>
              </c:strCache>
            </c:strRef>
          </c:tx>
          <c:dLbls>
            <c:dLblPos val="ctr"/>
            <c:showVal val="1"/>
          </c:dLbls>
          <c:cat>
            <c:strRef>
              <c:f>Sheet6!$B$20:$D$20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Sheet6!$B$22:$D$22</c:f>
              <c:numCache>
                <c:formatCode>0.0</c:formatCode>
                <c:ptCount val="3"/>
                <c:pt idx="0">
                  <c:v>60.1</c:v>
                </c:pt>
                <c:pt idx="1">
                  <c:v>65</c:v>
                </c:pt>
                <c:pt idx="2">
                  <c:v>57.1</c:v>
                </c:pt>
              </c:numCache>
            </c:numRef>
          </c:val>
        </c:ser>
        <c:ser>
          <c:idx val="2"/>
          <c:order val="2"/>
          <c:tx>
            <c:strRef>
              <c:f>Sheet6!$A$23</c:f>
              <c:strCache>
                <c:ptCount val="1"/>
                <c:pt idx="0">
                  <c:v>Ônus excessivo com aluguel</c:v>
                </c:pt>
              </c:strCache>
            </c:strRef>
          </c:tx>
          <c:dLbls>
            <c:dLblPos val="ctr"/>
            <c:showVal val="1"/>
          </c:dLbls>
          <c:cat>
            <c:strRef>
              <c:f>Sheet6!$B$20:$D$20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Sheet6!$B$23:$D$23</c:f>
              <c:numCache>
                <c:formatCode>0.0</c:formatCode>
                <c:ptCount val="3"/>
                <c:pt idx="0">
                  <c:v>17.399999999999999</c:v>
                </c:pt>
                <c:pt idx="1">
                  <c:v>26</c:v>
                </c:pt>
                <c:pt idx="2">
                  <c:v>18.5</c:v>
                </c:pt>
              </c:numCache>
            </c:numRef>
          </c:val>
        </c:ser>
        <c:dLbls>
          <c:showVal val="1"/>
        </c:dLbls>
        <c:overlap val="100"/>
        <c:axId val="59204352"/>
        <c:axId val="59205888"/>
      </c:barChart>
      <c:catAx>
        <c:axId val="59204352"/>
        <c:scaling>
          <c:orientation val="minMax"/>
        </c:scaling>
        <c:axPos val="b"/>
        <c:tickLblPos val="nextTo"/>
        <c:crossAx val="59205888"/>
        <c:crosses val="autoZero"/>
        <c:auto val="1"/>
        <c:lblAlgn val="ctr"/>
        <c:lblOffset val="100"/>
      </c:catAx>
      <c:valAx>
        <c:axId val="59205888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#,##0.0" sourceLinked="0"/>
        <c:tickLblPos val="nextTo"/>
        <c:crossAx val="59204352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title>
      <c:tx>
        <c:rich>
          <a:bodyPr/>
          <a:lstStyle/>
          <a:p>
            <a:pPr algn="ctr">
              <a:defRPr sz="1400" b="0"/>
            </a:pPr>
            <a:r>
              <a:rPr lang="pt-BR" sz="1400" b="0"/>
              <a:t>2006</a:t>
            </a:r>
          </a:p>
        </c:rich>
      </c:tx>
      <c:layout>
        <c:manualLayout>
          <c:xMode val="edge"/>
          <c:yMode val="edge"/>
          <c:x val="2.2856481481482241E-3"/>
          <c:y val="0.91031354166666645"/>
        </c:manualLayout>
      </c:layout>
      <c:overlay val="1"/>
    </c:title>
    <c:plotArea>
      <c:layout/>
      <c:barChart>
        <c:barDir val="col"/>
        <c:grouping val="stacked"/>
        <c:ser>
          <c:idx val="0"/>
          <c:order val="0"/>
          <c:tx>
            <c:strRef>
              <c:f>Sheet6!$A$27</c:f>
              <c:strCache>
                <c:ptCount val="1"/>
                <c:pt idx="0">
                  <c:v>Habitação precária</c:v>
                </c:pt>
              </c:strCache>
            </c:strRef>
          </c:tx>
          <c:dLbls>
            <c:dLblPos val="ctr"/>
            <c:showVal val="1"/>
          </c:dLbls>
          <c:cat>
            <c:strRef>
              <c:f>Sheet6!$B$26:$D$26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Sheet6!$B$27:$D$27</c:f>
              <c:numCache>
                <c:formatCode>0.0</c:formatCode>
                <c:ptCount val="3"/>
                <c:pt idx="0" formatCode="General">
                  <c:v>13.2</c:v>
                </c:pt>
                <c:pt idx="1">
                  <c:v>6.2</c:v>
                </c:pt>
                <c:pt idx="2">
                  <c:v>18.8</c:v>
                </c:pt>
              </c:numCache>
            </c:numRef>
          </c:val>
        </c:ser>
        <c:ser>
          <c:idx val="1"/>
          <c:order val="1"/>
          <c:tx>
            <c:strRef>
              <c:f>Sheet6!$A$28</c:f>
              <c:strCache>
                <c:ptCount val="1"/>
                <c:pt idx="0">
                  <c:v>Coabitação familiar</c:v>
                </c:pt>
              </c:strCache>
            </c:strRef>
          </c:tx>
          <c:dLbls>
            <c:dLblPos val="ctr"/>
            <c:showVal val="1"/>
          </c:dLbls>
          <c:cat>
            <c:strRef>
              <c:f>Sheet6!$B$26:$D$26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Sheet6!$B$28:$D$28</c:f>
              <c:numCache>
                <c:formatCode>0.0</c:formatCode>
                <c:ptCount val="3"/>
                <c:pt idx="0" formatCode="General">
                  <c:v>52.4</c:v>
                </c:pt>
                <c:pt idx="1">
                  <c:v>57.7</c:v>
                </c:pt>
                <c:pt idx="2">
                  <c:v>57.6</c:v>
                </c:pt>
              </c:numCache>
            </c:numRef>
          </c:val>
        </c:ser>
        <c:ser>
          <c:idx val="2"/>
          <c:order val="2"/>
          <c:tx>
            <c:strRef>
              <c:f>Sheet6!$A$29</c:f>
              <c:strCache>
                <c:ptCount val="1"/>
                <c:pt idx="0">
                  <c:v>Ônus excessivo com aluguel</c:v>
                </c:pt>
              </c:strCache>
            </c:strRef>
          </c:tx>
          <c:dLbls>
            <c:dLblPos val="ctr"/>
            <c:showVal val="1"/>
          </c:dLbls>
          <c:cat>
            <c:strRef>
              <c:f>Sheet6!$B$26:$D$26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Sheet6!$B$29:$D$29</c:f>
              <c:numCache>
                <c:formatCode>0.0</c:formatCode>
                <c:ptCount val="3"/>
                <c:pt idx="0" formatCode="General">
                  <c:v>34.4</c:v>
                </c:pt>
                <c:pt idx="1">
                  <c:v>36.1</c:v>
                </c:pt>
                <c:pt idx="2">
                  <c:v>30.8</c:v>
                </c:pt>
              </c:numCache>
            </c:numRef>
          </c:val>
        </c:ser>
        <c:dLbls>
          <c:showVal val="1"/>
        </c:dLbls>
        <c:overlap val="100"/>
        <c:axId val="57815424"/>
        <c:axId val="57816960"/>
      </c:barChart>
      <c:catAx>
        <c:axId val="57815424"/>
        <c:scaling>
          <c:orientation val="minMax"/>
        </c:scaling>
        <c:axPos val="b"/>
        <c:tickLblPos val="nextTo"/>
        <c:crossAx val="57816960"/>
        <c:crosses val="autoZero"/>
        <c:auto val="1"/>
        <c:lblAlgn val="ctr"/>
        <c:lblOffset val="100"/>
      </c:catAx>
      <c:valAx>
        <c:axId val="57816960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#,##0.0" sourceLinked="0"/>
        <c:tickLblPos val="nextTo"/>
        <c:crossAx val="57815424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title>
      <c:tx>
        <c:rich>
          <a:bodyPr/>
          <a:lstStyle/>
          <a:p>
            <a:pPr>
              <a:defRPr sz="1400" b="0"/>
            </a:pPr>
            <a:r>
              <a:rPr lang="pt-BR" sz="1400" b="0"/>
              <a:t>2006</a:t>
            </a:r>
          </a:p>
        </c:rich>
      </c:tx>
      <c:layout>
        <c:manualLayout>
          <c:xMode val="edge"/>
          <c:yMode val="edge"/>
          <c:x val="2.2856481481482241E-3"/>
          <c:y val="0.90800868055555561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Sheet7!$G$10:$H$10</c:f>
              <c:strCache>
                <c:ptCount val="1"/>
                <c:pt idx="0">
                  <c:v>Inadequação fundiária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Val val="1"/>
          </c:dLbls>
          <c:cat>
            <c:strRef>
              <c:f>Sheet7!$I$9:$K$9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Sheet7!$I$10:$K$10</c:f>
              <c:numCache>
                <c:formatCode>0.0</c:formatCode>
                <c:ptCount val="3"/>
                <c:pt idx="0">
                  <c:v>2</c:v>
                </c:pt>
                <c:pt idx="1">
                  <c:v>4.4000000000000004</c:v>
                </c:pt>
                <c:pt idx="2">
                  <c:v>3.9</c:v>
                </c:pt>
              </c:numCache>
            </c:numRef>
          </c:val>
        </c:ser>
        <c:ser>
          <c:idx val="1"/>
          <c:order val="1"/>
          <c:tx>
            <c:strRef>
              <c:f>Sheet7!$G$11:$H$11</c:f>
              <c:strCache>
                <c:ptCount val="1"/>
                <c:pt idx="0">
                  <c:v>Adensamento excessivo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Val val="1"/>
          </c:dLbls>
          <c:cat>
            <c:strRef>
              <c:f>Sheet7!$I$9:$K$9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Sheet7!$I$11:$K$11</c:f>
              <c:numCache>
                <c:formatCode>0.0</c:formatCode>
                <c:ptCount val="3"/>
                <c:pt idx="0">
                  <c:v>3.7</c:v>
                </c:pt>
                <c:pt idx="1">
                  <c:v>4.0999999999999996</c:v>
                </c:pt>
                <c:pt idx="2">
                  <c:v>3.9</c:v>
                </c:pt>
              </c:numCache>
            </c:numRef>
          </c:val>
        </c:ser>
        <c:ser>
          <c:idx val="2"/>
          <c:order val="2"/>
          <c:tx>
            <c:strRef>
              <c:f>Sheet7!$G$12:$H$12</c:f>
              <c:strCache>
                <c:ptCount val="1"/>
                <c:pt idx="0">
                  <c:v>Domicílio sem banheiro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Val val="1"/>
          </c:dLbls>
          <c:cat>
            <c:strRef>
              <c:f>Sheet7!$I$9:$K$9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Sheet7!$I$12:$K$12</c:f>
              <c:numCache>
                <c:formatCode>0.0</c:formatCode>
                <c:ptCount val="3"/>
                <c:pt idx="0">
                  <c:v>1.7</c:v>
                </c:pt>
                <c:pt idx="1">
                  <c:v>0.70000000000000007</c:v>
                </c:pt>
                <c:pt idx="2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Sheet7!$G$13:$H$13</c:f>
              <c:strCache>
                <c:ptCount val="1"/>
                <c:pt idx="0">
                  <c:v>Carência de infra-estrutura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Val val="1"/>
          </c:dLbls>
          <c:cat>
            <c:strRef>
              <c:f>Sheet7!$I$9:$K$9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Sheet7!$I$13:$K$13</c:f>
              <c:numCache>
                <c:formatCode>0.0</c:formatCode>
                <c:ptCount val="3"/>
                <c:pt idx="0">
                  <c:v>16.100000000000001</c:v>
                </c:pt>
                <c:pt idx="1">
                  <c:v>9.8000000000000007</c:v>
                </c:pt>
                <c:pt idx="2">
                  <c:v>24.1</c:v>
                </c:pt>
              </c:numCache>
            </c:numRef>
          </c:val>
        </c:ser>
        <c:dLbls>
          <c:showVal val="1"/>
        </c:dLbls>
        <c:axId val="59048320"/>
        <c:axId val="59049856"/>
      </c:barChart>
      <c:catAx>
        <c:axId val="59048320"/>
        <c:scaling>
          <c:orientation val="minMax"/>
        </c:scaling>
        <c:axPos val="b"/>
        <c:tickLblPos val="nextTo"/>
        <c:crossAx val="59049856"/>
        <c:crosses val="autoZero"/>
        <c:auto val="1"/>
        <c:lblAlgn val="ctr"/>
        <c:lblOffset val="100"/>
      </c:catAx>
      <c:valAx>
        <c:axId val="59049856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.0" sourceLinked="1"/>
        <c:tickLblPos val="nextTo"/>
        <c:crossAx val="59048320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title>
      <c:tx>
        <c:rich>
          <a:bodyPr/>
          <a:lstStyle/>
          <a:p>
            <a:pPr>
              <a:defRPr sz="1400" b="0"/>
            </a:pPr>
            <a:r>
              <a:rPr lang="en-US" sz="1400" b="0"/>
              <a:t>2000</a:t>
            </a:r>
          </a:p>
        </c:rich>
      </c:tx>
      <c:layout>
        <c:manualLayout>
          <c:xMode val="edge"/>
          <c:yMode val="edge"/>
          <c:x val="2.2856481481481395E-3"/>
          <c:y val="0.91050902777777776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Sheet7!$A$10:$B$10</c:f>
              <c:strCache>
                <c:ptCount val="1"/>
                <c:pt idx="0">
                  <c:v>Inadequação fundiária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Val val="1"/>
          </c:dLbls>
          <c:cat>
            <c:strRef>
              <c:f>Sheet7!$C$9:$E$9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Sheet7!$C$10:$E$10</c:f>
              <c:numCache>
                <c:formatCode>0.0</c:formatCode>
                <c:ptCount val="3"/>
                <c:pt idx="0">
                  <c:v>1.3</c:v>
                </c:pt>
                <c:pt idx="1">
                  <c:v>3.5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Sheet7!$A$11:$B$11</c:f>
              <c:strCache>
                <c:ptCount val="1"/>
                <c:pt idx="0">
                  <c:v>Adensamento excessivo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Val val="1"/>
          </c:dLbls>
          <c:cat>
            <c:strRef>
              <c:f>Sheet7!$C$9:$E$9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Sheet7!$C$11:$E$11</c:f>
              <c:numCache>
                <c:formatCode>0.0</c:formatCode>
                <c:ptCount val="3"/>
                <c:pt idx="0">
                  <c:v>4.7</c:v>
                </c:pt>
                <c:pt idx="1">
                  <c:v>6.1</c:v>
                </c:pt>
                <c:pt idx="2">
                  <c:v>5.4</c:v>
                </c:pt>
              </c:numCache>
            </c:numRef>
          </c:val>
        </c:ser>
        <c:ser>
          <c:idx val="2"/>
          <c:order val="2"/>
          <c:tx>
            <c:strRef>
              <c:f>Sheet7!$A$12:$B$12</c:f>
              <c:strCache>
                <c:ptCount val="1"/>
                <c:pt idx="0">
                  <c:v>Domicílio sem banheiro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Val val="1"/>
          </c:dLbls>
          <c:cat>
            <c:strRef>
              <c:f>Sheet7!$C$9:$E$9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Sheet7!$C$12:$E$12</c:f>
              <c:numCache>
                <c:formatCode>0.0</c:formatCode>
                <c:ptCount val="3"/>
                <c:pt idx="0">
                  <c:v>3</c:v>
                </c:pt>
                <c:pt idx="1">
                  <c:v>1.7</c:v>
                </c:pt>
                <c:pt idx="2">
                  <c:v>3.9</c:v>
                </c:pt>
              </c:numCache>
            </c:numRef>
          </c:val>
        </c:ser>
        <c:ser>
          <c:idx val="3"/>
          <c:order val="3"/>
          <c:tx>
            <c:strRef>
              <c:f>Sheet7!$A$13:$B$13</c:f>
              <c:strCache>
                <c:ptCount val="1"/>
                <c:pt idx="0">
                  <c:v>Carência de infra-estrutura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Val val="1"/>
          </c:dLbls>
          <c:cat>
            <c:strRef>
              <c:f>Sheet7!$C$9:$E$9</c:f>
              <c:strCache>
                <c:ptCount val="3"/>
                <c:pt idx="0">
                  <c:v>Espírito Santo</c:v>
                </c:pt>
                <c:pt idx="1">
                  <c:v>Sudeste</c:v>
                </c:pt>
                <c:pt idx="2">
                  <c:v>Brasil</c:v>
                </c:pt>
              </c:strCache>
            </c:strRef>
          </c:cat>
          <c:val>
            <c:numRef>
              <c:f>Sheet7!$C$13:$E$13</c:f>
              <c:numCache>
                <c:formatCode>0.0</c:formatCode>
                <c:ptCount val="3"/>
                <c:pt idx="0">
                  <c:v>20.5</c:v>
                </c:pt>
                <c:pt idx="1">
                  <c:v>11.7</c:v>
                </c:pt>
                <c:pt idx="2">
                  <c:v>27.5</c:v>
                </c:pt>
              </c:numCache>
            </c:numRef>
          </c:val>
        </c:ser>
        <c:dLbls>
          <c:showVal val="1"/>
        </c:dLbls>
        <c:axId val="59123968"/>
        <c:axId val="59138048"/>
      </c:barChart>
      <c:catAx>
        <c:axId val="59123968"/>
        <c:scaling>
          <c:orientation val="minMax"/>
        </c:scaling>
        <c:axPos val="b"/>
        <c:tickLblPos val="nextTo"/>
        <c:crossAx val="59138048"/>
        <c:crosses val="autoZero"/>
        <c:auto val="1"/>
        <c:lblAlgn val="ctr"/>
        <c:lblOffset val="100"/>
      </c:catAx>
      <c:valAx>
        <c:axId val="59138048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.0" sourceLinked="1"/>
        <c:tickLblPos val="nextTo"/>
        <c:crossAx val="59123968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7.4764351851852456E-2"/>
          <c:y val="0.10570083333333342"/>
          <c:w val="0.87736934682264756"/>
          <c:h val="0.67349191860548141"/>
        </c:manualLayout>
      </c:layout>
      <c:lineChart>
        <c:grouping val="standard"/>
        <c:ser>
          <c:idx val="1"/>
          <c:order val="0"/>
          <c:tx>
            <c:strRef>
              <c:f>'5'!$B$2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3.2337962962963353E-2"/>
                  <c:y val="5.084748477111183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3728826226518587E-2"/>
                </c:manualLayout>
              </c:layout>
              <c:showVal val="1"/>
            </c:dLbl>
            <c:dLbl>
              <c:idx val="2"/>
              <c:layout>
                <c:manualLayout>
                  <c:x val="2.9398148148148148E-3"/>
                  <c:y val="-2.3728826226518587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1.6949161590370541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4.0345812170502267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numRef>
              <c:f>'5'!$A$14:$A$20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'5'!$B$14:$B$20</c:f>
              <c:numCache>
                <c:formatCode>0.00</c:formatCode>
                <c:ptCount val="7"/>
                <c:pt idx="0">
                  <c:v>11.469052457285876</c:v>
                </c:pt>
                <c:pt idx="1">
                  <c:v>10.719731449794708</c:v>
                </c:pt>
                <c:pt idx="2">
                  <c:v>10.263788848914569</c:v>
                </c:pt>
                <c:pt idx="3">
                  <c:v>9.4887078504588942</c:v>
                </c:pt>
                <c:pt idx="4">
                  <c:v>8.6870448100773547</c:v>
                </c:pt>
                <c:pt idx="5">
                  <c:v>9.4932914285493126</c:v>
                </c:pt>
                <c:pt idx="6">
                  <c:v>8.5111920776220771</c:v>
                </c:pt>
              </c:numCache>
            </c:numRef>
          </c:val>
        </c:ser>
        <c:ser>
          <c:idx val="2"/>
          <c:order val="1"/>
          <c:tx>
            <c:strRef>
              <c:f>'5'!$C$2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1.7638888888888891E-2"/>
                  <c:y val="-6.779664636148211E-2"/>
                </c:manualLayout>
              </c:layout>
              <c:showVal val="1"/>
            </c:dLbl>
            <c:dLbl>
              <c:idx val="1"/>
              <c:layout>
                <c:manualLayout>
                  <c:x val="-2.0578703703703752E-2"/>
                  <c:y val="-5.7627149407259645E-2"/>
                </c:manualLayout>
              </c:layout>
              <c:showVal val="1"/>
            </c:dLbl>
            <c:dLbl>
              <c:idx val="2"/>
              <c:layout>
                <c:manualLayout>
                  <c:x val="-2.792824074074075E-2"/>
                  <c:y val="-7.457631099763079E-2"/>
                </c:manualLayout>
              </c:layout>
              <c:showVal val="1"/>
            </c:dLbl>
            <c:dLbl>
              <c:idx val="3"/>
              <c:layout>
                <c:manualLayout>
                  <c:x val="-3.0868055555555596E-2"/>
                  <c:y val="-5.4237317089185812E-2"/>
                </c:manualLayout>
              </c:layout>
              <c:showVal val="1"/>
            </c:dLbl>
            <c:dLbl>
              <c:idx val="4"/>
              <c:layout>
                <c:manualLayout>
                  <c:x val="-2.4988425925925931E-2"/>
                  <c:y val="-4.7457652453037513E-2"/>
                </c:manualLayout>
              </c:layout>
              <c:showVal val="1"/>
            </c:dLbl>
            <c:dLbl>
              <c:idx val="5"/>
              <c:layout>
                <c:manualLayout>
                  <c:x val="-2.6458333333333341E-2"/>
                  <c:y val="-5.762714940725964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numRef>
              <c:f>'5'!$A$14:$A$20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'5'!$C$14:$C$20</c:f>
              <c:numCache>
                <c:formatCode>0.00</c:formatCode>
                <c:ptCount val="7"/>
                <c:pt idx="0">
                  <c:v>7.4997221657856707</c:v>
                </c:pt>
                <c:pt idx="1">
                  <c:v>7.1620166598048645</c:v>
                </c:pt>
                <c:pt idx="2">
                  <c:v>6.8081864404453745</c:v>
                </c:pt>
                <c:pt idx="3">
                  <c:v>6.5946001238422314</c:v>
                </c:pt>
                <c:pt idx="4">
                  <c:v>6.5515797829723494</c:v>
                </c:pt>
                <c:pt idx="5">
                  <c:v>5.9834193167945324</c:v>
                </c:pt>
                <c:pt idx="6">
                  <c:v>5.7441543491072125</c:v>
                </c:pt>
              </c:numCache>
            </c:numRef>
          </c:val>
        </c:ser>
        <c:ser>
          <c:idx val="3"/>
          <c:order val="2"/>
          <c:tx>
            <c:strRef>
              <c:f>'5'!$D$2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6491754122938549E-2"/>
                  <c:y val="-3.4582124717573645E-2"/>
                </c:manualLayout>
              </c:layout>
              <c:showVal val="1"/>
            </c:dLbl>
            <c:dLbl>
              <c:idx val="1"/>
              <c:layout>
                <c:manualLayout>
                  <c:x val="-7.4962518740631151E-3"/>
                  <c:y val="-2.8818437264644732E-2"/>
                </c:manualLayout>
              </c:layout>
              <c:showVal val="1"/>
            </c:dLbl>
            <c:dLbl>
              <c:idx val="2"/>
              <c:layout>
                <c:manualLayout>
                  <c:x val="-5.9970014992504778E-3"/>
                  <c:y val="-2.0172906085251296E-2"/>
                </c:manualLayout>
              </c:layout>
              <c:showVal val="1"/>
            </c:dLbl>
            <c:dLbl>
              <c:idx val="3"/>
              <c:layout>
                <c:manualLayout>
                  <c:x val="-8.9955022488758061E-3"/>
                  <c:y val="-3.1700280991109171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2.0338993908444666E-2"/>
                </c:manualLayout>
              </c:layout>
              <c:showVal val="1"/>
            </c:dLbl>
            <c:dLbl>
              <c:idx val="5"/>
              <c:layout>
                <c:manualLayout>
                  <c:x val="-4.4977511244377833E-3"/>
                  <c:y val="-3.4582124717573645E-2"/>
                </c:manualLayout>
              </c:layout>
              <c:showVal val="1"/>
            </c:dLbl>
            <c:dLbl>
              <c:idx val="6"/>
              <c:layout>
                <c:manualLayout>
                  <c:x val="-7.4962518740631151E-3"/>
                  <c:y val="-1.1527374905858099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numRef>
              <c:f>'5'!$A$14:$A$20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'5'!$D$14:$D$20</c:f>
              <c:numCache>
                <c:formatCode>0.00</c:formatCode>
                <c:ptCount val="7"/>
                <c:pt idx="0">
                  <c:v>12.360666289669636</c:v>
                </c:pt>
                <c:pt idx="1">
                  <c:v>11.84088310160902</c:v>
                </c:pt>
                <c:pt idx="2">
                  <c:v>11.559617357865864</c:v>
                </c:pt>
                <c:pt idx="3">
                  <c:v>11.384781442796966</c:v>
                </c:pt>
                <c:pt idx="4">
                  <c:v>11.050860274088475</c:v>
                </c:pt>
                <c:pt idx="5">
                  <c:v>10.384773073620533</c:v>
                </c:pt>
                <c:pt idx="6">
                  <c:v>9.9906307920680248</c:v>
                </c:pt>
              </c:numCache>
            </c:numRef>
          </c:val>
        </c:ser>
        <c:marker val="1"/>
        <c:axId val="59458304"/>
        <c:axId val="59459840"/>
      </c:lineChart>
      <c:catAx>
        <c:axId val="59458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59459840"/>
        <c:crosses val="autoZero"/>
        <c:auto val="1"/>
        <c:lblAlgn val="ctr"/>
        <c:lblOffset val="100"/>
      </c:catAx>
      <c:valAx>
        <c:axId val="59459840"/>
        <c:scaling>
          <c:orientation val="minMax"/>
          <c:min val="5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.00" sourceLinked="1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59458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676018518518538"/>
          <c:y val="0.90535935158646808"/>
          <c:w val="0.26647962962963156"/>
          <c:h val="8.1081319141235356E-2"/>
        </c:manualLayout>
      </c:layout>
      <c:txPr>
        <a:bodyPr/>
        <a:lstStyle/>
        <a:p>
          <a:pPr>
            <a:defRPr lang="en-US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7.7854273317876532E-2"/>
          <c:y val="0.11927625064831066"/>
          <c:w val="0.9142351078627865"/>
          <c:h val="0.65933617672790856"/>
        </c:manualLayout>
      </c:layout>
      <c:barChart>
        <c:barDir val="col"/>
        <c:grouping val="clustered"/>
        <c:ser>
          <c:idx val="0"/>
          <c:order val="0"/>
          <c:tx>
            <c:strRef>
              <c:f>'1'!$B$1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'1'!$A$4:$A$10</c:f>
              <c:strCache>
                <c:ptCount val="7"/>
                <c:pt idx="0">
                  <c:v>4 a 5</c:v>
                </c:pt>
                <c:pt idx="1">
                  <c:v>6 a 14</c:v>
                </c:pt>
                <c:pt idx="2">
                  <c:v>7 a 14</c:v>
                </c:pt>
                <c:pt idx="3">
                  <c:v>15 a 17</c:v>
                </c:pt>
                <c:pt idx="4">
                  <c:v>18 a 24</c:v>
                </c:pt>
                <c:pt idx="5">
                  <c:v>25 a 34</c:v>
                </c:pt>
                <c:pt idx="6">
                  <c:v>25 ou mais</c:v>
                </c:pt>
              </c:strCache>
            </c:strRef>
          </c:cat>
          <c:val>
            <c:numRef>
              <c:f>'1'!$B$4:$B$10</c:f>
              <c:numCache>
                <c:formatCode>0.00</c:formatCode>
                <c:ptCount val="7"/>
                <c:pt idx="0">
                  <c:v>70.120749783878381</c:v>
                </c:pt>
                <c:pt idx="1">
                  <c:v>97.011208580441036</c:v>
                </c:pt>
                <c:pt idx="2">
                  <c:v>97.576566374850458</c:v>
                </c:pt>
                <c:pt idx="3">
                  <c:v>82.141576470689088</c:v>
                </c:pt>
                <c:pt idx="4">
                  <c:v>30.867706438669789</c:v>
                </c:pt>
                <c:pt idx="5">
                  <c:v>10.624534800433606</c:v>
                </c:pt>
                <c:pt idx="6">
                  <c:v>5.4778385929117794</c:v>
                </c:pt>
              </c:numCache>
            </c:numRef>
          </c:val>
        </c:ser>
        <c:ser>
          <c:idx val="1"/>
          <c:order val="1"/>
          <c:tx>
            <c:strRef>
              <c:f>'1'!$C$1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chemeClr val="accent2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'1'!$A$4:$A$10</c:f>
              <c:strCache>
                <c:ptCount val="7"/>
                <c:pt idx="0">
                  <c:v>4 a 5</c:v>
                </c:pt>
                <c:pt idx="1">
                  <c:v>6 a 14</c:v>
                </c:pt>
                <c:pt idx="2">
                  <c:v>7 a 14</c:v>
                </c:pt>
                <c:pt idx="3">
                  <c:v>15 a 17</c:v>
                </c:pt>
                <c:pt idx="4">
                  <c:v>18 a 24</c:v>
                </c:pt>
                <c:pt idx="5">
                  <c:v>25 a 34</c:v>
                </c:pt>
                <c:pt idx="6">
                  <c:v>25 ou mais</c:v>
                </c:pt>
              </c:strCache>
            </c:strRef>
          </c:cat>
          <c:val>
            <c:numRef>
              <c:f>'1'!$C$4:$C$10</c:f>
              <c:numCache>
                <c:formatCode>0.00</c:formatCode>
                <c:ptCount val="7"/>
                <c:pt idx="0">
                  <c:v>75.211548664221027</c:v>
                </c:pt>
                <c:pt idx="1">
                  <c:v>97.714901751618427</c:v>
                </c:pt>
                <c:pt idx="2">
                  <c:v>98.115929431261023</c:v>
                </c:pt>
                <c:pt idx="3">
                  <c:v>84.317438280176546</c:v>
                </c:pt>
                <c:pt idx="4">
                  <c:v>29.791621470481566</c:v>
                </c:pt>
                <c:pt idx="5">
                  <c:v>10.126446937939502</c:v>
                </c:pt>
                <c:pt idx="6">
                  <c:v>4.9420593966880864</c:v>
                </c:pt>
              </c:numCache>
            </c:numRef>
          </c:val>
        </c:ser>
        <c:ser>
          <c:idx val="2"/>
          <c:order val="2"/>
          <c:tx>
            <c:strRef>
              <c:f>'1'!$D$1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3"/>
              <c:layout>
                <c:manualLayout>
                  <c:x val="1.457725947521866E-2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strRef>
              <c:f>'1'!$A$4:$A$10</c:f>
              <c:strCache>
                <c:ptCount val="7"/>
                <c:pt idx="0">
                  <c:v>4 a 5</c:v>
                </c:pt>
                <c:pt idx="1">
                  <c:v>6 a 14</c:v>
                </c:pt>
                <c:pt idx="2">
                  <c:v>7 a 14</c:v>
                </c:pt>
                <c:pt idx="3">
                  <c:v>15 a 17</c:v>
                </c:pt>
                <c:pt idx="4">
                  <c:v>18 a 24</c:v>
                </c:pt>
                <c:pt idx="5">
                  <c:v>25 a 34</c:v>
                </c:pt>
                <c:pt idx="6">
                  <c:v>25 ou mais</c:v>
                </c:pt>
              </c:strCache>
            </c:strRef>
          </c:cat>
          <c:val>
            <c:numRef>
              <c:f>'1'!$D$4:$D$10</c:f>
              <c:numCache>
                <c:formatCode>0.00</c:formatCode>
                <c:ptCount val="7"/>
                <c:pt idx="0">
                  <c:v>74.181880648578485</c:v>
                </c:pt>
                <c:pt idx="1">
                  <c:v>96.361944790298097</c:v>
                </c:pt>
                <c:pt idx="2">
                  <c:v>96.904043659164316</c:v>
                </c:pt>
                <c:pt idx="3">
                  <c:v>75.466318294421058</c:v>
                </c:pt>
                <c:pt idx="4">
                  <c:v>27.954818442206847</c:v>
                </c:pt>
                <c:pt idx="5">
                  <c:v>7.8119593253885329</c:v>
                </c:pt>
                <c:pt idx="6">
                  <c:v>4.28965980683697</c:v>
                </c:pt>
              </c:numCache>
            </c:numRef>
          </c:val>
        </c:ser>
        <c:axId val="59504128"/>
        <c:axId val="59409536"/>
      </c:barChart>
      <c:catAx>
        <c:axId val="59504128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9409536"/>
        <c:crosses val="autoZero"/>
        <c:auto val="1"/>
        <c:lblAlgn val="ctr"/>
        <c:lblOffset val="100"/>
      </c:catAx>
      <c:valAx>
        <c:axId val="59409536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95041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484950275710949E-2"/>
          <c:y val="0.10089419128285072"/>
          <c:w val="0.92967576873991653"/>
          <c:h val="0.67349191860548197"/>
        </c:manualLayout>
      </c:layout>
      <c:lineChart>
        <c:grouping val="standard"/>
        <c:ser>
          <c:idx val="1"/>
          <c:order val="0"/>
          <c:tx>
            <c:strRef>
              <c:f>'5'!$B$2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1.5290519877675841E-3"/>
                  <c:y val="3.188405069404298E-2"/>
                </c:manualLayout>
              </c:layout>
              <c:showVal val="1"/>
            </c:dLbl>
            <c:dLbl>
              <c:idx val="1"/>
              <c:layout>
                <c:manualLayout>
                  <c:x val="-4.5871559633027525E-3"/>
                  <c:y val="2.8985500630948166E-2"/>
                </c:manualLayout>
              </c:layout>
              <c:showVal val="1"/>
            </c:dLbl>
            <c:dLbl>
              <c:idx val="2"/>
              <c:layout>
                <c:manualLayout>
                  <c:x val="-6.1162079510703434E-3"/>
                  <c:y val="2.028985044166428E-2"/>
                </c:manualLayout>
              </c:layout>
              <c:showVal val="1"/>
            </c:dLbl>
            <c:dLbl>
              <c:idx val="3"/>
              <c:layout>
                <c:manualLayout>
                  <c:x val="-9.1743119266055051E-3"/>
                  <c:y val="-3.4782600757137794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2.3188400504758528E-2"/>
                </c:manualLayout>
              </c:layout>
              <c:showVal val="1"/>
            </c:dLbl>
            <c:dLbl>
              <c:idx val="5"/>
              <c:layout>
                <c:manualLayout>
                  <c:x val="1.1212918377706417E-16"/>
                  <c:y val="2.8985500630948166E-2"/>
                </c:manualLayout>
              </c:layout>
              <c:showVal val="1"/>
            </c:dLbl>
            <c:dLbl>
              <c:idx val="6"/>
              <c:layout>
                <c:manualLayout>
                  <c:x val="-4.4117363769895735E-3"/>
                  <c:y val="-3.188405069404298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'5'!$A$25:$A$31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'5'!$B$25:$B$31</c:f>
              <c:numCache>
                <c:formatCode>0.00</c:formatCode>
                <c:ptCount val="7"/>
                <c:pt idx="0">
                  <c:v>5.9726915359497124</c:v>
                </c:pt>
                <c:pt idx="1">
                  <c:v>6.0342936515808114</c:v>
                </c:pt>
                <c:pt idx="2">
                  <c:v>6.1637697219849024</c:v>
                </c:pt>
                <c:pt idx="3">
                  <c:v>6.5467662811279324</c:v>
                </c:pt>
                <c:pt idx="4">
                  <c:v>6.8182282447814941</c:v>
                </c:pt>
                <c:pt idx="5">
                  <c:v>6.7668843269348145</c:v>
                </c:pt>
                <c:pt idx="6">
                  <c:v>6.9615850448608398</c:v>
                </c:pt>
              </c:numCache>
            </c:numRef>
          </c:val>
        </c:ser>
        <c:ser>
          <c:idx val="2"/>
          <c:order val="1"/>
          <c:tx>
            <c:strRef>
              <c:f>'5'!$C$2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1.5290519877675841E-3"/>
                  <c:y val="-5.2173901135707114E-2"/>
                </c:manualLayout>
              </c:layout>
              <c:showVal val="1"/>
            </c:dLbl>
            <c:dLbl>
              <c:idx val="1"/>
              <c:layout>
                <c:manualLayout>
                  <c:x val="-7.6452599388379333E-3"/>
                  <c:y val="-4.0579700883327428E-2"/>
                </c:manualLayout>
              </c:layout>
              <c:showVal val="1"/>
            </c:dLbl>
            <c:dLbl>
              <c:idx val="2"/>
              <c:layout>
                <c:manualLayout>
                  <c:x val="-1.0703363914373088E-2"/>
                  <c:y val="-4.0579700883327428E-2"/>
                </c:manualLayout>
              </c:layout>
              <c:showVal val="1"/>
            </c:dLbl>
            <c:dLbl>
              <c:idx val="3"/>
              <c:layout>
                <c:manualLayout>
                  <c:x val="-1.2232415902140656E-2"/>
                  <c:y val="-3.4782600757137794E-2"/>
                </c:manualLayout>
              </c:layout>
              <c:showVal val="1"/>
            </c:dLbl>
            <c:dLbl>
              <c:idx val="4"/>
              <c:layout>
                <c:manualLayout>
                  <c:x val="-2.2935779816514571E-2"/>
                  <c:y val="-4.3478250946422332E-2"/>
                </c:manualLayout>
              </c:layout>
              <c:showVal val="1"/>
            </c:dLbl>
            <c:dLbl>
              <c:idx val="5"/>
              <c:layout>
                <c:manualLayout>
                  <c:x val="-1.8348623853210903E-2"/>
                  <c:y val="-4.0579700883327428E-2"/>
                </c:manualLayout>
              </c:layout>
              <c:showVal val="1"/>
            </c:dLbl>
            <c:dLbl>
              <c:idx val="6"/>
              <c:layout>
                <c:manualLayout>
                  <c:x val="-1.0703363914373088E-2"/>
                  <c:y val="-2.8985500630948166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'5'!$A$25:$A$31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'5'!$C$25:$C$31</c:f>
              <c:numCache>
                <c:formatCode>0.00</c:formatCode>
                <c:ptCount val="7"/>
                <c:pt idx="0">
                  <c:v>6.6092100143432724</c:v>
                </c:pt>
                <c:pt idx="1">
                  <c:v>6.7492966651917534</c:v>
                </c:pt>
                <c:pt idx="2">
                  <c:v>6.8663597106933594</c:v>
                </c:pt>
                <c:pt idx="3">
                  <c:v>7.0298323631286621</c:v>
                </c:pt>
                <c:pt idx="4">
                  <c:v>7.1460061073303223</c:v>
                </c:pt>
                <c:pt idx="5">
                  <c:v>7.3747692108154297</c:v>
                </c:pt>
                <c:pt idx="6">
                  <c:v>7.5232157707214355</c:v>
                </c:pt>
              </c:numCache>
            </c:numRef>
          </c:val>
        </c:ser>
        <c:ser>
          <c:idx val="3"/>
          <c:order val="2"/>
          <c:tx>
            <c:strRef>
              <c:f>'5'!$D$2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9.1743119266055051E-3"/>
                  <c:y val="-4.9275351072611877E-2"/>
                </c:manualLayout>
              </c:layout>
              <c:showVal val="1"/>
            </c:dLbl>
            <c:dLbl>
              <c:idx val="1"/>
              <c:layout>
                <c:manualLayout>
                  <c:x val="-1.5290519877675841E-2"/>
                  <c:y val="-4.0579700883327428E-2"/>
                </c:manualLayout>
              </c:layout>
              <c:showVal val="1"/>
            </c:dLbl>
            <c:dLbl>
              <c:idx val="2"/>
              <c:layout>
                <c:manualLayout>
                  <c:x val="-1.6819571865443503E-2"/>
                  <c:y val="-3.7681150820232642E-2"/>
                </c:manualLayout>
              </c:layout>
              <c:showVal val="1"/>
            </c:dLbl>
            <c:dLbl>
              <c:idx val="3"/>
              <c:layout>
                <c:manualLayout>
                  <c:x val="-1.5290519877675841E-3"/>
                  <c:y val="3.4782600757137794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2.6086950567854015E-2"/>
                </c:manualLayout>
              </c:layout>
              <c:showVal val="1"/>
            </c:dLbl>
            <c:dLbl>
              <c:idx val="5"/>
              <c:layout>
                <c:manualLayout>
                  <c:x val="-7.6452599388378934E-3"/>
                  <c:y val="-4.6376801009517084E-2"/>
                </c:manualLayout>
              </c:layout>
              <c:showVal val="1"/>
            </c:dLbl>
            <c:dLbl>
              <c:idx val="6"/>
              <c:layout>
                <c:manualLayout>
                  <c:x val="-1.052794432805991E-2"/>
                  <c:y val="3.4782600757137794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'5'!$A$25:$A$31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'5'!$D$25:$D$31</c:f>
              <c:numCache>
                <c:formatCode>0.00</c:formatCode>
                <c:ptCount val="7"/>
                <c:pt idx="0">
                  <c:v>6.0454683303833034</c:v>
                </c:pt>
                <c:pt idx="1">
                  <c:v>6.2090048789977645</c:v>
                </c:pt>
                <c:pt idx="2">
                  <c:v>6.3310260772705078</c:v>
                </c:pt>
                <c:pt idx="3">
                  <c:v>6.4351963996887234</c:v>
                </c:pt>
                <c:pt idx="4">
                  <c:v>6.5628581047058105</c:v>
                </c:pt>
                <c:pt idx="5">
                  <c:v>6.7668848037719656</c:v>
                </c:pt>
                <c:pt idx="6">
                  <c:v>6.8988380432128906</c:v>
                </c:pt>
              </c:numCache>
            </c:numRef>
          </c:val>
        </c:ser>
        <c:marker val="1"/>
        <c:axId val="59506688"/>
        <c:axId val="59508224"/>
      </c:lineChart>
      <c:catAx>
        <c:axId val="59506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9508224"/>
        <c:crosses val="autoZero"/>
        <c:auto val="1"/>
        <c:lblAlgn val="ctr"/>
        <c:lblOffset val="100"/>
      </c:catAx>
      <c:valAx>
        <c:axId val="59508224"/>
        <c:scaling>
          <c:orientation val="minMax"/>
          <c:min val="5.5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.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9506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139902236991217"/>
          <c:y val="0.88719139856410334"/>
          <c:w val="0.27720195526017966"/>
          <c:h val="6.6431800426383567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3351144218619676E-2"/>
          <c:y val="0.10511898242105799"/>
          <c:w val="0.91477072565298401"/>
          <c:h val="0.67349191860548263"/>
        </c:manualLayout>
      </c:layout>
      <c:lineChart>
        <c:grouping val="standard"/>
        <c:ser>
          <c:idx val="1"/>
          <c:order val="0"/>
          <c:tx>
            <c:strRef>
              <c:f>'5'!$B$2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2.9966647357449012E-3"/>
                  <c:y val="2.2634705139045606E-2"/>
                </c:manualLayout>
              </c:layout>
              <c:showVal val="1"/>
            </c:dLbl>
            <c:dLbl>
              <c:idx val="1"/>
              <c:layout>
                <c:manualLayout>
                  <c:x val="-7.4916618393624287E-3"/>
                  <c:y val="3.2335293055780041E-2"/>
                </c:manualLayout>
              </c:layout>
              <c:showVal val="1"/>
            </c:dLbl>
            <c:dLbl>
              <c:idx val="2"/>
              <c:layout>
                <c:manualLayout>
                  <c:x val="-7.4916618393624287E-3"/>
                  <c:y val="3.2335293055780041E-2"/>
                </c:manualLayout>
              </c:layout>
              <c:showVal val="1"/>
            </c:dLbl>
            <c:dLbl>
              <c:idx val="3"/>
              <c:layout>
                <c:manualLayout>
                  <c:x val="-5.9933294714899603E-3"/>
                  <c:y val="-2.9101763750201459E-2"/>
                </c:manualLayout>
              </c:layout>
              <c:showVal val="1"/>
            </c:dLbl>
            <c:dLbl>
              <c:idx val="4"/>
              <c:layout>
                <c:manualLayout>
                  <c:x val="-5.9933294714899603E-3"/>
                  <c:y val="-3.2335293055780041E-2"/>
                </c:manualLayout>
              </c:layout>
              <c:showVal val="1"/>
            </c:dLbl>
            <c:dLbl>
              <c:idx val="5"/>
              <c:layout>
                <c:manualLayout>
                  <c:x val="-1.198665894297962E-2"/>
                  <c:y val="-4.8502939583669087E-2"/>
                </c:manualLayout>
              </c:layout>
              <c:showVal val="1"/>
            </c:dLbl>
            <c:dLbl>
              <c:idx val="6"/>
              <c:layout>
                <c:manualLayout>
                  <c:x val="-1.198665894297962E-2"/>
                  <c:y val="-4.2035880972513422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numRef>
              <c:f>'5'!$A$36:$A$42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'5'!$B$36:$B$42</c:f>
              <c:numCache>
                <c:formatCode>0.00</c:formatCode>
                <c:ptCount val="7"/>
                <c:pt idx="0">
                  <c:v>6.8734178543090785</c:v>
                </c:pt>
                <c:pt idx="1">
                  <c:v>7.4696240425109863</c:v>
                </c:pt>
                <c:pt idx="2">
                  <c:v>7.4873714447022124</c:v>
                </c:pt>
                <c:pt idx="3">
                  <c:v>8.1953401565551687</c:v>
                </c:pt>
                <c:pt idx="4">
                  <c:v>8.2558746337890767</c:v>
                </c:pt>
                <c:pt idx="5">
                  <c:v>8.468136787414549</c:v>
                </c:pt>
                <c:pt idx="6">
                  <c:v>8.5912466049194336</c:v>
                </c:pt>
              </c:numCache>
            </c:numRef>
          </c:val>
        </c:ser>
        <c:ser>
          <c:idx val="2"/>
          <c:order val="1"/>
          <c:tx>
            <c:strRef>
              <c:f>'5'!$C$2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1.4983323678724507E-2"/>
                  <c:y val="-4.8502939583669087E-2"/>
                </c:manualLayout>
              </c:layout>
              <c:showVal val="1"/>
            </c:dLbl>
            <c:dLbl>
              <c:idx val="1"/>
              <c:layout>
                <c:manualLayout>
                  <c:x val="-1.7979988414469409E-2"/>
                  <c:y val="-5.1736468889248134E-2"/>
                </c:manualLayout>
              </c:layout>
              <c:showVal val="1"/>
            </c:dLbl>
            <c:dLbl>
              <c:idx val="2"/>
              <c:layout>
                <c:manualLayout>
                  <c:x val="-2.0976653150214311E-2"/>
                  <c:y val="-4.5269410278091164E-2"/>
                </c:manualLayout>
              </c:layout>
              <c:showVal val="1"/>
            </c:dLbl>
            <c:dLbl>
              <c:idx val="3"/>
              <c:layout>
                <c:manualLayout>
                  <c:x val="-1.6481656046596963E-2"/>
                  <c:y val="-3.556882236135734E-2"/>
                </c:manualLayout>
              </c:layout>
              <c:showVal val="1"/>
            </c:dLbl>
            <c:dLbl>
              <c:idx val="4"/>
              <c:layout>
                <c:manualLayout>
                  <c:x val="-1.6481656046596963E-2"/>
                  <c:y val="-4.8502939583669073E-2"/>
                </c:manualLayout>
              </c:layout>
              <c:showVal val="1"/>
            </c:dLbl>
            <c:dLbl>
              <c:idx val="5"/>
              <c:layout>
                <c:manualLayout>
                  <c:x val="-1.9478320782341862E-2"/>
                  <c:y val="-3.2335293055780041E-2"/>
                </c:manualLayout>
              </c:layout>
              <c:showVal val="1"/>
            </c:dLbl>
            <c:dLbl>
              <c:idx val="6"/>
              <c:layout>
                <c:manualLayout>
                  <c:x val="-1.0488326575107157E-2"/>
                  <c:y val="-2.9101763750201459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numRef>
              <c:f>'5'!$A$36:$A$42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'5'!$C$36:$C$42</c:f>
              <c:numCache>
                <c:formatCode>0.00</c:formatCode>
                <c:ptCount val="7"/>
                <c:pt idx="0">
                  <c:v>7.9152493476867694</c:v>
                </c:pt>
                <c:pt idx="1">
                  <c:v>8.1469020843504989</c:v>
                </c:pt>
                <c:pt idx="2">
                  <c:v>8.3901290893554687</c:v>
                </c:pt>
                <c:pt idx="3">
                  <c:v>8.5740919113159197</c:v>
                </c:pt>
                <c:pt idx="4">
                  <c:v>8.7648859024047852</c:v>
                </c:pt>
                <c:pt idx="5">
                  <c:v>9.071629524230957</c:v>
                </c:pt>
                <c:pt idx="6">
                  <c:v>9.1783685684203959</c:v>
                </c:pt>
              </c:numCache>
            </c:numRef>
          </c:val>
        </c:ser>
        <c:ser>
          <c:idx val="3"/>
          <c:order val="2"/>
          <c:tx>
            <c:strRef>
              <c:f>'5'!$D$2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5.9933294714899603E-3"/>
                  <c:y val="-5.4969998194824982E-2"/>
                </c:manualLayout>
              </c:layout>
              <c:showVal val="1"/>
            </c:dLbl>
            <c:dLbl>
              <c:idx val="1"/>
              <c:layout>
                <c:manualLayout>
                  <c:x val="-1.4983323678724507E-2"/>
                  <c:y val="-4.5269410278091164E-2"/>
                </c:manualLayout>
              </c:layout>
              <c:showVal val="1"/>
            </c:dLbl>
            <c:dLbl>
              <c:idx val="2"/>
              <c:layout>
                <c:manualLayout>
                  <c:x val="-1.3484991310852325E-2"/>
                  <c:y val="-4.2035880972513422E-2"/>
                </c:manualLayout>
              </c:layout>
              <c:showVal val="1"/>
            </c:dLbl>
            <c:dLbl>
              <c:idx val="3"/>
              <c:layout>
                <c:manualLayout>
                  <c:x val="-2.9966647357449012E-3"/>
                  <c:y val="2.9101763750201459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3.556882236135734E-2"/>
                </c:manualLayout>
              </c:layout>
              <c:showVal val="1"/>
            </c:dLbl>
            <c:dLbl>
              <c:idx val="5"/>
              <c:layout>
                <c:manualLayout>
                  <c:x val="-1.198665894297962E-2"/>
                  <c:y val="3.8802351666935284E-2"/>
                </c:manualLayout>
              </c:layout>
              <c:showVal val="1"/>
            </c:dLbl>
            <c:dLbl>
              <c:idx val="6"/>
              <c:layout>
                <c:manualLayout>
                  <c:x val="-7.4916618393624287E-3"/>
                  <c:y val="4.2035626363906523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numRef>
              <c:f>'5'!$A$36:$A$42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'5'!$D$36:$D$42</c:f>
              <c:numCache>
                <c:formatCode>0.00</c:formatCode>
                <c:ptCount val="7"/>
                <c:pt idx="0">
                  <c:v>7.2801289558410724</c:v>
                </c:pt>
                <c:pt idx="1">
                  <c:v>7.5324816703796387</c:v>
                </c:pt>
                <c:pt idx="2">
                  <c:v>7.713160514831543</c:v>
                </c:pt>
                <c:pt idx="3">
                  <c:v>7.8526372909545898</c:v>
                </c:pt>
                <c:pt idx="4">
                  <c:v>8.0477390289306641</c:v>
                </c:pt>
                <c:pt idx="5">
                  <c:v>8.3287563323974627</c:v>
                </c:pt>
                <c:pt idx="6">
                  <c:v>8.5174140930175781</c:v>
                </c:pt>
              </c:numCache>
            </c:numRef>
          </c:val>
        </c:ser>
        <c:marker val="1"/>
        <c:axId val="59715584"/>
        <c:axId val="59717120"/>
      </c:lineChart>
      <c:catAx>
        <c:axId val="59715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59717120"/>
        <c:crosses val="autoZero"/>
        <c:auto val="1"/>
        <c:lblAlgn val="ctr"/>
        <c:lblOffset val="100"/>
      </c:catAx>
      <c:valAx>
        <c:axId val="59717120"/>
        <c:scaling>
          <c:orientation val="minMax"/>
          <c:min val="6.5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.0" sourceLinked="0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597155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1882170144162293E-2"/>
          <c:y val="0.11695495606551749"/>
          <c:w val="0.90459379892053549"/>
          <c:h val="0.67349191860548197"/>
        </c:manualLayout>
      </c:layout>
      <c:lineChart>
        <c:grouping val="standard"/>
        <c:ser>
          <c:idx val="1"/>
          <c:order val="0"/>
          <c:tx>
            <c:strRef>
              <c:f>'5'!$O$2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1.3353115727002981E-2"/>
                  <c:y val="4.1511058564678745E-2"/>
                </c:manualLayout>
              </c:layout>
              <c:showVal val="1"/>
            </c:dLbl>
            <c:dLbl>
              <c:idx val="1"/>
              <c:layout>
                <c:manualLayout>
                  <c:x val="-7.4183976261128822E-3"/>
                  <c:y val="4.1511058564678745E-2"/>
                </c:manualLayout>
              </c:layout>
              <c:showVal val="1"/>
            </c:dLbl>
            <c:dLbl>
              <c:idx val="2"/>
              <c:layout>
                <c:manualLayout>
                  <c:x val="-1.0385756676557863E-2"/>
                  <c:y val="3.2615831729391052E-2"/>
                </c:manualLayout>
              </c:layout>
              <c:showVal val="1"/>
            </c:dLbl>
            <c:dLbl>
              <c:idx val="3"/>
              <c:layout>
                <c:manualLayout>
                  <c:x val="-1.1869436201780601E-2"/>
                  <c:y val="5.3371361011730491E-2"/>
                </c:manualLayout>
              </c:layout>
              <c:showVal val="1"/>
            </c:dLbl>
            <c:dLbl>
              <c:idx val="4"/>
              <c:layout>
                <c:manualLayout>
                  <c:x val="-7.4183976261128822E-3"/>
                  <c:y val="-2.0755529282339633E-2"/>
                </c:manualLayout>
              </c:layout>
              <c:showVal val="1"/>
            </c:dLbl>
            <c:dLbl>
              <c:idx val="5"/>
              <c:layout>
                <c:manualLayout>
                  <c:x val="-1.483679525222552E-2"/>
                  <c:y val="4.7441209788204756E-2"/>
                </c:manualLayout>
              </c:layout>
              <c:showVal val="1"/>
            </c:dLbl>
            <c:dLbl>
              <c:idx val="6"/>
              <c:layout>
                <c:manualLayout>
                  <c:x val="-8.9020771513353206E-3"/>
                  <c:y val="3.8545982952916474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'5'!$A$3:$A$9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'5'!$O$3:$O$9</c:f>
              <c:numCache>
                <c:formatCode>0.00</c:formatCode>
                <c:ptCount val="7"/>
                <c:pt idx="0">
                  <c:v>25.5055617380245</c:v>
                </c:pt>
                <c:pt idx="1">
                  <c:v>26.052987839635186</c:v>
                </c:pt>
                <c:pt idx="2">
                  <c:v>27.458782420112026</c:v>
                </c:pt>
                <c:pt idx="3">
                  <c:v>29.748908147852791</c:v>
                </c:pt>
                <c:pt idx="4">
                  <c:v>32.501239354299095</c:v>
                </c:pt>
                <c:pt idx="5">
                  <c:v>31.915519319773537</c:v>
                </c:pt>
                <c:pt idx="6">
                  <c:v>33.058132179321213</c:v>
                </c:pt>
              </c:numCache>
            </c:numRef>
          </c:val>
        </c:ser>
        <c:ser>
          <c:idx val="2"/>
          <c:order val="1"/>
          <c:tx>
            <c:strRef>
              <c:f>'5'!$P$2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2.0771513353115802E-2"/>
                  <c:y val="-4.7441209788204847E-2"/>
                </c:manualLayout>
              </c:layout>
              <c:showVal val="1"/>
            </c:dLbl>
            <c:dLbl>
              <c:idx val="1"/>
              <c:layout>
                <c:manualLayout>
                  <c:x val="-1.3353115727002981E-2"/>
                  <c:y val="-4.1511058564678745E-2"/>
                </c:manualLayout>
              </c:layout>
              <c:showVal val="1"/>
            </c:dLbl>
            <c:dLbl>
              <c:idx val="2"/>
              <c:layout>
                <c:manualLayout>
                  <c:x val="-1.3353115727003029E-2"/>
                  <c:y val="-3.8545982952916474E-2"/>
                </c:manualLayout>
              </c:layout>
              <c:showVal val="1"/>
            </c:dLbl>
            <c:dLbl>
              <c:idx val="3"/>
              <c:layout>
                <c:manualLayout>
                  <c:x val="-2.0771513353115802E-2"/>
                  <c:y val="-4.4476134176442132E-2"/>
                </c:manualLayout>
              </c:layout>
              <c:showVal val="1"/>
            </c:dLbl>
            <c:dLbl>
              <c:idx val="4"/>
              <c:layout>
                <c:manualLayout>
                  <c:x val="-2.2255192878338291E-2"/>
                  <c:y val="-4.4476134176442132E-2"/>
                </c:manualLayout>
              </c:layout>
              <c:showVal val="1"/>
            </c:dLbl>
            <c:dLbl>
              <c:idx val="5"/>
              <c:layout>
                <c:manualLayout>
                  <c:x val="-2.0771513353115802E-2"/>
                  <c:y val="-4.7441209788204847E-2"/>
                </c:manualLayout>
              </c:layout>
              <c:showVal val="1"/>
            </c:dLbl>
            <c:dLbl>
              <c:idx val="6"/>
              <c:layout>
                <c:manualLayout>
                  <c:x val="-2.0771513353115802E-2"/>
                  <c:y val="-4.7441209788204847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'5'!$A$3:$A$9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'5'!$P$3:$P$9</c:f>
              <c:numCache>
                <c:formatCode>0.00</c:formatCode>
                <c:ptCount val="7"/>
                <c:pt idx="0">
                  <c:v>29.607197786535217</c:v>
                </c:pt>
                <c:pt idx="1">
                  <c:v>31.108786902374089</c:v>
                </c:pt>
                <c:pt idx="2">
                  <c:v>32.553427084589828</c:v>
                </c:pt>
                <c:pt idx="3">
                  <c:v>34.326217571021736</c:v>
                </c:pt>
                <c:pt idx="4">
                  <c:v>35.486522325004287</c:v>
                </c:pt>
                <c:pt idx="5">
                  <c:v>37.72061359355753</c:v>
                </c:pt>
                <c:pt idx="6">
                  <c:v>39.050056488942836</c:v>
                </c:pt>
              </c:numCache>
            </c:numRef>
          </c:val>
        </c:ser>
        <c:ser>
          <c:idx val="3"/>
          <c:order val="2"/>
          <c:tx>
            <c:strRef>
              <c:f>'5'!$Q$2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noFill/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8.9021939764948026E-3"/>
                  <c:y val="-3.5581140811675148E-2"/>
                </c:manualLayout>
              </c:layout>
              <c:showVal val="1"/>
            </c:dLbl>
            <c:dLbl>
              <c:idx val="1"/>
              <c:layout>
                <c:manualLayout>
                  <c:x val="-1.0385756676557863E-2"/>
                  <c:y val="-3.2615831729391052E-2"/>
                </c:manualLayout>
              </c:layout>
              <c:showVal val="1"/>
            </c:dLbl>
            <c:dLbl>
              <c:idx val="2"/>
              <c:layout>
                <c:manualLayout>
                  <c:x val="-4.4511554008272013E-3"/>
                  <c:y val="-3.2615831729391052E-2"/>
                </c:manualLayout>
              </c:layout>
              <c:showVal val="1"/>
            </c:dLbl>
            <c:dLbl>
              <c:idx val="3"/>
              <c:layout>
                <c:manualLayout>
                  <c:x val="-1.1869553026939901E-2"/>
                  <c:y val="-3.8545982952916474E-2"/>
                </c:manualLayout>
              </c:layout>
              <c:showVal val="1"/>
            </c:dLbl>
            <c:dLbl>
              <c:idx val="4"/>
              <c:layout>
                <c:manualLayout>
                  <c:x val="-1.1869436201780601E-2"/>
                  <c:y val="3.5580907341153802E-2"/>
                </c:manualLayout>
              </c:layout>
              <c:showVal val="1"/>
            </c:dLbl>
            <c:dLbl>
              <c:idx val="5"/>
              <c:layout>
                <c:manualLayout>
                  <c:x val="-1.0385756676557863E-2"/>
                  <c:y val="-3.5580907341153691E-2"/>
                </c:manualLayout>
              </c:layout>
              <c:showVal val="1"/>
            </c:dLbl>
            <c:dLbl>
              <c:idx val="6"/>
              <c:layout>
                <c:manualLayout>
                  <c:x val="-7.4183976261128822E-3"/>
                  <c:y val="-2.6685680505865839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'5'!$A$3:$A$9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'5'!$Q$3:$Q$9</c:f>
              <c:numCache>
                <c:formatCode>0.00</c:formatCode>
                <c:ptCount val="7"/>
                <c:pt idx="0">
                  <c:v>25.83209886760309</c:v>
                </c:pt>
                <c:pt idx="1">
                  <c:v>27.323811968319191</c:v>
                </c:pt>
                <c:pt idx="2">
                  <c:v>28.608349426920824</c:v>
                </c:pt>
                <c:pt idx="3">
                  <c:v>29.822153396546287</c:v>
                </c:pt>
                <c:pt idx="4">
                  <c:v>31.039913752947491</c:v>
                </c:pt>
                <c:pt idx="5">
                  <c:v>32.799373811176729</c:v>
                </c:pt>
                <c:pt idx="6">
                  <c:v>34.117459006765344</c:v>
                </c:pt>
              </c:numCache>
            </c:numRef>
          </c:val>
        </c:ser>
        <c:marker val="1"/>
        <c:axId val="59805696"/>
        <c:axId val="59807232"/>
      </c:lineChart>
      <c:catAx>
        <c:axId val="59805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9807232"/>
        <c:crosses val="autoZero"/>
        <c:auto val="1"/>
        <c:lblAlgn val="ctr"/>
        <c:lblOffset val="100"/>
      </c:catAx>
      <c:valAx>
        <c:axId val="59807232"/>
        <c:scaling>
          <c:orientation val="minMax"/>
          <c:min val="20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98056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8.4488407699037621E-2"/>
          <c:y val="5.9875216869077812E-2"/>
          <c:w val="0.90198381452318865"/>
          <c:h val="0.81289870545842979"/>
        </c:manualLayout>
      </c:layout>
      <c:lineChart>
        <c:grouping val="standard"/>
        <c:ser>
          <c:idx val="0"/>
          <c:order val="0"/>
          <c:tx>
            <c:strRef>
              <c:f>Plan1!$A$2</c:f>
              <c:strCache>
                <c:ptCount val="1"/>
                <c:pt idx="0">
                  <c:v>BR</c:v>
                </c:pt>
              </c:strCache>
            </c:strRef>
          </c:tx>
          <c:spPr>
            <a:ln w="31750"/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2.9609690444145402E-2"/>
                  <c:y val="-3.6697247706422208E-2"/>
                </c:manualLayout>
              </c:layout>
              <c:showVal val="1"/>
            </c:dLbl>
            <c:dLbl>
              <c:idx val="1"/>
              <c:layout>
                <c:manualLayout>
                  <c:x val="-1.4804845222072685E-2"/>
                  <c:y val="3.9755351681957186E-2"/>
                </c:manualLayout>
              </c:layout>
              <c:showVal val="1"/>
            </c:dLbl>
            <c:dLbl>
              <c:idx val="2"/>
              <c:layout>
                <c:manualLayout>
                  <c:x val="-1.0767160161507383E-2"/>
                  <c:y val="3.9755351681957152E-2"/>
                </c:manualLayout>
              </c:layout>
              <c:showVal val="1"/>
            </c:dLbl>
            <c:dLbl>
              <c:idx val="3"/>
              <c:layout>
                <c:manualLayout>
                  <c:x val="-1.2113055181695828E-2"/>
                  <c:y val="3.0581039755351681E-2"/>
                </c:manualLayout>
              </c:layout>
              <c:showVal val="1"/>
            </c:dLbl>
            <c:dLbl>
              <c:idx val="4"/>
              <c:layout>
                <c:manualLayout>
                  <c:x val="-8.0753701211305519E-3"/>
                  <c:y val="3.9755351681957186E-2"/>
                </c:manualLayout>
              </c:layout>
              <c:showVal val="1"/>
            </c:dLbl>
            <c:dLbl>
              <c:idx val="5"/>
              <c:layout>
                <c:manualLayout>
                  <c:x val="-1.0767160161507429E-2"/>
                  <c:y val="4.2813455657492415E-2"/>
                </c:manualLayout>
              </c:layout>
              <c:showVal val="1"/>
            </c:dLbl>
            <c:dLbl>
              <c:idx val="6"/>
              <c:layout>
                <c:manualLayout>
                  <c:x val="-1.2113055181695828E-2"/>
                  <c:y val="3.9755351681957186E-2"/>
                </c:manualLayout>
              </c:layout>
              <c:showVal val="1"/>
            </c:dLbl>
            <c:numFmt formatCode="#,##0.00" sourceLinked="0"/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numRef>
              <c:f>Plan1!$B$1:$H$1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Plan1!$B$2:$H$2</c:f>
              <c:numCache>
                <c:formatCode>General</c:formatCode>
                <c:ptCount val="7"/>
                <c:pt idx="0">
                  <c:v>28.564455032348633</c:v>
                </c:pt>
                <c:pt idx="1">
                  <c:v>28.980543136596598</c:v>
                </c:pt>
                <c:pt idx="2">
                  <c:v>29.296577453613281</c:v>
                </c:pt>
                <c:pt idx="3">
                  <c:v>29.463249206542823</c:v>
                </c:pt>
                <c:pt idx="4">
                  <c:v>29.761241912841786</c:v>
                </c:pt>
                <c:pt idx="5">
                  <c:v>30.206201553344727</c:v>
                </c:pt>
                <c:pt idx="6">
                  <c:v>30.640754699707028</c:v>
                </c:pt>
              </c:numCache>
            </c:numRef>
          </c:val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Se</c:v>
                </c:pt>
              </c:strCache>
            </c:strRef>
          </c:tx>
          <c:spPr>
            <a:ln w="31750"/>
          </c:spPr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1.4804845222072685E-2"/>
                  <c:y val="-4.5871559633027505E-2"/>
                </c:manualLayout>
              </c:layout>
              <c:showVal val="1"/>
            </c:dLbl>
            <c:dLbl>
              <c:idx val="1"/>
              <c:layout>
                <c:manualLayout>
                  <c:x val="-1.6150740242261145E-2"/>
                  <c:y val="-3.6697247706422159E-2"/>
                </c:manualLayout>
              </c:layout>
              <c:showVal val="1"/>
            </c:dLbl>
            <c:dLbl>
              <c:idx val="2"/>
              <c:layout>
                <c:manualLayout>
                  <c:x val="-1.3458950201884203E-2"/>
                  <c:y val="-4.2813455657492477E-2"/>
                </c:manualLayout>
              </c:layout>
              <c:showVal val="1"/>
            </c:dLbl>
            <c:dLbl>
              <c:idx val="3"/>
              <c:layout>
                <c:manualLayout>
                  <c:x val="-1.2113055181695828E-2"/>
                  <c:y val="-3.9755351681957186E-2"/>
                </c:manualLayout>
              </c:layout>
              <c:showVal val="1"/>
            </c:dLbl>
            <c:dLbl>
              <c:idx val="4"/>
              <c:layout>
                <c:manualLayout>
                  <c:x val="-1.7496635262449527E-2"/>
                  <c:y val="-3.6697247706422187E-2"/>
                </c:manualLayout>
              </c:layout>
              <c:showVal val="1"/>
            </c:dLbl>
            <c:dLbl>
              <c:idx val="5"/>
              <c:layout>
                <c:manualLayout>
                  <c:x val="-1.7496635262449527E-2"/>
                  <c:y val="-3.3639143730886847E-2"/>
                </c:manualLayout>
              </c:layout>
              <c:showVal val="1"/>
            </c:dLbl>
            <c:dLbl>
              <c:idx val="6"/>
              <c:layout>
                <c:manualLayout>
                  <c:x val="-1.4804845222072685E-2"/>
                  <c:y val="-3.3639143730886847E-2"/>
                </c:manualLayout>
              </c:layout>
              <c:showVal val="1"/>
            </c:dLbl>
            <c:numFmt formatCode="#,##0.00" sourceLinked="0"/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numRef>
              <c:f>Plan1!$B$1:$H$1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Plan1!$B$3:$H$3</c:f>
              <c:numCache>
                <c:formatCode>General</c:formatCode>
                <c:ptCount val="7"/>
                <c:pt idx="0">
                  <c:v>30.281553268432617</c:v>
                </c:pt>
                <c:pt idx="1">
                  <c:v>30.825925827026367</c:v>
                </c:pt>
                <c:pt idx="2">
                  <c:v>31.237611770629883</c:v>
                </c:pt>
                <c:pt idx="3">
                  <c:v>31.47533798217761</c:v>
                </c:pt>
                <c:pt idx="4">
                  <c:v>31.894611358642631</c:v>
                </c:pt>
                <c:pt idx="5">
                  <c:v>32.347488403320057</c:v>
                </c:pt>
                <c:pt idx="6">
                  <c:v>32.788825988769531</c:v>
                </c:pt>
              </c:numCache>
            </c:numRef>
          </c:val>
        </c:ser>
        <c:ser>
          <c:idx val="2"/>
          <c:order val="2"/>
          <c:tx>
            <c:strRef>
              <c:f>Plan1!$A$4</c:f>
              <c:strCache>
                <c:ptCount val="1"/>
                <c:pt idx="0">
                  <c:v>ES</c:v>
                </c:pt>
              </c:strCache>
            </c:strRef>
          </c:tx>
          <c:spPr>
            <a:ln w="31750"/>
          </c:spPr>
          <c:marker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2.0188425302826378E-2"/>
                  <c:y val="4.5871559633027505E-2"/>
                </c:manualLayout>
              </c:layout>
              <c:showVal val="1"/>
            </c:dLbl>
            <c:dLbl>
              <c:idx val="1"/>
              <c:layout>
                <c:manualLayout>
                  <c:x val="-2.9609690444145402E-2"/>
                  <c:y val="-4.2813455657492464E-2"/>
                </c:manualLayout>
              </c:layout>
              <c:showVal val="1"/>
            </c:dLbl>
            <c:dLbl>
              <c:idx val="2"/>
              <c:layout>
                <c:manualLayout>
                  <c:x val="-2.8263795423956892E-2"/>
                  <c:y val="-3.9755351681957186E-2"/>
                </c:manualLayout>
              </c:layout>
              <c:showVal val="1"/>
            </c:dLbl>
            <c:dLbl>
              <c:idx val="3"/>
              <c:layout>
                <c:manualLayout>
                  <c:x val="-2.9609690444145402E-2"/>
                  <c:y val="-4.2813455657492464E-2"/>
                </c:manualLayout>
              </c:layout>
              <c:showVal val="1"/>
            </c:dLbl>
            <c:dLbl>
              <c:idx val="4"/>
              <c:layout>
                <c:manualLayout>
                  <c:x val="-3.0955585464333801E-2"/>
                  <c:y val="-4.5871559633027505E-2"/>
                </c:manualLayout>
              </c:layout>
              <c:showVal val="1"/>
            </c:dLbl>
            <c:dLbl>
              <c:idx val="5"/>
              <c:layout>
                <c:manualLayout>
                  <c:x val="-3.2301480484522256E-2"/>
                  <c:y val="-3.6697247706422159E-2"/>
                </c:manualLayout>
              </c:layout>
              <c:showVal val="1"/>
            </c:dLbl>
            <c:dLbl>
              <c:idx val="6"/>
              <c:layout>
                <c:manualLayout>
                  <c:x val="-1.6150740242261145E-2"/>
                  <c:y val="-3.0581039755351681E-2"/>
                </c:manualLayout>
              </c:layout>
              <c:showVal val="1"/>
            </c:dLbl>
            <c:numFmt formatCode="#,##0.00" sourceLinked="0"/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numRef>
              <c:f>Plan1!$B$1:$H$1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Plan1!$B$4:$H$4</c:f>
              <c:numCache>
                <c:formatCode>General</c:formatCode>
                <c:ptCount val="7"/>
                <c:pt idx="0">
                  <c:v>28.118806838989229</c:v>
                </c:pt>
                <c:pt idx="1">
                  <c:v>29.41227912902832</c:v>
                </c:pt>
                <c:pt idx="2">
                  <c:v>29.731012344360273</c:v>
                </c:pt>
                <c:pt idx="3">
                  <c:v>30.098114013671829</c:v>
                </c:pt>
                <c:pt idx="4">
                  <c:v>29.802913665771484</c:v>
                </c:pt>
                <c:pt idx="5">
                  <c:v>30.493648529052727</c:v>
                </c:pt>
                <c:pt idx="6">
                  <c:v>31.244285583496094</c:v>
                </c:pt>
              </c:numCache>
            </c:numRef>
          </c:val>
        </c:ser>
        <c:marker val="1"/>
        <c:axId val="55044352"/>
        <c:axId val="55083008"/>
      </c:lineChart>
      <c:catAx>
        <c:axId val="55044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5083008"/>
        <c:crosses val="autoZero"/>
        <c:auto val="1"/>
        <c:lblAlgn val="ctr"/>
        <c:lblOffset val="100"/>
      </c:catAx>
      <c:valAx>
        <c:axId val="55083008"/>
        <c:scaling>
          <c:orientation val="minMax"/>
        </c:scaling>
        <c:axPos val="l"/>
        <c:majorGridlines>
          <c:spPr>
            <a:ln>
              <a:solidFill>
                <a:srgbClr val="4F81BD">
                  <a:alpha val="1900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5044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040419947506561"/>
          <c:y val="1.7942548848060753E-2"/>
          <c:w val="0.37737357830271445"/>
          <c:h val="0.14929972295129834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48495647622052E-2"/>
          <c:y val="0.11919935683715212"/>
          <c:w val="0.90035209599382449"/>
          <c:h val="0.67349191860548263"/>
        </c:manualLayout>
      </c:layout>
      <c:lineChart>
        <c:grouping val="standard"/>
        <c:ser>
          <c:idx val="1"/>
          <c:order val="0"/>
          <c:tx>
            <c:strRef>
              <c:f>'5'!$O$2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7.3377405998922077E-3"/>
                  <c:y val="3.6036036036036036E-2"/>
                </c:manualLayout>
              </c:layout>
              <c:showVal val="1"/>
            </c:dLbl>
            <c:dLbl>
              <c:idx val="1"/>
              <c:layout>
                <c:manualLayout>
                  <c:x val="-2.9350962399568277E-3"/>
                  <c:y val="3.3033033033033031E-2"/>
                </c:manualLayout>
              </c:layout>
              <c:showVal val="1"/>
            </c:dLbl>
            <c:dLbl>
              <c:idx val="2"/>
              <c:layout>
                <c:manualLayout>
                  <c:x val="-4.4026443599352429E-3"/>
                  <c:y val="2.4024024024024031E-2"/>
                </c:manualLayout>
              </c:layout>
              <c:showVal val="1"/>
            </c:dLbl>
            <c:dLbl>
              <c:idx val="3"/>
              <c:layout>
                <c:manualLayout>
                  <c:x val="-5.8701924799137934E-3"/>
                  <c:y val="3.003003003003004E-2"/>
                </c:manualLayout>
              </c:layout>
              <c:showVal val="1"/>
            </c:dLbl>
            <c:dLbl>
              <c:idx val="4"/>
              <c:layout>
                <c:manualLayout>
                  <c:x val="-2.3480769919654632E-2"/>
                  <c:y val="-5.4054054054054092E-2"/>
                </c:manualLayout>
              </c:layout>
              <c:showVal val="1"/>
            </c:dLbl>
            <c:dLbl>
              <c:idx val="5"/>
              <c:layout>
                <c:manualLayout>
                  <c:x val="-1.4675481199784143E-2"/>
                  <c:y val="4.8048048048048062E-2"/>
                </c:manualLayout>
              </c:layout>
              <c:showVal val="1"/>
            </c:dLbl>
            <c:dLbl>
              <c:idx val="6"/>
              <c:layout>
                <c:manualLayout>
                  <c:x val="-4.4026443599351414E-3"/>
                  <c:y val="3.3033033033033031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'5'!$A$14:$A$20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'5'!$O$14:$O$20</c:f>
              <c:numCache>
                <c:formatCode>0.00</c:formatCode>
                <c:ptCount val="7"/>
                <c:pt idx="0">
                  <c:v>6.4537523722464556</c:v>
                </c:pt>
                <c:pt idx="1">
                  <c:v>6.4315148204446126</c:v>
                </c:pt>
                <c:pt idx="2">
                  <c:v>7.1136149824883415</c:v>
                </c:pt>
                <c:pt idx="3">
                  <c:v>7.7778111607911073</c:v>
                </c:pt>
                <c:pt idx="4">
                  <c:v>8.684971866386217</c:v>
                </c:pt>
                <c:pt idx="5">
                  <c:v>8.1248919970602387</c:v>
                </c:pt>
                <c:pt idx="6">
                  <c:v>8.6765711493022923</c:v>
                </c:pt>
              </c:numCache>
            </c:numRef>
          </c:val>
        </c:ser>
        <c:ser>
          <c:idx val="2"/>
          <c:order val="1"/>
          <c:tx>
            <c:strRef>
              <c:f>'5'!$P$2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1.4675481199784143E-2"/>
                  <c:y val="-3.003003003003004E-2"/>
                </c:manualLayout>
              </c:layout>
              <c:showVal val="1"/>
            </c:dLbl>
            <c:dLbl>
              <c:idx val="1"/>
              <c:layout>
                <c:manualLayout>
                  <c:x val="-1.3207933079805731E-2"/>
                  <c:y val="-3.6036036036036036E-2"/>
                </c:manualLayout>
              </c:layout>
              <c:showVal val="1"/>
            </c:dLbl>
            <c:dLbl>
              <c:idx val="2"/>
              <c:layout>
                <c:manualLayout>
                  <c:x val="-1.6143029319763157E-2"/>
                  <c:y val="-4.5045045045045043E-2"/>
                </c:manualLayout>
              </c:layout>
              <c:showVal val="1"/>
            </c:dLbl>
            <c:dLbl>
              <c:idx val="3"/>
              <c:layout>
                <c:manualLayout>
                  <c:x val="-1.3207933079805782E-2"/>
                  <c:y val="-3.903903903903904E-2"/>
                </c:manualLayout>
              </c:layout>
              <c:showVal val="1"/>
            </c:dLbl>
            <c:dLbl>
              <c:idx val="4"/>
              <c:layout>
                <c:manualLayout>
                  <c:x val="-1.7610577439740985E-2"/>
                  <c:y val="-4.5045045045045015E-2"/>
                </c:manualLayout>
              </c:layout>
              <c:showVal val="1"/>
            </c:dLbl>
            <c:dLbl>
              <c:idx val="5"/>
              <c:layout>
                <c:manualLayout>
                  <c:x val="-1.7610577439740985E-2"/>
                  <c:y val="-4.8048048048048062E-2"/>
                </c:manualLayout>
              </c:layout>
              <c:showVal val="1"/>
            </c:dLbl>
            <c:dLbl>
              <c:idx val="6"/>
              <c:layout>
                <c:manualLayout>
                  <c:x val="-1.9078125559719421E-2"/>
                  <c:y val="-5.1051051051051073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'5'!$A$14:$A$20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'5'!$P$14:$P$20</c:f>
              <c:numCache>
                <c:formatCode>0.00</c:formatCode>
                <c:ptCount val="7"/>
                <c:pt idx="0">
                  <c:v>9.3298160332834268</c:v>
                </c:pt>
                <c:pt idx="1">
                  <c:v>9.5570708270390128</c:v>
                </c:pt>
                <c:pt idx="2">
                  <c:v>9.9387845098591097</c:v>
                </c:pt>
                <c:pt idx="3">
                  <c:v>10.146500133430099</c:v>
                </c:pt>
                <c:pt idx="4">
                  <c:v>10.428714510180734</c:v>
                </c:pt>
                <c:pt idx="5">
                  <c:v>11.048469168620548</c:v>
                </c:pt>
                <c:pt idx="6">
                  <c:v>11.274225365604748</c:v>
                </c:pt>
              </c:numCache>
            </c:numRef>
          </c:val>
        </c:ser>
        <c:ser>
          <c:idx val="3"/>
          <c:order val="2"/>
          <c:tx>
            <c:strRef>
              <c:f>'5'!$Q$2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6143029319763157E-2"/>
                  <c:y val="-3.903903903903904E-2"/>
                </c:manualLayout>
              </c:layout>
              <c:showVal val="1"/>
            </c:dLbl>
            <c:dLbl>
              <c:idx val="1"/>
              <c:layout>
                <c:manualLayout>
                  <c:x val="-1.4675481199784143E-2"/>
                  <c:y val="-4.2042042042042073E-2"/>
                </c:manualLayout>
              </c:layout>
              <c:showVal val="1"/>
            </c:dLbl>
            <c:dLbl>
              <c:idx val="2"/>
              <c:layout>
                <c:manualLayout>
                  <c:x val="-1.4675481199784143E-2"/>
                  <c:y val="-3.6036036036036036E-2"/>
                </c:manualLayout>
              </c:layout>
              <c:showVal val="1"/>
            </c:dLbl>
            <c:dLbl>
              <c:idx val="3"/>
              <c:layout>
                <c:manualLayout>
                  <c:x val="-1.9078125559719643E-2"/>
                  <c:y val="-3.6036036036036036E-2"/>
                </c:manualLayout>
              </c:layout>
              <c:showVal val="1"/>
            </c:dLbl>
            <c:dLbl>
              <c:idx val="4"/>
              <c:layout>
                <c:manualLayout>
                  <c:x val="-1.320804863477582E-2"/>
                  <c:y val="3.903903903903904E-2"/>
                </c:manualLayout>
              </c:layout>
              <c:showVal val="1"/>
            </c:dLbl>
            <c:dLbl>
              <c:idx val="5"/>
              <c:layout>
                <c:manualLayout>
                  <c:x val="-1.9078125559719421E-2"/>
                  <c:y val="-3.6036036036036036E-2"/>
                </c:manualLayout>
              </c:layout>
              <c:showVal val="1"/>
            </c:dLbl>
            <c:dLbl>
              <c:idx val="6"/>
              <c:layout>
                <c:manualLayout>
                  <c:x val="-1.6143029319763056E-2"/>
                  <c:y val="-3.903903903903904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'5'!$A$14:$A$20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'5'!$Q$14:$Q$20</c:f>
              <c:numCache>
                <c:formatCode>0.00</c:formatCode>
                <c:ptCount val="7"/>
                <c:pt idx="0">
                  <c:v>7.5820307148866783</c:v>
                </c:pt>
                <c:pt idx="1">
                  <c:v>7.8459647611536951</c:v>
                </c:pt>
                <c:pt idx="2">
                  <c:v>8.0826214153924187</c:v>
                </c:pt>
                <c:pt idx="3">
                  <c:v>8.2828642125906047</c:v>
                </c:pt>
                <c:pt idx="4">
                  <c:v>8.4727378000228768</c:v>
                </c:pt>
                <c:pt idx="5">
                  <c:v>8.9511493157355968</c:v>
                </c:pt>
                <c:pt idx="6">
                  <c:v>9.3270637170014918</c:v>
                </c:pt>
              </c:numCache>
            </c:numRef>
          </c:val>
        </c:ser>
        <c:marker val="1"/>
        <c:axId val="59363328"/>
        <c:axId val="59364864"/>
      </c:lineChart>
      <c:catAx>
        <c:axId val="59363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9364864"/>
        <c:crosses val="autoZero"/>
        <c:auto val="1"/>
        <c:lblAlgn val="ctr"/>
        <c:lblOffset val="100"/>
      </c:catAx>
      <c:valAx>
        <c:axId val="59364864"/>
        <c:scaling>
          <c:orientation val="minMax"/>
          <c:min val="5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93633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6527592656892287E-2"/>
          <c:y val="3.027351251044216E-2"/>
          <c:w val="0.91124353604735586"/>
          <c:h val="0.78534467934460006"/>
        </c:manualLayout>
      </c:layout>
      <c:barChart>
        <c:barDir val="col"/>
        <c:grouping val="clustered"/>
        <c:ser>
          <c:idx val="0"/>
          <c:order val="0"/>
          <c:tx>
            <c:strRef>
              <c:f>'1'!$B$1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'1'!$A$14:$A$23</c:f>
              <c:strCache>
                <c:ptCount val="10"/>
                <c:pt idx="0">
                  <c:v>10 a 14</c:v>
                </c:pt>
                <c:pt idx="1">
                  <c:v>15 a 17</c:v>
                </c:pt>
                <c:pt idx="2">
                  <c:v>18 a 19</c:v>
                </c:pt>
                <c:pt idx="3">
                  <c:v>20 a 24</c:v>
                </c:pt>
                <c:pt idx="4">
                  <c:v>25 a 29</c:v>
                </c:pt>
                <c:pt idx="5">
                  <c:v>25 a 34</c:v>
                </c:pt>
                <c:pt idx="6">
                  <c:v>30 a 39</c:v>
                </c:pt>
                <c:pt idx="7">
                  <c:v>40 a 49</c:v>
                </c:pt>
                <c:pt idx="8">
                  <c:v>50 a 59</c:v>
                </c:pt>
                <c:pt idx="9">
                  <c:v>60 ou mais</c:v>
                </c:pt>
              </c:strCache>
            </c:strRef>
          </c:cat>
          <c:val>
            <c:numRef>
              <c:f>'1'!$B$14:$B$23</c:f>
              <c:numCache>
                <c:formatCode>0.00</c:formatCode>
                <c:ptCount val="10"/>
                <c:pt idx="0">
                  <c:v>4.0593414306641877</c:v>
                </c:pt>
                <c:pt idx="1">
                  <c:v>7.1243610382078986</c:v>
                </c:pt>
                <c:pt idx="2">
                  <c:v>8.652928352355957</c:v>
                </c:pt>
                <c:pt idx="3">
                  <c:v>9.1962566375732528</c:v>
                </c:pt>
                <c:pt idx="4">
                  <c:v>8.870325088500973</c:v>
                </c:pt>
                <c:pt idx="5">
                  <c:v>8.5174140930175781</c:v>
                </c:pt>
                <c:pt idx="6">
                  <c:v>7.9197096824647755</c:v>
                </c:pt>
                <c:pt idx="7">
                  <c:v>7.2088117599487305</c:v>
                </c:pt>
                <c:pt idx="8">
                  <c:v>6.1277971267699645</c:v>
                </c:pt>
                <c:pt idx="9">
                  <c:v>3.9859740734100342</c:v>
                </c:pt>
              </c:numCache>
            </c:numRef>
          </c:val>
        </c:ser>
        <c:ser>
          <c:idx val="1"/>
          <c:order val="1"/>
          <c:tx>
            <c:strRef>
              <c:f>'1'!$C$1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'1'!$A$14:$A$23</c:f>
              <c:strCache>
                <c:ptCount val="10"/>
                <c:pt idx="0">
                  <c:v>10 a 14</c:v>
                </c:pt>
                <c:pt idx="1">
                  <c:v>15 a 17</c:v>
                </c:pt>
                <c:pt idx="2">
                  <c:v>18 a 19</c:v>
                </c:pt>
                <c:pt idx="3">
                  <c:v>20 a 24</c:v>
                </c:pt>
                <c:pt idx="4">
                  <c:v>25 a 29</c:v>
                </c:pt>
                <c:pt idx="5">
                  <c:v>25 a 34</c:v>
                </c:pt>
                <c:pt idx="6">
                  <c:v>30 a 39</c:v>
                </c:pt>
                <c:pt idx="7">
                  <c:v>40 a 49</c:v>
                </c:pt>
                <c:pt idx="8">
                  <c:v>50 a 59</c:v>
                </c:pt>
                <c:pt idx="9">
                  <c:v>60 ou mais</c:v>
                </c:pt>
              </c:strCache>
            </c:strRef>
          </c:cat>
          <c:val>
            <c:numRef>
              <c:f>'1'!$C$14:$C$23</c:f>
              <c:numCache>
                <c:formatCode>0.00</c:formatCode>
                <c:ptCount val="10"/>
                <c:pt idx="0">
                  <c:v>4.3308544158935574</c:v>
                </c:pt>
                <c:pt idx="1">
                  <c:v>7.6777582168578755</c:v>
                </c:pt>
                <c:pt idx="2">
                  <c:v>9.3746147155761737</c:v>
                </c:pt>
                <c:pt idx="3">
                  <c:v>9.9443197250363919</c:v>
                </c:pt>
                <c:pt idx="4">
                  <c:v>9.5909185409545419</c:v>
                </c:pt>
                <c:pt idx="5">
                  <c:v>9.1783685684203959</c:v>
                </c:pt>
                <c:pt idx="6">
                  <c:v>8.5725288391113548</c:v>
                </c:pt>
                <c:pt idx="7">
                  <c:v>7.8795666694641113</c:v>
                </c:pt>
                <c:pt idx="8">
                  <c:v>6.9408130645751953</c:v>
                </c:pt>
                <c:pt idx="9">
                  <c:v>4.7743749618530273</c:v>
                </c:pt>
              </c:numCache>
            </c:numRef>
          </c:val>
        </c:ser>
        <c:ser>
          <c:idx val="2"/>
          <c:order val="2"/>
          <c:tx>
            <c:strRef>
              <c:f>'1'!$D$1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4"/>
              <c:layout>
                <c:manualLayout>
                  <c:x val="9.9573257467994308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28022759601707E-2"/>
                  <c:y val="6.7508359475103898E-3"/>
                </c:manualLayout>
              </c:layout>
              <c:showVal val="1"/>
            </c:dLbl>
            <c:dLbl>
              <c:idx val="6"/>
              <c:layout>
                <c:manualLayout>
                  <c:x val="7.1123755334281703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1.1379800853485085E-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7.1123755334282692E-3"/>
                  <c:y val="1.3501671895020995E-2"/>
                </c:manualLayout>
              </c:layout>
              <c:showVal val="1"/>
            </c:dLbl>
            <c:dLbl>
              <c:idx val="9"/>
              <c:layout>
                <c:manualLayout>
                  <c:x val="1.4224751066856361E-2"/>
                  <c:y val="6.1881947986638864E-17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strRef>
              <c:f>'1'!$A$14:$A$23</c:f>
              <c:strCache>
                <c:ptCount val="10"/>
                <c:pt idx="0">
                  <c:v>10 a 14</c:v>
                </c:pt>
                <c:pt idx="1">
                  <c:v>15 a 17</c:v>
                </c:pt>
                <c:pt idx="2">
                  <c:v>18 a 19</c:v>
                </c:pt>
                <c:pt idx="3">
                  <c:v>20 a 24</c:v>
                </c:pt>
                <c:pt idx="4">
                  <c:v>25 a 29</c:v>
                </c:pt>
                <c:pt idx="5">
                  <c:v>25 a 34</c:v>
                </c:pt>
                <c:pt idx="6">
                  <c:v>30 a 39</c:v>
                </c:pt>
                <c:pt idx="7">
                  <c:v>40 a 49</c:v>
                </c:pt>
                <c:pt idx="8">
                  <c:v>50 a 59</c:v>
                </c:pt>
                <c:pt idx="9">
                  <c:v>60 ou mais</c:v>
                </c:pt>
              </c:strCache>
            </c:strRef>
          </c:cat>
          <c:val>
            <c:numRef>
              <c:f>'1'!$D$14:$D$23</c:f>
              <c:numCache>
                <c:formatCode>0.00</c:formatCode>
                <c:ptCount val="10"/>
                <c:pt idx="0">
                  <c:v>4.2002968788146973</c:v>
                </c:pt>
                <c:pt idx="1">
                  <c:v>7.3529410362243652</c:v>
                </c:pt>
                <c:pt idx="2">
                  <c:v>9.0281124114990199</c:v>
                </c:pt>
                <c:pt idx="3">
                  <c:v>9.6480894088744389</c:v>
                </c:pt>
                <c:pt idx="4">
                  <c:v>8.9362668991088867</c:v>
                </c:pt>
                <c:pt idx="5">
                  <c:v>8.5912466049194336</c:v>
                </c:pt>
                <c:pt idx="6">
                  <c:v>8.0401144027709819</c:v>
                </c:pt>
                <c:pt idx="7">
                  <c:v>6.9978446960449219</c:v>
                </c:pt>
                <c:pt idx="8">
                  <c:v>6.3212904930114924</c:v>
                </c:pt>
                <c:pt idx="9">
                  <c:v>4.1661930084228516</c:v>
                </c:pt>
              </c:numCache>
            </c:numRef>
          </c:val>
        </c:ser>
        <c:axId val="59878016"/>
        <c:axId val="59883904"/>
      </c:barChart>
      <c:catAx>
        <c:axId val="59878016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9883904"/>
        <c:crosses val="autoZero"/>
        <c:auto val="1"/>
        <c:lblAlgn val="ctr"/>
        <c:lblOffset val="100"/>
      </c:catAx>
      <c:valAx>
        <c:axId val="59883904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9878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2730614576449966"/>
          <c:y val="0.92263887519379284"/>
          <c:w val="0.14538759646509344"/>
          <c:h val="7.7361124806213072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7.6118618950721653E-2"/>
          <c:y val="3.1446876751897002E-2"/>
          <c:w val="0.89740891013077562"/>
          <c:h val="0.80163672356169213"/>
        </c:manualLayout>
      </c:layout>
      <c:barChart>
        <c:barDir val="col"/>
        <c:grouping val="clustered"/>
        <c:ser>
          <c:idx val="0"/>
          <c:order val="0"/>
          <c:tx>
            <c:strRef>
              <c:f>'1'!$B$1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rgbClr val="9BBB59"/>
            </a:solidFill>
          </c:spPr>
          <c:cat>
            <c:strRef>
              <c:f>'1'!$A$26:$A$37</c:f>
              <c:strCache>
                <c:ptCount val="12"/>
                <c:pt idx="0">
                  <c:v>Pré</c:v>
                </c:pt>
                <c:pt idx="1">
                  <c:v>1ª </c:v>
                </c:pt>
                <c:pt idx="2">
                  <c:v>2ª </c:v>
                </c:pt>
                <c:pt idx="3">
                  <c:v>3ª </c:v>
                </c:pt>
                <c:pt idx="4">
                  <c:v>4ª </c:v>
                </c:pt>
                <c:pt idx="5">
                  <c:v>5ª </c:v>
                </c:pt>
                <c:pt idx="6">
                  <c:v>6ª </c:v>
                </c:pt>
                <c:pt idx="7">
                  <c:v>7ª </c:v>
                </c:pt>
                <c:pt idx="8">
                  <c:v>8ª </c:v>
                </c:pt>
                <c:pt idx="9">
                  <c:v>1ºc</c:v>
                </c:pt>
                <c:pt idx="10">
                  <c:v>2ºc</c:v>
                </c:pt>
                <c:pt idx="11">
                  <c:v>3ºc</c:v>
                </c:pt>
              </c:strCache>
            </c:strRef>
          </c:cat>
          <c:val>
            <c:numRef>
              <c:f>'1'!$B$26:$B$37</c:f>
              <c:numCache>
                <c:formatCode>0.00</c:formatCode>
                <c:ptCount val="12"/>
                <c:pt idx="0">
                  <c:v>11.438745516065056</c:v>
                </c:pt>
                <c:pt idx="1">
                  <c:v>19.735936017991687</c:v>
                </c:pt>
                <c:pt idx="2">
                  <c:v>21.853601771001987</c:v>
                </c:pt>
                <c:pt idx="3">
                  <c:v>25.651688845214835</c:v>
                </c:pt>
                <c:pt idx="4">
                  <c:v>28.667933296354104</c:v>
                </c:pt>
                <c:pt idx="5">
                  <c:v>32.388726026452645</c:v>
                </c:pt>
                <c:pt idx="6">
                  <c:v>30.002133253619089</c:v>
                </c:pt>
                <c:pt idx="7">
                  <c:v>27.647527348135789</c:v>
                </c:pt>
                <c:pt idx="8">
                  <c:v>27.009605182911987</c:v>
                </c:pt>
                <c:pt idx="9">
                  <c:v>32.136285589384244</c:v>
                </c:pt>
                <c:pt idx="10">
                  <c:v>30.855357249327682</c:v>
                </c:pt>
                <c:pt idx="11">
                  <c:v>33.388005428584769</c:v>
                </c:pt>
              </c:numCache>
            </c:numRef>
          </c:val>
        </c:ser>
        <c:ser>
          <c:idx val="1"/>
          <c:order val="1"/>
          <c:tx>
            <c:strRef>
              <c:f>'1'!$C$1</c:f>
              <c:strCache>
                <c:ptCount val="1"/>
                <c:pt idx="0">
                  <c:v>Se</c:v>
                </c:pt>
              </c:strCache>
            </c:strRef>
          </c:tx>
          <c:cat>
            <c:strRef>
              <c:f>'1'!$A$26:$A$37</c:f>
              <c:strCache>
                <c:ptCount val="12"/>
                <c:pt idx="0">
                  <c:v>Pré</c:v>
                </c:pt>
                <c:pt idx="1">
                  <c:v>1ª </c:v>
                </c:pt>
                <c:pt idx="2">
                  <c:v>2ª </c:v>
                </c:pt>
                <c:pt idx="3">
                  <c:v>3ª </c:v>
                </c:pt>
                <c:pt idx="4">
                  <c:v>4ª </c:v>
                </c:pt>
                <c:pt idx="5">
                  <c:v>5ª </c:v>
                </c:pt>
                <c:pt idx="6">
                  <c:v>6ª </c:v>
                </c:pt>
                <c:pt idx="7">
                  <c:v>7ª </c:v>
                </c:pt>
                <c:pt idx="8">
                  <c:v>8ª </c:v>
                </c:pt>
                <c:pt idx="9">
                  <c:v>1ºc</c:v>
                </c:pt>
                <c:pt idx="10">
                  <c:v>2ºc</c:v>
                </c:pt>
                <c:pt idx="11">
                  <c:v>3ºc</c:v>
                </c:pt>
              </c:strCache>
            </c:strRef>
          </c:cat>
          <c:val>
            <c:numRef>
              <c:f>'1'!$C$26:$C$37</c:f>
              <c:numCache>
                <c:formatCode>0.00</c:formatCode>
                <c:ptCount val="12"/>
                <c:pt idx="0">
                  <c:v>11.303265653807374</c:v>
                </c:pt>
                <c:pt idx="1">
                  <c:v>15.284416317522822</c:v>
                </c:pt>
                <c:pt idx="2">
                  <c:v>14.605703705818302</c:v>
                </c:pt>
                <c:pt idx="3">
                  <c:v>15.729597385462155</c:v>
                </c:pt>
                <c:pt idx="4">
                  <c:v>19.008293065168989</c:v>
                </c:pt>
                <c:pt idx="5">
                  <c:v>21.162017311991789</c:v>
                </c:pt>
                <c:pt idx="6">
                  <c:v>20.208365788507081</c:v>
                </c:pt>
                <c:pt idx="7">
                  <c:v>19.180427543682487</c:v>
                </c:pt>
                <c:pt idx="8">
                  <c:v>17.735029465888037</c:v>
                </c:pt>
                <c:pt idx="9">
                  <c:v>24.215426003760619</c:v>
                </c:pt>
                <c:pt idx="10">
                  <c:v>22.247870893337669</c:v>
                </c:pt>
                <c:pt idx="11">
                  <c:v>24.555566580863402</c:v>
                </c:pt>
              </c:numCache>
            </c:numRef>
          </c:val>
        </c:ser>
        <c:ser>
          <c:idx val="2"/>
          <c:order val="2"/>
          <c:tx>
            <c:strRef>
              <c:f>'1'!$D$1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7.0224719101123594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1235955056179775E-2"/>
                  <c:y val="3.3084151493111202E-3"/>
                </c:manualLayout>
              </c:layout>
              <c:showVal val="1"/>
            </c:dLbl>
            <c:dLbl>
              <c:idx val="3"/>
              <c:layout>
                <c:manualLayout>
                  <c:x val="1.1235955056179775E-2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strRef>
              <c:f>'1'!$A$26:$A$37</c:f>
              <c:strCache>
                <c:ptCount val="12"/>
                <c:pt idx="0">
                  <c:v>Pré</c:v>
                </c:pt>
                <c:pt idx="1">
                  <c:v>1ª </c:v>
                </c:pt>
                <c:pt idx="2">
                  <c:v>2ª </c:v>
                </c:pt>
                <c:pt idx="3">
                  <c:v>3ª </c:v>
                </c:pt>
                <c:pt idx="4">
                  <c:v>4ª </c:v>
                </c:pt>
                <c:pt idx="5">
                  <c:v>5ª </c:v>
                </c:pt>
                <c:pt idx="6">
                  <c:v>6ª </c:v>
                </c:pt>
                <c:pt idx="7">
                  <c:v>7ª </c:v>
                </c:pt>
                <c:pt idx="8">
                  <c:v>8ª </c:v>
                </c:pt>
                <c:pt idx="9">
                  <c:v>1ºc</c:v>
                </c:pt>
                <c:pt idx="10">
                  <c:v>2ºc</c:v>
                </c:pt>
                <c:pt idx="11">
                  <c:v>3ºc</c:v>
                </c:pt>
              </c:strCache>
            </c:strRef>
          </c:cat>
          <c:val>
            <c:numRef>
              <c:f>'1'!$D$26:$D$37</c:f>
              <c:numCache>
                <c:formatCode>0.00</c:formatCode>
                <c:ptCount val="12"/>
                <c:pt idx="0">
                  <c:v>5.7133453369731484</c:v>
                </c:pt>
                <c:pt idx="1">
                  <c:v>12.180280662436317</c:v>
                </c:pt>
                <c:pt idx="2">
                  <c:v>17.122887137645847</c:v>
                </c:pt>
                <c:pt idx="3">
                  <c:v>12.90441031828257</c:v>
                </c:pt>
                <c:pt idx="4">
                  <c:v>22.617607201626175</c:v>
                </c:pt>
                <c:pt idx="5">
                  <c:v>22.302000467945717</c:v>
                </c:pt>
                <c:pt idx="6">
                  <c:v>20.311904459408662</c:v>
                </c:pt>
                <c:pt idx="7">
                  <c:v>25.599245454841125</c:v>
                </c:pt>
                <c:pt idx="8">
                  <c:v>28.182053366841597</c:v>
                </c:pt>
                <c:pt idx="9">
                  <c:v>25.249974335283852</c:v>
                </c:pt>
                <c:pt idx="10">
                  <c:v>26.026786957368774</c:v>
                </c:pt>
                <c:pt idx="11">
                  <c:v>27.96248934356267</c:v>
                </c:pt>
              </c:numCache>
            </c:numRef>
          </c:val>
        </c:ser>
        <c:axId val="59963648"/>
        <c:axId val="59978112"/>
      </c:barChart>
      <c:catAx>
        <c:axId val="599636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pt-BR" sz="1400">
                    <a:latin typeface="+mn-lt"/>
                  </a:defRPr>
                </a:pPr>
                <a:r>
                  <a:rPr lang="pt-BR" sz="1400">
                    <a:latin typeface="+mn-lt"/>
                  </a:rPr>
                  <a:t>Série</a:t>
                </a:r>
              </a:p>
            </c:rich>
          </c:tx>
          <c:layout>
            <c:manualLayout>
              <c:xMode val="edge"/>
              <c:yMode val="edge"/>
              <c:x val="2.5949194904007791E-2"/>
              <c:y val="0.87753888299568394"/>
            </c:manualLayout>
          </c:layout>
        </c:title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59978112"/>
        <c:crosses val="autoZero"/>
        <c:auto val="1"/>
        <c:lblAlgn val="ctr"/>
        <c:lblOffset val="100"/>
      </c:catAx>
      <c:valAx>
        <c:axId val="59978112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>
                <a:latin typeface="+mj-lt"/>
              </a:defRPr>
            </a:pPr>
            <a:endParaRPr lang="pt-BR"/>
          </a:p>
        </c:txPr>
        <c:crossAx val="59963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2822502875342833"/>
          <c:y val="0.92417451134448192"/>
          <c:w val="0.14354983190303491"/>
          <c:h val="7.5825488655522633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7.8908263242662854E-2"/>
          <c:y val="3.2838722829549541E-2"/>
          <c:w val="0.90721561891147262"/>
          <c:h val="0.72845883342252593"/>
        </c:manualLayout>
      </c:layout>
      <c:barChart>
        <c:barDir val="col"/>
        <c:grouping val="clustered"/>
        <c:ser>
          <c:idx val="0"/>
          <c:order val="0"/>
          <c:tx>
            <c:strRef>
              <c:f>'1'!$B$1</c:f>
              <c:strCache>
                <c:ptCount val="1"/>
                <c:pt idx="0">
                  <c:v>Br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'1'!$A$39:$A$50</c:f>
              <c:strCache>
                <c:ptCount val="12"/>
                <c:pt idx="0">
                  <c:v>Pré</c:v>
                </c:pt>
                <c:pt idx="1">
                  <c:v>1ª </c:v>
                </c:pt>
                <c:pt idx="2">
                  <c:v>2ª </c:v>
                </c:pt>
                <c:pt idx="3">
                  <c:v>3ª </c:v>
                </c:pt>
                <c:pt idx="4">
                  <c:v>4ª </c:v>
                </c:pt>
                <c:pt idx="5">
                  <c:v>5ª </c:v>
                </c:pt>
                <c:pt idx="6">
                  <c:v>6ª </c:v>
                </c:pt>
                <c:pt idx="7">
                  <c:v>7ª </c:v>
                </c:pt>
                <c:pt idx="8">
                  <c:v>8ª </c:v>
                </c:pt>
                <c:pt idx="9">
                  <c:v>1ºc</c:v>
                </c:pt>
                <c:pt idx="10">
                  <c:v>2ºc</c:v>
                </c:pt>
                <c:pt idx="11">
                  <c:v>3ºc</c:v>
                </c:pt>
              </c:strCache>
            </c:strRef>
          </c:cat>
          <c:val>
            <c:numRef>
              <c:f>'1'!$B$39:$B$50</c:f>
              <c:numCache>
                <c:formatCode>0.00</c:formatCode>
                <c:ptCount val="12"/>
                <c:pt idx="0">
                  <c:v>2.2877871990204284</c:v>
                </c:pt>
                <c:pt idx="1">
                  <c:v>2.7607395648956823</c:v>
                </c:pt>
                <c:pt idx="2">
                  <c:v>2.5771095752716002</c:v>
                </c:pt>
                <c:pt idx="3">
                  <c:v>2.6281557083130012</c:v>
                </c:pt>
                <c:pt idx="4">
                  <c:v>2.6250958442687988</c:v>
                </c:pt>
                <c:pt idx="5">
                  <c:v>2.6467833518981942</c:v>
                </c:pt>
                <c:pt idx="6">
                  <c:v>2.5276341438293612</c:v>
                </c:pt>
                <c:pt idx="7">
                  <c:v>2.5484185218811035</c:v>
                </c:pt>
                <c:pt idx="8">
                  <c:v>2.6262135505676292</c:v>
                </c:pt>
                <c:pt idx="9">
                  <c:v>2.5758414268493577</c:v>
                </c:pt>
                <c:pt idx="10">
                  <c:v>2.4765751361846293</c:v>
                </c:pt>
                <c:pt idx="11">
                  <c:v>2.4318430423736568</c:v>
                </c:pt>
              </c:numCache>
            </c:numRef>
          </c:val>
        </c:ser>
        <c:ser>
          <c:idx val="1"/>
          <c:order val="1"/>
          <c:tx>
            <c:strRef>
              <c:f>'1'!$C$1</c:f>
              <c:strCache>
                <c:ptCount val="1"/>
                <c:pt idx="0">
                  <c:v>Se</c:v>
                </c:pt>
              </c:strCache>
            </c:strRef>
          </c:tx>
          <c:cat>
            <c:strRef>
              <c:f>'1'!$A$39:$A$50</c:f>
              <c:strCache>
                <c:ptCount val="12"/>
                <c:pt idx="0">
                  <c:v>Pré</c:v>
                </c:pt>
                <c:pt idx="1">
                  <c:v>1ª </c:v>
                </c:pt>
                <c:pt idx="2">
                  <c:v>2ª </c:v>
                </c:pt>
                <c:pt idx="3">
                  <c:v>3ª </c:v>
                </c:pt>
                <c:pt idx="4">
                  <c:v>4ª </c:v>
                </c:pt>
                <c:pt idx="5">
                  <c:v>5ª </c:v>
                </c:pt>
                <c:pt idx="6">
                  <c:v>6ª </c:v>
                </c:pt>
                <c:pt idx="7">
                  <c:v>7ª </c:v>
                </c:pt>
                <c:pt idx="8">
                  <c:v>8ª </c:v>
                </c:pt>
                <c:pt idx="9">
                  <c:v>1ºc</c:v>
                </c:pt>
                <c:pt idx="10">
                  <c:v>2ºc</c:v>
                </c:pt>
                <c:pt idx="11">
                  <c:v>3ºc</c:v>
                </c:pt>
              </c:strCache>
            </c:strRef>
          </c:cat>
          <c:val>
            <c:numRef>
              <c:f>'1'!$C$39:$C$50</c:f>
              <c:numCache>
                <c:formatCode>0.00</c:formatCode>
                <c:ptCount val="12"/>
                <c:pt idx="0">
                  <c:v>1.9570815563201904</c:v>
                </c:pt>
                <c:pt idx="1">
                  <c:v>2.3541076183319092</c:v>
                </c:pt>
                <c:pt idx="2">
                  <c:v>2.6637427806854252</c:v>
                </c:pt>
                <c:pt idx="3">
                  <c:v>2.2861034870147705</c:v>
                </c:pt>
                <c:pt idx="4">
                  <c:v>2.4475374221801802</c:v>
                </c:pt>
                <c:pt idx="5">
                  <c:v>2.3807692527771485</c:v>
                </c:pt>
                <c:pt idx="6">
                  <c:v>2.2666666507720952</c:v>
                </c:pt>
                <c:pt idx="7">
                  <c:v>2.3067009449005131</c:v>
                </c:pt>
                <c:pt idx="8">
                  <c:v>2.3537604808807373</c:v>
                </c:pt>
                <c:pt idx="9">
                  <c:v>2.2953019142150879</c:v>
                </c:pt>
                <c:pt idx="10">
                  <c:v>2.3324325084686177</c:v>
                </c:pt>
                <c:pt idx="11">
                  <c:v>2.2842104434967041</c:v>
                </c:pt>
              </c:numCache>
            </c:numRef>
          </c:val>
        </c:ser>
        <c:ser>
          <c:idx val="2"/>
          <c:order val="2"/>
          <c:tx>
            <c:strRef>
              <c:f>'1'!$D$1</c:f>
              <c:strCache>
                <c:ptCount val="1"/>
                <c:pt idx="0">
                  <c:v>ES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3"/>
              <c:layout>
                <c:manualLayout>
                  <c:x val="7.3206433727253124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248900721815441E-2"/>
                  <c:y val="2.9355576542266968E-17"/>
                </c:manualLayout>
              </c:layout>
              <c:showVal val="1"/>
            </c:dLbl>
            <c:dLbl>
              <c:idx val="5"/>
              <c:layout>
                <c:manualLayout>
                  <c:x val="7.3206433727253124E-3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8.7847720472703731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7.3206433727253124E-3"/>
                  <c:y val="2.9355576542266968E-17"/>
                </c:manualLayout>
              </c:layout>
              <c:showVal val="1"/>
            </c:dLbl>
            <c:dLbl>
              <c:idx val="8"/>
              <c:layout>
                <c:manualLayout>
                  <c:x val="8.7847720472703731E-3"/>
                  <c:y val="-2.9355576542266968E-17"/>
                </c:manualLayout>
              </c:layout>
              <c:showVal val="1"/>
            </c:dLbl>
            <c:dLbl>
              <c:idx val="10"/>
              <c:layout>
                <c:manualLayout>
                  <c:x val="5.8565146981802499E-3"/>
                  <c:y val="0"/>
                </c:manualLayout>
              </c:layout>
              <c:showVal val="1"/>
            </c:dLbl>
            <c:dLbl>
              <c:idx val="11"/>
              <c:layout>
                <c:manualLayout>
                  <c:x val="8.7847720472704789E-3"/>
                  <c:y val="2.9355576542266968E-17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strRef>
              <c:f>'1'!$A$39:$A$50</c:f>
              <c:strCache>
                <c:ptCount val="12"/>
                <c:pt idx="0">
                  <c:v>Pré</c:v>
                </c:pt>
                <c:pt idx="1">
                  <c:v>1ª </c:v>
                </c:pt>
                <c:pt idx="2">
                  <c:v>2ª </c:v>
                </c:pt>
                <c:pt idx="3">
                  <c:v>3ª </c:v>
                </c:pt>
                <c:pt idx="4">
                  <c:v>4ª </c:v>
                </c:pt>
                <c:pt idx="5">
                  <c:v>5ª </c:v>
                </c:pt>
                <c:pt idx="6">
                  <c:v>6ª </c:v>
                </c:pt>
                <c:pt idx="7">
                  <c:v>7ª </c:v>
                </c:pt>
                <c:pt idx="8">
                  <c:v>8ª </c:v>
                </c:pt>
                <c:pt idx="9">
                  <c:v>1ºc</c:v>
                </c:pt>
                <c:pt idx="10">
                  <c:v>2ºc</c:v>
                </c:pt>
                <c:pt idx="11">
                  <c:v>3ºc</c:v>
                </c:pt>
              </c:strCache>
            </c:strRef>
          </c:cat>
          <c:val>
            <c:numRef>
              <c:f>'1'!$D$39:$D$50</c:f>
              <c:numCache>
                <c:formatCode>0.00</c:formatCode>
                <c:ptCount val="12"/>
                <c:pt idx="0">
                  <c:v>2.5</c:v>
                </c:pt>
                <c:pt idx="1">
                  <c:v>2.5263156890869141</c:v>
                </c:pt>
                <c:pt idx="2">
                  <c:v>2.8399999141692587</c:v>
                </c:pt>
                <c:pt idx="3">
                  <c:v>1.7999999523162651</c:v>
                </c:pt>
                <c:pt idx="4">
                  <c:v>2</c:v>
                </c:pt>
                <c:pt idx="5">
                  <c:v>1.8387097120285034</c:v>
                </c:pt>
                <c:pt idx="6">
                  <c:v>1.9615384340286321</c:v>
                </c:pt>
                <c:pt idx="7">
                  <c:v>2</c:v>
                </c:pt>
                <c:pt idx="8">
                  <c:v>2.0967741012573242</c:v>
                </c:pt>
                <c:pt idx="9">
                  <c:v>2.3199999332427432</c:v>
                </c:pt>
                <c:pt idx="10">
                  <c:v>2.2105262279511018</c:v>
                </c:pt>
                <c:pt idx="11">
                  <c:v>2</c:v>
                </c:pt>
              </c:numCache>
            </c:numRef>
          </c:val>
        </c:ser>
        <c:axId val="60016512"/>
        <c:axId val="60104704"/>
      </c:barChart>
      <c:catAx>
        <c:axId val="60016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pt-BR" sz="1400"/>
                </a:pPr>
                <a:r>
                  <a:rPr lang="en-US" sz="1400"/>
                  <a:t>Série</a:t>
                </a:r>
              </a:p>
            </c:rich>
          </c:tx>
          <c:layout>
            <c:manualLayout>
              <c:xMode val="edge"/>
              <c:yMode val="edge"/>
              <c:x val="3.5336435218324982E-2"/>
              <c:y val="0.81073516295899961"/>
            </c:manualLayout>
          </c:layout>
        </c:title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0104704"/>
        <c:crosses val="autoZero"/>
        <c:auto val="1"/>
        <c:lblAlgn val="ctr"/>
        <c:lblOffset val="100"/>
      </c:catAx>
      <c:valAx>
        <c:axId val="60104704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pt-BR" sz="1400"/>
                </a:pPr>
                <a:r>
                  <a:rPr lang="pt-BR" sz="1400" dirty="0" smtClean="0"/>
                  <a:t>Defasagem (</a:t>
                </a:r>
                <a:r>
                  <a:rPr lang="pt-BR" sz="1400" dirty="0"/>
                  <a:t>em anos)</a:t>
                </a:r>
              </a:p>
            </c:rich>
          </c:tx>
          <c:layout>
            <c:manualLayout>
              <c:xMode val="edge"/>
              <c:yMode val="edge"/>
              <c:x val="2.9282573490901401E-3"/>
              <c:y val="0.19749687842417771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0016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4196101020042949"/>
          <c:y val="0.88617944601585064"/>
          <c:w val="0.1451810799928418"/>
          <c:h val="7.4171444588843879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hart>
    <c:plotArea>
      <c:layout/>
      <c:barChart>
        <c:barDir val="col"/>
        <c:grouping val="clustered"/>
        <c:ser>
          <c:idx val="1"/>
          <c:order val="1"/>
          <c:tx>
            <c:strRef>
              <c:f>Plan3!$C$28</c:f>
              <c:strCache>
                <c:ptCount val="1"/>
                <c:pt idx="0">
                  <c:v>Média de Anos de Defasagem</c:v>
                </c:pt>
              </c:strCache>
            </c:strRef>
          </c:tx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Plan3!$A$29:$A$40</c:f>
              <c:strCache>
                <c:ptCount val="12"/>
                <c:pt idx="0">
                  <c:v>Pré</c:v>
                </c:pt>
                <c:pt idx="1">
                  <c:v>1ª </c:v>
                </c:pt>
                <c:pt idx="2">
                  <c:v>2ª </c:v>
                </c:pt>
                <c:pt idx="3">
                  <c:v>3ª </c:v>
                </c:pt>
                <c:pt idx="4">
                  <c:v>4ª </c:v>
                </c:pt>
                <c:pt idx="5">
                  <c:v>5ª </c:v>
                </c:pt>
                <c:pt idx="6">
                  <c:v>6ª </c:v>
                </c:pt>
                <c:pt idx="7">
                  <c:v>7ª </c:v>
                </c:pt>
                <c:pt idx="8">
                  <c:v>8ª </c:v>
                </c:pt>
                <c:pt idx="9">
                  <c:v>1ºc</c:v>
                </c:pt>
                <c:pt idx="10">
                  <c:v>2ºc</c:v>
                </c:pt>
                <c:pt idx="11">
                  <c:v>3ºc</c:v>
                </c:pt>
              </c:strCache>
            </c:strRef>
          </c:cat>
          <c:val>
            <c:numRef>
              <c:f>Plan3!$C$29:$C$40</c:f>
              <c:numCache>
                <c:formatCode>0.0</c:formatCode>
                <c:ptCount val="12"/>
                <c:pt idx="0">
                  <c:v>2.5</c:v>
                </c:pt>
                <c:pt idx="1">
                  <c:v>2.5263156890869141</c:v>
                </c:pt>
                <c:pt idx="2">
                  <c:v>2.8399999141692684</c:v>
                </c:pt>
                <c:pt idx="3">
                  <c:v>1.7999999523162677</c:v>
                </c:pt>
                <c:pt idx="4">
                  <c:v>2</c:v>
                </c:pt>
                <c:pt idx="5">
                  <c:v>1.8387097120285034</c:v>
                </c:pt>
                <c:pt idx="6">
                  <c:v>1.9615384340286321</c:v>
                </c:pt>
                <c:pt idx="7">
                  <c:v>2</c:v>
                </c:pt>
                <c:pt idx="8">
                  <c:v>2.0967741012573242</c:v>
                </c:pt>
                <c:pt idx="9">
                  <c:v>2.3199999332427521</c:v>
                </c:pt>
                <c:pt idx="10">
                  <c:v>2.2105262279510938</c:v>
                </c:pt>
                <c:pt idx="11">
                  <c:v>2</c:v>
                </c:pt>
              </c:numCache>
            </c:numRef>
          </c:val>
        </c:ser>
        <c:gapWidth val="75"/>
        <c:axId val="60160640"/>
        <c:axId val="60195200"/>
      </c:barChart>
      <c:lineChart>
        <c:grouping val="standard"/>
        <c:ser>
          <c:idx val="0"/>
          <c:order val="0"/>
          <c:tx>
            <c:strRef>
              <c:f>Plan3!$B$28</c:f>
              <c:strCache>
                <c:ptCount val="1"/>
                <c:pt idx="0">
                  <c:v>Taxa de Escolarização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2476117797510659E-2"/>
                  <c:y val="-4.8109965635738827E-2"/>
                </c:manualLayout>
              </c:layout>
              <c:showVal val="1"/>
            </c:dLbl>
            <c:dLbl>
              <c:idx val="1"/>
              <c:layout>
                <c:manualLayout>
                  <c:x val="-2.397452565067771E-2"/>
                  <c:y val="-5.1546391752577317E-2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2.3974525650677599E-2"/>
                  <c:y val="-5.4982817869416313E-2"/>
                </c:manualLayout>
              </c:layout>
              <c:showVal val="1"/>
            </c:dLbl>
            <c:dLbl>
              <c:idx val="10"/>
              <c:layout>
                <c:manualLayout>
                  <c:x val="-2.0977709944342997E-2"/>
                  <c:y val="-4.4673539518900303E-2"/>
                </c:manualLayout>
              </c:layout>
              <c:showVal val="1"/>
            </c:dLbl>
            <c:dLbl>
              <c:idx val="11"/>
              <c:layout>
                <c:manualLayout>
                  <c:x val="-2.6971341357012492E-2"/>
                  <c:y val="-6.1855670103092723E-2"/>
                </c:manualLayout>
              </c:layout>
              <c:showVal val="1"/>
            </c:dLbl>
            <c:numFmt formatCode="0%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Plan3!$A$29:$A$40</c:f>
              <c:strCache>
                <c:ptCount val="12"/>
                <c:pt idx="0">
                  <c:v>Pré</c:v>
                </c:pt>
                <c:pt idx="1">
                  <c:v>1ª </c:v>
                </c:pt>
                <c:pt idx="2">
                  <c:v>2ª </c:v>
                </c:pt>
                <c:pt idx="3">
                  <c:v>3ª </c:v>
                </c:pt>
                <c:pt idx="4">
                  <c:v>4ª </c:v>
                </c:pt>
                <c:pt idx="5">
                  <c:v>5ª </c:v>
                </c:pt>
                <c:pt idx="6">
                  <c:v>6ª </c:v>
                </c:pt>
                <c:pt idx="7">
                  <c:v>7ª </c:v>
                </c:pt>
                <c:pt idx="8">
                  <c:v>8ª </c:v>
                </c:pt>
                <c:pt idx="9">
                  <c:v>1ºc</c:v>
                </c:pt>
                <c:pt idx="10">
                  <c:v>2ºc</c:v>
                </c:pt>
                <c:pt idx="11">
                  <c:v>3ºc</c:v>
                </c:pt>
              </c:strCache>
            </c:strRef>
          </c:cat>
          <c:val>
            <c:numRef>
              <c:f>Plan3!$B$29:$B$40</c:f>
              <c:numCache>
                <c:formatCode>0.0</c:formatCode>
                <c:ptCount val="12"/>
                <c:pt idx="0">
                  <c:v>0.930042494813625</c:v>
                </c:pt>
                <c:pt idx="1">
                  <c:v>0.96910881764315382</c:v>
                </c:pt>
                <c:pt idx="2">
                  <c:v>0.9849039235991256</c:v>
                </c:pt>
                <c:pt idx="3">
                  <c:v>0.98571304120567949</c:v>
                </c:pt>
                <c:pt idx="4">
                  <c:v>0.98251623999658033</c:v>
                </c:pt>
                <c:pt idx="5">
                  <c:v>0.98523852385237598</c:v>
                </c:pt>
                <c:pt idx="6">
                  <c:v>0.97618797944680613</c:v>
                </c:pt>
                <c:pt idx="7">
                  <c:v>0.93358900454967764</c:v>
                </c:pt>
                <c:pt idx="8">
                  <c:v>0.89199385330873548</c:v>
                </c:pt>
                <c:pt idx="9">
                  <c:v>0.8063199505073797</c:v>
                </c:pt>
                <c:pt idx="10">
                  <c:v>0.70881038054737755</c:v>
                </c:pt>
                <c:pt idx="11">
                  <c:v>0.53331739009126378</c:v>
                </c:pt>
              </c:numCache>
            </c:numRef>
          </c:val>
        </c:ser>
        <c:ser>
          <c:idx val="2"/>
          <c:order val="2"/>
          <c:tx>
            <c:strRef>
              <c:f>Plan3!$D$28</c:f>
              <c:strCache>
                <c:ptCount val="1"/>
                <c:pt idx="0">
                  <c:v>Proporção de Defasados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8469749210179852E-2"/>
                  <c:y val="-5.4982817869416313E-2"/>
                </c:manualLayout>
              </c:layout>
              <c:showVal val="1"/>
            </c:dLbl>
            <c:dLbl>
              <c:idx val="3"/>
              <c:layout>
                <c:manualLayout>
                  <c:x val="-2.6971341357012492E-2"/>
                  <c:y val="-5.4982817869416313E-2"/>
                </c:manualLayout>
              </c:layout>
              <c:showVal val="1"/>
            </c:dLbl>
            <c:dLbl>
              <c:idx val="4"/>
              <c:layout>
                <c:manualLayout>
                  <c:x val="-3.4463380622849447E-2"/>
                  <c:y val="-3.7800687285223775E-2"/>
                </c:manualLayout>
              </c:layout>
              <c:showVal val="1"/>
            </c:dLbl>
            <c:dLbl>
              <c:idx val="11"/>
              <c:showVal val="1"/>
            </c:dLbl>
            <c:delete val="1"/>
          </c:dLbls>
          <c:cat>
            <c:strRef>
              <c:f>Plan3!$A$29:$A$40</c:f>
              <c:strCache>
                <c:ptCount val="12"/>
                <c:pt idx="0">
                  <c:v>Pré</c:v>
                </c:pt>
                <c:pt idx="1">
                  <c:v>1ª </c:v>
                </c:pt>
                <c:pt idx="2">
                  <c:v>2ª </c:v>
                </c:pt>
                <c:pt idx="3">
                  <c:v>3ª </c:v>
                </c:pt>
                <c:pt idx="4">
                  <c:v>4ª </c:v>
                </c:pt>
                <c:pt idx="5">
                  <c:v>5ª </c:v>
                </c:pt>
                <c:pt idx="6">
                  <c:v>6ª </c:v>
                </c:pt>
                <c:pt idx="7">
                  <c:v>7ª </c:v>
                </c:pt>
                <c:pt idx="8">
                  <c:v>8ª </c:v>
                </c:pt>
                <c:pt idx="9">
                  <c:v>1ºc</c:v>
                </c:pt>
                <c:pt idx="10">
                  <c:v>2ºc</c:v>
                </c:pt>
                <c:pt idx="11">
                  <c:v>3ºc</c:v>
                </c:pt>
              </c:strCache>
            </c:strRef>
          </c:cat>
          <c:val>
            <c:numRef>
              <c:f>Plan3!$D$29:$D$40</c:f>
              <c:numCache>
                <c:formatCode>0.0</c:formatCode>
                <c:ptCount val="12"/>
                <c:pt idx="0">
                  <c:v>5.7133453369731524E-2</c:v>
                </c:pt>
                <c:pt idx="1">
                  <c:v>0.12180280662436135</c:v>
                </c:pt>
                <c:pt idx="2">
                  <c:v>0.17122887137645801</c:v>
                </c:pt>
                <c:pt idx="3">
                  <c:v>0.12904410318282974</c:v>
                </c:pt>
                <c:pt idx="4">
                  <c:v>0.226176072016262</c:v>
                </c:pt>
                <c:pt idx="5">
                  <c:v>0.22302000467945687</c:v>
                </c:pt>
                <c:pt idx="6">
                  <c:v>0.20311904459408248</c:v>
                </c:pt>
                <c:pt idx="7">
                  <c:v>0.25599245454841074</c:v>
                </c:pt>
                <c:pt idx="8">
                  <c:v>0.28182053366842202</c:v>
                </c:pt>
                <c:pt idx="9">
                  <c:v>0.25249974335283898</c:v>
                </c:pt>
                <c:pt idx="10">
                  <c:v>0.26026786957369202</c:v>
                </c:pt>
                <c:pt idx="11">
                  <c:v>0.27962489343563962</c:v>
                </c:pt>
              </c:numCache>
            </c:numRef>
          </c:val>
        </c:ser>
        <c:marker val="1"/>
        <c:axId val="60160640"/>
        <c:axId val="60195200"/>
      </c:lineChart>
      <c:catAx>
        <c:axId val="601606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0195200"/>
        <c:crosses val="autoZero"/>
        <c:auto val="1"/>
        <c:lblAlgn val="ctr"/>
        <c:lblOffset val="100"/>
      </c:catAx>
      <c:valAx>
        <c:axId val="60195200"/>
        <c:scaling>
          <c:orientation val="minMax"/>
          <c:max val="3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.0" sourceLinked="1"/>
        <c:maj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0160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976543073975415E-2"/>
          <c:y val="0.88000351760153761"/>
          <c:w val="0.8980467958671785"/>
          <c:h val="7.8759368996401222E-2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gap"/>
  </c:chart>
  <c:txPr>
    <a:bodyPr/>
    <a:lstStyle/>
    <a:p>
      <a:pPr>
        <a:defRPr sz="1400"/>
      </a:pPr>
      <a:endParaRPr lang="pt-BR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title>
      <c:tx>
        <c:rich>
          <a:bodyPr/>
          <a:lstStyle/>
          <a:p>
            <a:pPr>
              <a:defRPr lang="pt-BR"/>
            </a:pPr>
            <a:r>
              <a:rPr lang="en-US"/>
              <a:t>Espírito Santo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lang="pt-BR" b="1"/>
                </a:pPr>
                <a:endParaRPr lang="pt-BR"/>
              </a:p>
            </c:txPr>
            <c:showPercent val="1"/>
          </c:dLbls>
          <c:cat>
            <c:strRef>
              <c:f>'Consultas pré natal'!$A$5:$A$8</c:f>
              <c:strCache>
                <c:ptCount val="4"/>
                <c:pt idx="0">
                  <c:v>Nenhuma</c:v>
                </c:pt>
                <c:pt idx="1">
                  <c:v>De 1 a 3 consultas</c:v>
                </c:pt>
                <c:pt idx="2">
                  <c:v>De 4 a 6 consultas</c:v>
                </c:pt>
                <c:pt idx="3">
                  <c:v>7 ou mais consultas</c:v>
                </c:pt>
              </c:strCache>
            </c:strRef>
          </c:cat>
          <c:val>
            <c:numRef>
              <c:f>'Consultas pré natal'!$S$5:$S$8</c:f>
              <c:numCache>
                <c:formatCode>General</c:formatCode>
                <c:ptCount val="4"/>
                <c:pt idx="0">
                  <c:v>1.33</c:v>
                </c:pt>
                <c:pt idx="1">
                  <c:v>5.95</c:v>
                </c:pt>
                <c:pt idx="2">
                  <c:v>33.92</c:v>
                </c:pt>
                <c:pt idx="3">
                  <c:v>58.8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title>
      <c:tx>
        <c:rich>
          <a:bodyPr/>
          <a:lstStyle/>
          <a:p>
            <a:pPr>
              <a:defRPr lang="pt-BR"/>
            </a:pPr>
            <a:r>
              <a:rPr lang="en-US"/>
              <a:t>Brasil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lang="pt-BR" b="1"/>
                </a:pPr>
                <a:endParaRPr lang="pt-BR"/>
              </a:p>
            </c:txPr>
            <c:showPercent val="1"/>
          </c:dLbls>
          <c:cat>
            <c:strRef>
              <c:f>'Consultas pré natal'!$A$5:$A$8</c:f>
              <c:strCache>
                <c:ptCount val="4"/>
                <c:pt idx="0">
                  <c:v>Nenhuma</c:v>
                </c:pt>
                <c:pt idx="1">
                  <c:v>De 1 a 3 consultas</c:v>
                </c:pt>
                <c:pt idx="2">
                  <c:v>De 4 a 6 consultas</c:v>
                </c:pt>
                <c:pt idx="3">
                  <c:v>7 ou mais consultas</c:v>
                </c:pt>
              </c:strCache>
            </c:strRef>
          </c:cat>
          <c:val>
            <c:numRef>
              <c:f>'Consultas pré natal'!$AC$5:$AC$8</c:f>
              <c:numCache>
                <c:formatCode>General</c:formatCode>
                <c:ptCount val="4"/>
                <c:pt idx="0">
                  <c:v>2.59</c:v>
                </c:pt>
                <c:pt idx="1">
                  <c:v>9.3000000000000007</c:v>
                </c:pt>
                <c:pt idx="2">
                  <c:v>34.480000000000004</c:v>
                </c:pt>
                <c:pt idx="3">
                  <c:v>53.63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5.6118518518518519E-2"/>
          <c:y val="6.6811023622047314E-2"/>
          <c:w val="0.9277124999999995"/>
          <c:h val="0.75690541086210839"/>
        </c:manualLayout>
      </c:layout>
      <c:lineChart>
        <c:grouping val="standard"/>
        <c:ser>
          <c:idx val="0"/>
          <c:order val="0"/>
          <c:tx>
            <c:strRef>
              <c:f>'mort. neonatal tardia'!$L$14</c:f>
              <c:strCache>
                <c:ptCount val="1"/>
                <c:pt idx="0">
                  <c:v>Espírito Santo</c:v>
                </c:pt>
              </c:strCache>
            </c:strRef>
          </c:tx>
          <c:spPr>
            <a:ln w="31750"/>
          </c:spPr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dLblPos val="t"/>
            <c:showVal val="1"/>
          </c:dLbls>
          <c:cat>
            <c:numRef>
              <c:f>'mort. neonatal tardia'!$M$13:$Q$13</c:f>
              <c:numCache>
                <c:formatCode>General</c:formatCode>
                <c:ptCount val="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</c:numCache>
            </c:numRef>
          </c:cat>
          <c:val>
            <c:numRef>
              <c:f>'mort. neonatal tardia'!$M$14:$Q$14</c:f>
              <c:numCache>
                <c:formatCode>General</c:formatCode>
                <c:ptCount val="5"/>
                <c:pt idx="0">
                  <c:v>11.420000000000002</c:v>
                </c:pt>
                <c:pt idx="1">
                  <c:v>11.68</c:v>
                </c:pt>
                <c:pt idx="2">
                  <c:v>10.93</c:v>
                </c:pt>
                <c:pt idx="3">
                  <c:v>9.8700000000000028</c:v>
                </c:pt>
                <c:pt idx="4">
                  <c:v>10.450000000000006</c:v>
                </c:pt>
              </c:numCache>
            </c:numRef>
          </c:val>
        </c:ser>
        <c:ser>
          <c:idx val="1"/>
          <c:order val="1"/>
          <c:tx>
            <c:strRef>
              <c:f>'mort. neonatal tardia'!$L$15</c:f>
              <c:strCache>
                <c:ptCount val="1"/>
                <c:pt idx="0">
                  <c:v>Região Sudeste</c:v>
                </c:pt>
              </c:strCache>
            </c:strRef>
          </c:tx>
          <c:spPr>
            <a:ln w="31750"/>
          </c:spPr>
          <c:cat>
            <c:numRef>
              <c:f>'mort. neonatal tardia'!$M$13:$Q$13</c:f>
              <c:numCache>
                <c:formatCode>General</c:formatCode>
                <c:ptCount val="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</c:numCache>
            </c:numRef>
          </c:cat>
          <c:val>
            <c:numRef>
              <c:f>'mort. neonatal tardia'!$M$15:$Q$15</c:f>
              <c:numCache>
                <c:formatCode>General</c:formatCode>
                <c:ptCount val="5"/>
                <c:pt idx="0">
                  <c:v>11.46</c:v>
                </c:pt>
                <c:pt idx="1">
                  <c:v>11.05</c:v>
                </c:pt>
                <c:pt idx="2">
                  <c:v>10.7</c:v>
                </c:pt>
                <c:pt idx="3">
                  <c:v>10.27</c:v>
                </c:pt>
                <c:pt idx="4">
                  <c:v>9.8000000000000007</c:v>
                </c:pt>
              </c:numCache>
            </c:numRef>
          </c:val>
        </c:ser>
        <c:ser>
          <c:idx val="2"/>
          <c:order val="2"/>
          <c:tx>
            <c:strRef>
              <c:f>'mort. neonatal tardia'!$L$16</c:f>
              <c:strCache>
                <c:ptCount val="1"/>
                <c:pt idx="0">
                  <c:v>Brasil</c:v>
                </c:pt>
              </c:strCache>
            </c:strRef>
          </c:tx>
          <c:spPr>
            <a:ln w="31750"/>
          </c:spPr>
          <c:cat>
            <c:numRef>
              <c:f>'mort. neonatal tardia'!$M$13:$Q$13</c:f>
              <c:numCache>
                <c:formatCode>General</c:formatCode>
                <c:ptCount val="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</c:numCache>
            </c:numRef>
          </c:cat>
          <c:val>
            <c:numRef>
              <c:f>'mort. neonatal tardia'!$M$16:$Q$16</c:f>
              <c:numCache>
                <c:formatCode>General</c:formatCode>
                <c:ptCount val="5"/>
                <c:pt idx="0">
                  <c:v>16.670000000000005</c:v>
                </c:pt>
                <c:pt idx="1">
                  <c:v>16.04</c:v>
                </c:pt>
                <c:pt idx="2">
                  <c:v>15.32</c:v>
                </c:pt>
                <c:pt idx="3">
                  <c:v>15</c:v>
                </c:pt>
                <c:pt idx="4">
                  <c:v>14.139999999999999</c:v>
                </c:pt>
              </c:numCache>
            </c:numRef>
          </c:val>
        </c:ser>
        <c:marker val="1"/>
        <c:axId val="60316288"/>
        <c:axId val="60350848"/>
      </c:lineChart>
      <c:catAx>
        <c:axId val="60316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0350848"/>
        <c:crosses val="autoZero"/>
        <c:auto val="1"/>
        <c:lblAlgn val="ctr"/>
        <c:lblOffset val="100"/>
      </c:catAx>
      <c:valAx>
        <c:axId val="60350848"/>
        <c:scaling>
          <c:orientation val="minMax"/>
          <c:max val="17"/>
          <c:min val="9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0316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495335648148331"/>
          <c:y val="0.92654174237835663"/>
          <c:w val="0.47187569444444755"/>
          <c:h val="7.3458257621643513E-2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5.905833333333383E-2"/>
          <c:y val="3.4362204724409443E-2"/>
          <c:w val="0.9277124999999995"/>
          <c:h val="0.7684958333333417"/>
        </c:manualLayout>
      </c:layout>
      <c:lineChart>
        <c:grouping val="standard"/>
        <c:ser>
          <c:idx val="0"/>
          <c:order val="0"/>
          <c:tx>
            <c:strRef>
              <c:f>'Taxa de mortalidade infantil'!$A$4</c:f>
              <c:strCache>
                <c:ptCount val="1"/>
                <c:pt idx="0">
                  <c:v>Brasil¹</c:v>
                </c:pt>
              </c:strCache>
            </c:strRef>
          </c:tx>
          <c:spPr>
            <a:ln w="31750">
              <a:solidFill>
                <a:srgbClr val="9BBB59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rgbClr val="9BBB59"/>
                </a:solidFill>
              </a:ln>
            </c:spPr>
          </c:marker>
          <c:cat>
            <c:numRef>
              <c:f>'Taxa de mortalidade infantil'!$B$3:$I$3</c:f>
              <c:numCache>
                <c:formatCode>0</c:formatCode>
                <c:ptCount val="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</c:numCache>
            </c:numRef>
          </c:cat>
          <c:val>
            <c:numRef>
              <c:f>'Taxa de mortalidade infantil'!$B$4:$G$4</c:f>
              <c:numCache>
                <c:formatCode>0.0</c:formatCode>
                <c:ptCount val="6"/>
                <c:pt idx="0">
                  <c:v>26.77</c:v>
                </c:pt>
                <c:pt idx="1">
                  <c:v>25.630000000000031</c:v>
                </c:pt>
                <c:pt idx="2">
                  <c:v>24.34</c:v>
                </c:pt>
                <c:pt idx="3">
                  <c:v>23.56</c:v>
                </c:pt>
                <c:pt idx="4">
                  <c:v>22.58</c:v>
                </c:pt>
                <c:pt idx="5">
                  <c:v>21.17</c:v>
                </c:pt>
              </c:numCache>
            </c:numRef>
          </c:val>
        </c:ser>
        <c:ser>
          <c:idx val="1"/>
          <c:order val="1"/>
          <c:tx>
            <c:strRef>
              <c:f>'Taxa de mortalidade infantil'!$A$5</c:f>
              <c:strCache>
                <c:ptCount val="1"/>
                <c:pt idx="0">
                  <c:v>Região Sudeste²</c:v>
                </c:pt>
              </c:strCache>
            </c:strRef>
          </c:tx>
          <c:spPr>
            <a:ln w="31750"/>
          </c:spPr>
          <c:marker>
            <c:spPr>
              <a:solidFill>
                <a:schemeClr val="accent2"/>
              </a:solidFill>
            </c:spPr>
          </c:marker>
          <c:cat>
            <c:numRef>
              <c:f>'Taxa de mortalidade infantil'!$B$3:$I$3</c:f>
              <c:numCache>
                <c:formatCode>0</c:formatCode>
                <c:ptCount val="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</c:numCache>
            </c:numRef>
          </c:cat>
          <c:val>
            <c:numRef>
              <c:f>'Taxa de mortalidade infantil'!$B$5:$G$5</c:f>
              <c:numCache>
                <c:formatCode>0.0</c:formatCode>
                <c:ptCount val="6"/>
                <c:pt idx="0">
                  <c:v>18</c:v>
                </c:pt>
                <c:pt idx="1">
                  <c:v>16.809999999999999</c:v>
                </c:pt>
                <c:pt idx="2">
                  <c:v>15.73</c:v>
                </c:pt>
                <c:pt idx="3">
                  <c:v>15.61</c:v>
                </c:pt>
                <c:pt idx="4">
                  <c:v>14.92</c:v>
                </c:pt>
                <c:pt idx="5">
                  <c:v>14.2</c:v>
                </c:pt>
              </c:numCache>
            </c:numRef>
          </c:val>
        </c:ser>
        <c:ser>
          <c:idx val="2"/>
          <c:order val="2"/>
          <c:tx>
            <c:strRef>
              <c:f>'Taxa de mortalidade infantil'!$A$6</c:f>
              <c:strCache>
                <c:ptCount val="1"/>
                <c:pt idx="0">
                  <c:v>Espírito Santo²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dLblPos val="t"/>
            <c:showVal val="1"/>
          </c:dLbls>
          <c:cat>
            <c:numRef>
              <c:f>'Taxa de mortalidade infantil'!$B$3:$I$3</c:f>
              <c:numCache>
                <c:formatCode>0</c:formatCode>
                <c:ptCount val="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</c:numCache>
            </c:numRef>
          </c:cat>
          <c:val>
            <c:numRef>
              <c:f>'Taxa de mortalidade infantil'!$B$6:$I$6</c:f>
              <c:numCache>
                <c:formatCode>0.0</c:formatCode>
                <c:ptCount val="8"/>
                <c:pt idx="0">
                  <c:v>18.630000000000031</c:v>
                </c:pt>
                <c:pt idx="1">
                  <c:v>17.739999999999988</c:v>
                </c:pt>
                <c:pt idx="2">
                  <c:v>15.91</c:v>
                </c:pt>
                <c:pt idx="3">
                  <c:v>16.16</c:v>
                </c:pt>
                <c:pt idx="4">
                  <c:v>14.9</c:v>
                </c:pt>
                <c:pt idx="5">
                  <c:v>15.42</c:v>
                </c:pt>
                <c:pt idx="6" formatCode="0.00">
                  <c:v>15.145608358348674</c:v>
                </c:pt>
                <c:pt idx="7" formatCode="0.00">
                  <c:v>14.233278955954248</c:v>
                </c:pt>
              </c:numCache>
            </c:numRef>
          </c:val>
        </c:ser>
        <c:marker val="1"/>
        <c:axId val="60052608"/>
        <c:axId val="60054144"/>
      </c:lineChart>
      <c:catAx>
        <c:axId val="60052608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0054144"/>
        <c:crosses val="autoZero"/>
        <c:auto val="1"/>
        <c:lblAlgn val="ctr"/>
        <c:lblOffset val="100"/>
      </c:catAx>
      <c:valAx>
        <c:axId val="60054144"/>
        <c:scaling>
          <c:orientation val="minMax"/>
          <c:min val="12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0052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684513888888998"/>
          <c:y val="0.91616907261592362"/>
          <c:w val="0.49455034722222452"/>
          <c:h val="7.9579779090113739E-2"/>
        </c:manualLayout>
      </c:layout>
      <c:spPr>
        <a:effectLst>
          <a:outerShdw blurRad="50800" dist="50800" dir="5400000" algn="ctr" rotWithShape="0">
            <a:srgbClr val="000000">
              <a:alpha val="0"/>
            </a:srgbClr>
          </a:outerShdw>
        </a:effectLst>
      </c:spPr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5.6118518518518505E-2"/>
          <c:y val="3.0144722222222222E-2"/>
          <c:w val="0.9277124999999995"/>
          <c:h val="0.74990752585012255"/>
        </c:manualLayout>
      </c:layout>
      <c:lineChart>
        <c:grouping val="standard"/>
        <c:ser>
          <c:idx val="0"/>
          <c:order val="0"/>
          <c:tx>
            <c:strRef>
              <c:f>'mortalidade (5)'!$K$12</c:f>
              <c:strCache>
                <c:ptCount val="1"/>
                <c:pt idx="0">
                  <c:v>Espírito Santo</c:v>
                </c:pt>
              </c:strCache>
            </c:strRef>
          </c:tx>
          <c:spPr>
            <a:ln w="31750"/>
          </c:spPr>
          <c:dLbls>
            <c:dLbl>
              <c:idx val="4"/>
              <c:layout>
                <c:manualLayout>
                  <c:x val="3.2337962962963408E-2"/>
                  <c:y val="-6.3500000000000001E-2"/>
                </c:manualLayout>
              </c:layout>
              <c:dLblPos val="b"/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dLblPos val="b"/>
            <c:showVal val="1"/>
          </c:dLbls>
          <c:cat>
            <c:numRef>
              <c:f>'mortalidade (5)'!$L$11:$P$11</c:f>
              <c:numCache>
                <c:formatCode>General</c:formatCode>
                <c:ptCount val="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</c:numCache>
            </c:numRef>
          </c:cat>
          <c:val>
            <c:numRef>
              <c:f>'mortalidade (5)'!$L$12:$P$12</c:f>
              <c:numCache>
                <c:formatCode>General</c:formatCode>
                <c:ptCount val="5"/>
                <c:pt idx="0">
                  <c:v>17.87</c:v>
                </c:pt>
                <c:pt idx="1">
                  <c:v>16.09</c:v>
                </c:pt>
                <c:pt idx="2">
                  <c:v>16.36</c:v>
                </c:pt>
                <c:pt idx="3">
                  <c:v>17.45</c:v>
                </c:pt>
                <c:pt idx="4">
                  <c:v>18.059999999999999</c:v>
                </c:pt>
              </c:numCache>
            </c:numRef>
          </c:val>
        </c:ser>
        <c:ser>
          <c:idx val="1"/>
          <c:order val="1"/>
          <c:tx>
            <c:strRef>
              <c:f>'mortalidade (5)'!$K$13</c:f>
              <c:strCache>
                <c:ptCount val="1"/>
                <c:pt idx="0">
                  <c:v>Região Sudeste</c:v>
                </c:pt>
              </c:strCache>
            </c:strRef>
          </c:tx>
          <c:spPr>
            <a:ln w="31750"/>
          </c:spPr>
          <c:cat>
            <c:numRef>
              <c:f>'mortalidade (5)'!$L$11:$P$11</c:f>
              <c:numCache>
                <c:formatCode>General</c:formatCode>
                <c:ptCount val="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</c:numCache>
            </c:numRef>
          </c:cat>
          <c:val>
            <c:numRef>
              <c:f>'mortalidade (5)'!$L$13:$P$13</c:f>
              <c:numCache>
                <c:formatCode>General</c:formatCode>
                <c:ptCount val="5"/>
                <c:pt idx="0">
                  <c:v>19.190000000000001</c:v>
                </c:pt>
                <c:pt idx="1">
                  <c:v>18.279999999999987</c:v>
                </c:pt>
                <c:pt idx="2">
                  <c:v>18.03</c:v>
                </c:pt>
                <c:pt idx="3">
                  <c:v>28.99</c:v>
                </c:pt>
                <c:pt idx="4">
                  <c:v>16.439999999999987</c:v>
                </c:pt>
              </c:numCache>
            </c:numRef>
          </c:val>
        </c:ser>
        <c:ser>
          <c:idx val="2"/>
          <c:order val="2"/>
          <c:tx>
            <c:strRef>
              <c:f>'mortalidade (5)'!$K$14</c:f>
              <c:strCache>
                <c:ptCount val="1"/>
                <c:pt idx="0">
                  <c:v>Brasil</c:v>
                </c:pt>
              </c:strCache>
            </c:strRef>
          </c:tx>
          <c:spPr>
            <a:ln w="31750"/>
          </c:spPr>
          <c:cat>
            <c:numRef>
              <c:f>'mortalidade (5)'!$L$11:$P$11</c:f>
              <c:numCache>
                <c:formatCode>General</c:formatCode>
                <c:ptCount val="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</c:numCache>
            </c:numRef>
          </c:cat>
          <c:val>
            <c:numRef>
              <c:f>'mortalidade (5)'!$L$14:$P$14</c:f>
              <c:numCache>
                <c:formatCode>General</c:formatCode>
                <c:ptCount val="5"/>
                <c:pt idx="0">
                  <c:v>29.4</c:v>
                </c:pt>
                <c:pt idx="1">
                  <c:v>28.17</c:v>
                </c:pt>
                <c:pt idx="2">
                  <c:v>27.39</c:v>
                </c:pt>
                <c:pt idx="3">
                  <c:v>26.24</c:v>
                </c:pt>
                <c:pt idx="4">
                  <c:v>25.23</c:v>
                </c:pt>
              </c:numCache>
            </c:numRef>
          </c:val>
        </c:ser>
        <c:marker val="1"/>
        <c:axId val="60497280"/>
        <c:axId val="60527744"/>
      </c:lineChart>
      <c:catAx>
        <c:axId val="60497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0527744"/>
        <c:crosses val="autoZero"/>
        <c:auto val="1"/>
        <c:lblAlgn val="ctr"/>
        <c:lblOffset val="100"/>
      </c:catAx>
      <c:valAx>
        <c:axId val="60527744"/>
        <c:scaling>
          <c:orientation val="minMax"/>
          <c:min val="13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0497280"/>
        <c:crosses val="autoZero"/>
        <c:crossBetween val="between"/>
      </c:valAx>
    </c:plotArea>
    <c:legend>
      <c:legendPos val="b"/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'Espírito Santo'!$C$4</c:f>
              <c:strCache>
                <c:ptCount val="1"/>
                <c:pt idx="0">
                  <c:v>Homens 2001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'Espírito Santo'!$B$5:$B$22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40 - 45</c:v>
                </c:pt>
                <c:pt idx="9">
                  <c:v>45 - 49</c:v>
                </c:pt>
                <c:pt idx="10">
                  <c:v>50 -54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80 - 85</c:v>
                </c:pt>
                <c:pt idx="17">
                  <c:v>85 ou +</c:v>
                </c:pt>
              </c:strCache>
            </c:strRef>
          </c:cat>
          <c:val>
            <c:numRef>
              <c:f>'Espírito Santo'!$C$5:$C$22</c:f>
              <c:numCache>
                <c:formatCode>General</c:formatCode>
                <c:ptCount val="18"/>
                <c:pt idx="0">
                  <c:v>-162955</c:v>
                </c:pt>
                <c:pt idx="1">
                  <c:v>-157489</c:v>
                </c:pt>
                <c:pt idx="2">
                  <c:v>-152913</c:v>
                </c:pt>
                <c:pt idx="3">
                  <c:v>-160219</c:v>
                </c:pt>
                <c:pt idx="4">
                  <c:v>-149717</c:v>
                </c:pt>
                <c:pt idx="5">
                  <c:v>-135572</c:v>
                </c:pt>
                <c:pt idx="6">
                  <c:v>-116860</c:v>
                </c:pt>
                <c:pt idx="7">
                  <c:v>-102703</c:v>
                </c:pt>
                <c:pt idx="8">
                  <c:v>-122785</c:v>
                </c:pt>
                <c:pt idx="9">
                  <c:v>-90363</c:v>
                </c:pt>
                <c:pt idx="10">
                  <c:v>-60257</c:v>
                </c:pt>
                <c:pt idx="11">
                  <c:v>-47485</c:v>
                </c:pt>
                <c:pt idx="12">
                  <c:v>-30583</c:v>
                </c:pt>
                <c:pt idx="13">
                  <c:v>-33774</c:v>
                </c:pt>
                <c:pt idx="14">
                  <c:v>-26013</c:v>
                </c:pt>
                <c:pt idx="15">
                  <c:v>-8213</c:v>
                </c:pt>
                <c:pt idx="16">
                  <c:v>-7303</c:v>
                </c:pt>
                <c:pt idx="17">
                  <c:v>-3198</c:v>
                </c:pt>
              </c:numCache>
            </c:numRef>
          </c:val>
        </c:ser>
        <c:ser>
          <c:idx val="1"/>
          <c:order val="1"/>
          <c:tx>
            <c:strRef>
              <c:f>'Espírito Santo'!$D$4</c:f>
              <c:strCache>
                <c:ptCount val="1"/>
                <c:pt idx="0">
                  <c:v>Homens 2007</c:v>
                </c:pt>
              </c:strCache>
            </c:strRef>
          </c:tx>
          <c:spPr>
            <a:solidFill>
              <a:srgbClr val="4F81BD">
                <a:lumMod val="60000"/>
                <a:lumOff val="40000"/>
                <a:alpha val="30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</c:spPr>
          <c:cat>
            <c:strRef>
              <c:f>'Espírito Santo'!$B$5:$B$22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40 - 45</c:v>
                </c:pt>
                <c:pt idx="9">
                  <c:v>45 - 49</c:v>
                </c:pt>
                <c:pt idx="10">
                  <c:v>50 -54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80 - 85</c:v>
                </c:pt>
                <c:pt idx="17">
                  <c:v>85 ou +</c:v>
                </c:pt>
              </c:strCache>
            </c:strRef>
          </c:cat>
          <c:val>
            <c:numRef>
              <c:f>'Espírito Santo'!$D$5:$D$22</c:f>
              <c:numCache>
                <c:formatCode>General</c:formatCode>
                <c:ptCount val="18"/>
                <c:pt idx="0">
                  <c:v>-128397</c:v>
                </c:pt>
                <c:pt idx="1">
                  <c:v>-140207</c:v>
                </c:pt>
                <c:pt idx="2">
                  <c:v>-175632</c:v>
                </c:pt>
                <c:pt idx="3">
                  <c:v>-157421</c:v>
                </c:pt>
                <c:pt idx="4">
                  <c:v>-153493</c:v>
                </c:pt>
                <c:pt idx="5">
                  <c:v>-158401</c:v>
                </c:pt>
                <c:pt idx="6">
                  <c:v>-128895</c:v>
                </c:pt>
                <c:pt idx="7">
                  <c:v>-115111</c:v>
                </c:pt>
                <c:pt idx="8">
                  <c:v>-119053</c:v>
                </c:pt>
                <c:pt idx="9">
                  <c:v>-103805</c:v>
                </c:pt>
                <c:pt idx="10">
                  <c:v>-96423</c:v>
                </c:pt>
                <c:pt idx="11">
                  <c:v>-78222</c:v>
                </c:pt>
                <c:pt idx="12">
                  <c:v>-57064</c:v>
                </c:pt>
                <c:pt idx="13">
                  <c:v>-36405</c:v>
                </c:pt>
                <c:pt idx="14">
                  <c:v>-28042</c:v>
                </c:pt>
                <c:pt idx="15">
                  <c:v>-24594</c:v>
                </c:pt>
                <c:pt idx="16">
                  <c:v>-11806</c:v>
                </c:pt>
                <c:pt idx="17">
                  <c:v>-3443</c:v>
                </c:pt>
              </c:numCache>
            </c:numRef>
          </c:val>
        </c:ser>
        <c:ser>
          <c:idx val="2"/>
          <c:order val="2"/>
          <c:tx>
            <c:strRef>
              <c:f>'Espírito Santo'!$E$4</c:f>
              <c:strCache>
                <c:ptCount val="1"/>
                <c:pt idx="0">
                  <c:v>Mulheres 2001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'Espírito Santo'!$B$5:$B$22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40 - 45</c:v>
                </c:pt>
                <c:pt idx="9">
                  <c:v>45 - 49</c:v>
                </c:pt>
                <c:pt idx="10">
                  <c:v>50 -54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80 - 85</c:v>
                </c:pt>
                <c:pt idx="17">
                  <c:v>85 ou +</c:v>
                </c:pt>
              </c:strCache>
            </c:strRef>
          </c:cat>
          <c:val>
            <c:numRef>
              <c:f>'Espírito Santo'!$E$5:$E$22</c:f>
              <c:numCache>
                <c:formatCode>General</c:formatCode>
                <c:ptCount val="18"/>
                <c:pt idx="0">
                  <c:v>148368</c:v>
                </c:pt>
                <c:pt idx="1">
                  <c:v>164314</c:v>
                </c:pt>
                <c:pt idx="2">
                  <c:v>158830</c:v>
                </c:pt>
                <c:pt idx="3">
                  <c:v>165250</c:v>
                </c:pt>
                <c:pt idx="4">
                  <c:v>150644</c:v>
                </c:pt>
                <c:pt idx="5">
                  <c:v>135099</c:v>
                </c:pt>
                <c:pt idx="6">
                  <c:v>120506</c:v>
                </c:pt>
                <c:pt idx="7">
                  <c:v>128273</c:v>
                </c:pt>
                <c:pt idx="8">
                  <c:v>102235</c:v>
                </c:pt>
                <c:pt idx="9">
                  <c:v>100873</c:v>
                </c:pt>
                <c:pt idx="10">
                  <c:v>68014</c:v>
                </c:pt>
                <c:pt idx="11">
                  <c:v>47015</c:v>
                </c:pt>
                <c:pt idx="12">
                  <c:v>32863</c:v>
                </c:pt>
                <c:pt idx="13">
                  <c:v>41077</c:v>
                </c:pt>
                <c:pt idx="14">
                  <c:v>26021</c:v>
                </c:pt>
                <c:pt idx="15">
                  <c:v>20539</c:v>
                </c:pt>
                <c:pt idx="16">
                  <c:v>9588</c:v>
                </c:pt>
                <c:pt idx="17">
                  <c:v>8672</c:v>
                </c:pt>
              </c:numCache>
            </c:numRef>
          </c:val>
        </c:ser>
        <c:ser>
          <c:idx val="3"/>
          <c:order val="3"/>
          <c:tx>
            <c:strRef>
              <c:f>'Espírito Santo'!$F$4</c:f>
              <c:strCache>
                <c:ptCount val="1"/>
                <c:pt idx="0">
                  <c:v>Mulheres 2007</c:v>
                </c:pt>
              </c:strCache>
            </c:strRef>
          </c:tx>
          <c:spPr>
            <a:solidFill>
              <a:srgbClr val="C0504D">
                <a:lumMod val="60000"/>
                <a:lumOff val="40000"/>
                <a:alpha val="30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c:spPr>
          <c:cat>
            <c:strRef>
              <c:f>'Espírito Santo'!$B$5:$B$22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40 - 45</c:v>
                </c:pt>
                <c:pt idx="9">
                  <c:v>45 - 49</c:v>
                </c:pt>
                <c:pt idx="10">
                  <c:v>50 -54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80 - 85</c:v>
                </c:pt>
                <c:pt idx="17">
                  <c:v>85 ou +</c:v>
                </c:pt>
              </c:strCache>
            </c:strRef>
          </c:cat>
          <c:val>
            <c:numRef>
              <c:f>'Espírito Santo'!$F$5:$F$22</c:f>
              <c:numCache>
                <c:formatCode>General</c:formatCode>
                <c:ptCount val="18"/>
                <c:pt idx="0">
                  <c:v>123967</c:v>
                </c:pt>
                <c:pt idx="1">
                  <c:v>158895</c:v>
                </c:pt>
                <c:pt idx="2">
                  <c:v>155951</c:v>
                </c:pt>
                <c:pt idx="3">
                  <c:v>149553</c:v>
                </c:pt>
                <c:pt idx="4">
                  <c:v>156930</c:v>
                </c:pt>
                <c:pt idx="5">
                  <c:v>166772</c:v>
                </c:pt>
                <c:pt idx="6">
                  <c:v>144143</c:v>
                </c:pt>
                <c:pt idx="7">
                  <c:v>130863</c:v>
                </c:pt>
                <c:pt idx="8">
                  <c:v>132828</c:v>
                </c:pt>
                <c:pt idx="9">
                  <c:v>101831</c:v>
                </c:pt>
                <c:pt idx="10">
                  <c:v>122986</c:v>
                </c:pt>
                <c:pt idx="11">
                  <c:v>83635</c:v>
                </c:pt>
                <c:pt idx="12">
                  <c:v>48210</c:v>
                </c:pt>
                <c:pt idx="13">
                  <c:v>49688</c:v>
                </c:pt>
                <c:pt idx="14">
                  <c:v>35422</c:v>
                </c:pt>
                <c:pt idx="15">
                  <c:v>24105</c:v>
                </c:pt>
                <c:pt idx="16">
                  <c:v>14266</c:v>
                </c:pt>
                <c:pt idx="17">
                  <c:v>13775</c:v>
                </c:pt>
              </c:numCache>
            </c:numRef>
          </c:val>
        </c:ser>
        <c:gapWidth val="0"/>
        <c:overlap val="80"/>
        <c:axId val="55104256"/>
        <c:axId val="55105792"/>
      </c:barChart>
      <c:catAx>
        <c:axId val="55104256"/>
        <c:scaling>
          <c:orientation val="minMax"/>
        </c:scaling>
        <c:axPos val="l"/>
        <c:numFmt formatCode="General" sourceLinked="1"/>
        <c:majorTickMark val="none"/>
        <c:tickLblPos val="low"/>
        <c:txPr>
          <a:bodyPr/>
          <a:lstStyle/>
          <a:p>
            <a:pPr>
              <a:defRPr lang="pt-BR"/>
            </a:pPr>
            <a:endParaRPr lang="pt-BR"/>
          </a:p>
        </c:txPr>
        <c:crossAx val="55105792"/>
        <c:crosses val="autoZero"/>
        <c:auto val="1"/>
        <c:lblAlgn val="ctr"/>
        <c:lblOffset val="0"/>
        <c:tickLblSkip val="1"/>
      </c:catAx>
      <c:valAx>
        <c:axId val="55105792"/>
        <c:scaling>
          <c:orientation val="minMax"/>
        </c:scaling>
        <c:axPos val="b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;0" sourceLinked="0"/>
        <c:maj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510425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5.9537037037041501E-4"/>
                <c:y val="0.80300601851852316"/>
              </c:manualLayout>
            </c:layout>
            <c:tx>
              <c:rich>
                <a:bodyPr/>
                <a:lstStyle/>
                <a:p>
                  <a:pPr>
                    <a:defRPr lang="pt-BR"/>
                  </a:pPr>
                  <a:r>
                    <a:rPr lang="pt-BR" dirty="0" smtClean="0"/>
                    <a:t>Milhares de pessoas</a:t>
                  </a:r>
                  <a:endParaRPr lang="pt-BR" dirty="0"/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1.6657253086419757E-2"/>
          <c:y val="0.90089513888889405"/>
          <c:w val="0.92317608024691356"/>
          <c:h val="6.3827083333333534E-2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gap"/>
  </c:chart>
  <c:txPr>
    <a:bodyPr/>
    <a:lstStyle/>
    <a:p>
      <a:pPr>
        <a:defRPr sz="1400"/>
      </a:pPr>
      <a:endParaRPr lang="pt-BR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7"/>
            <c:spPr>
              <a:solidFill>
                <a:srgbClr val="1F497D">
                  <a:lumMod val="75000"/>
                  <a:alpha val="19000"/>
                </a:srgbClr>
              </a:solidFill>
            </c:spPr>
          </c:dPt>
          <c:dLbls>
            <c:dLbl>
              <c:idx val="0"/>
              <c:layout>
                <c:manualLayout>
                  <c:x val="-0.3000962229118950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pt-BR" dirty="0"/>
                      <a:t>Doenças infecciosas e </a:t>
                    </a:r>
                    <a:r>
                      <a:rPr lang="pt-BR" dirty="0" smtClean="0"/>
                      <a:t>parasitárias</a:t>
                    </a:r>
                    <a:r>
                      <a:rPr lang="pt-BR" dirty="0"/>
                      <a:t>
8%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5.2948757911285192E-2"/>
                  <c:y val="-2.2055093580592326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1.18778375594617E-2"/>
                  <c:y val="-1.9642112492947741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2.5833141339260412E-2"/>
                  <c:y val="0.10670342917233069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4.4383563500345932E-2"/>
                  <c:y val="-7.4108960678980554E-3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5.7855923130090824E-2"/>
                  <c:y val="-6.3800623052959513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2.0301204819277212E-2"/>
                  <c:y val="-4.5607476635514017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5.938898450946694E-2"/>
                  <c:y val="-0.12401133269556235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5.3066800384891713E-2"/>
                  <c:y val="2.5610420192802987E-2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0.23876021521406221"/>
                  <c:y val="1.028828643976506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pt-BR" b="1"/>
                </a:pPr>
                <a:endParaRPr lang="pt-BR"/>
              </a:p>
            </c:txPr>
            <c:showCatName val="1"/>
            <c:showPercent val="1"/>
          </c:dLbls>
          <c:cat>
            <c:strRef>
              <c:f>'Int. grupo de causas (%)'!$A$6:$A$15</c:f>
              <c:strCache>
                <c:ptCount val="10"/>
                <c:pt idx="0">
                  <c:v>Doenças infecciosas e parasitárias</c:v>
                </c:pt>
                <c:pt idx="1">
                  <c:v>Neoplasias</c:v>
                </c:pt>
                <c:pt idx="2">
                  <c:v>Transtornos mentais e comportamentais</c:v>
                </c:pt>
                <c:pt idx="3">
                  <c:v>Doenças do aparelho circulatório</c:v>
                </c:pt>
                <c:pt idx="4">
                  <c:v>Doenças do aparelho respiratório</c:v>
                </c:pt>
                <c:pt idx="5">
                  <c:v>Doenças do aparelho digestivo</c:v>
                </c:pt>
                <c:pt idx="6">
                  <c:v>Doenças do aparelho geniturinário</c:v>
                </c:pt>
                <c:pt idx="7">
                  <c:v>Gravidez, parto e puerpério</c:v>
                </c:pt>
                <c:pt idx="8">
                  <c:v>Causas externas</c:v>
                </c:pt>
                <c:pt idx="9">
                  <c:v>Demais causas</c:v>
                </c:pt>
              </c:strCache>
            </c:strRef>
          </c:cat>
          <c:val>
            <c:numRef>
              <c:f>'Int. grupo de causas (%)'!$B$6:$B$15</c:f>
              <c:numCache>
                <c:formatCode>General</c:formatCode>
                <c:ptCount val="10"/>
                <c:pt idx="0">
                  <c:v>7.81</c:v>
                </c:pt>
                <c:pt idx="1">
                  <c:v>4.74</c:v>
                </c:pt>
                <c:pt idx="2">
                  <c:v>2.3499999999999988</c:v>
                </c:pt>
                <c:pt idx="3">
                  <c:v>12.24</c:v>
                </c:pt>
                <c:pt idx="4">
                  <c:v>12.34</c:v>
                </c:pt>
                <c:pt idx="5">
                  <c:v>8.98</c:v>
                </c:pt>
                <c:pt idx="6">
                  <c:v>7.14</c:v>
                </c:pt>
                <c:pt idx="7">
                  <c:v>23.75</c:v>
                </c:pt>
                <c:pt idx="8">
                  <c:v>6.1099999999999985</c:v>
                </c:pt>
                <c:pt idx="9">
                  <c:v>14.54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6"/>
            <c:spPr>
              <a:solidFill>
                <a:srgbClr val="1F497D">
                  <a:lumMod val="75000"/>
                  <a:alpha val="20000"/>
                </a:srgbClr>
              </a:solidFill>
            </c:spPr>
          </c:dPt>
          <c:dLbls>
            <c:dLbl>
              <c:idx val="0"/>
              <c:layout>
                <c:manualLayout>
                  <c:x val="-0.16182847222222221"/>
                  <c:y val="1.7638888888888901E-3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8.3135416666666767E-2"/>
                  <c:y val="5.5572222222222314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pt-BR" b="1"/>
                </a:pPr>
                <a:endParaRPr lang="pt-BR"/>
              </a:p>
            </c:txPr>
            <c:showCatName val="1"/>
            <c:showPercent val="1"/>
          </c:dLbls>
          <c:cat>
            <c:strRef>
              <c:f>'Mort. grupo de causas'!$A$7:$A$13</c:f>
              <c:strCache>
                <c:ptCount val="7"/>
                <c:pt idx="0">
                  <c:v>Doenças infecciosas e parasitárias</c:v>
                </c:pt>
                <c:pt idx="1">
                  <c:v>Neoplasias</c:v>
                </c:pt>
                <c:pt idx="2">
                  <c:v>Doenças do aparelho circulatório</c:v>
                </c:pt>
                <c:pt idx="3">
                  <c:v>Doenças do aparelho respiratório</c:v>
                </c:pt>
                <c:pt idx="4">
                  <c:v>Afecções originadas no período perinatal</c:v>
                </c:pt>
                <c:pt idx="5">
                  <c:v>Causas externas</c:v>
                </c:pt>
                <c:pt idx="6">
                  <c:v>Demais causas definidas</c:v>
                </c:pt>
              </c:strCache>
            </c:strRef>
          </c:cat>
          <c:val>
            <c:numRef>
              <c:f>'Mort. grupo de causas'!$B$7:$B$13</c:f>
              <c:numCache>
                <c:formatCode>General</c:formatCode>
                <c:ptCount val="7"/>
                <c:pt idx="0">
                  <c:v>13.129999999999999</c:v>
                </c:pt>
                <c:pt idx="1">
                  <c:v>10.08</c:v>
                </c:pt>
                <c:pt idx="2">
                  <c:v>1.9800000000000144</c:v>
                </c:pt>
                <c:pt idx="3">
                  <c:v>15.42</c:v>
                </c:pt>
                <c:pt idx="4">
                  <c:v>0.46</c:v>
                </c:pt>
                <c:pt idx="5">
                  <c:v>25.04</c:v>
                </c:pt>
                <c:pt idx="6">
                  <c:v>33.89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8.5252083333333367E-2"/>
          <c:y val="3.8922777777777792E-2"/>
          <c:w val="0.92215865452566492"/>
          <c:h val="0.74814420654063785"/>
        </c:manualLayout>
      </c:layout>
      <c:barChart>
        <c:barDir val="col"/>
        <c:grouping val="stacked"/>
        <c:ser>
          <c:idx val="0"/>
          <c:order val="0"/>
          <c:tx>
            <c:strRef>
              <c:f>Plan13!$A$55</c:f>
              <c:strCache>
                <c:ptCount val="1"/>
                <c:pt idx="0">
                  <c:v>População Total</c:v>
                </c:pt>
              </c:strCache>
            </c:strRef>
          </c:tx>
          <c:dLbls>
            <c:dLbl>
              <c:idx val="0"/>
              <c:layout>
                <c:manualLayout>
                  <c:x val="-1.4700231481481483E-3"/>
                  <c:y val="-0.10230555555555559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1.4699074074074074E-3"/>
                  <c:y val="-9.8777777777777798E-2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2.9398148148148148E-3"/>
                  <c:y val="-9.1722222222222247E-2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-1.4699074074073534E-3"/>
                  <c:y val="-9.5250000000000043E-2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-1.4699074074074074E-3"/>
                  <c:y val="-9.8777777777777798E-2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0"/>
                  <c:y val="-9.1722222222222247E-2"/>
                </c:manualLayout>
              </c:layout>
              <c:dLblPos val="inEnd"/>
              <c:showVal val="1"/>
            </c:dLbl>
            <c:dLbl>
              <c:idx val="6"/>
              <c:layout>
                <c:manualLayout>
                  <c:x val="-2.9398148148148148E-3"/>
                  <c:y val="-9.1722222222222247E-2"/>
                </c:manualLayout>
              </c:layout>
              <c:dLblPos val="inEnd"/>
              <c:showVal val="1"/>
            </c:dLbl>
            <c:dLbl>
              <c:idx val="7"/>
              <c:layout>
                <c:manualLayout>
                  <c:x val="-2.9398148148149232E-3"/>
                  <c:y val="-9.1722222222222247E-2"/>
                </c:manualLayout>
              </c:layout>
              <c:dLblPos val="inEnd"/>
              <c:showVal val="1"/>
            </c:dLbl>
            <c:dLbl>
              <c:idx val="8"/>
              <c:layout>
                <c:manualLayout>
                  <c:x val="-1.4699074074074074E-3"/>
                  <c:y val="-9.5250000000000043E-2"/>
                </c:manualLayout>
              </c:layout>
              <c:dLblPos val="inEnd"/>
              <c:showVal val="1"/>
            </c:dLbl>
            <c:numFmt formatCode="#,##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dLblPos val="inEnd"/>
            <c:showVal val="1"/>
          </c:dLbls>
          <c:cat>
            <c:multiLvlStrRef>
              <c:f>Plan13!$B$53:$J$54</c:f>
              <c:multiLvlStrCache>
                <c:ptCount val="9"/>
                <c:lvl>
                  <c:pt idx="0">
                    <c:v>Total</c:v>
                  </c:pt>
                  <c:pt idx="1">
                    <c:v>Interna</c:v>
                  </c:pt>
                  <c:pt idx="2">
                    <c:v>Externa</c:v>
                  </c:pt>
                  <c:pt idx="3">
                    <c:v>Total</c:v>
                  </c:pt>
                  <c:pt idx="4">
                    <c:v>Interna</c:v>
                  </c:pt>
                  <c:pt idx="5">
                    <c:v>Externa</c:v>
                  </c:pt>
                  <c:pt idx="6">
                    <c:v>Total</c:v>
                  </c:pt>
                  <c:pt idx="7">
                    <c:v>Interna</c:v>
                  </c:pt>
                  <c:pt idx="8">
                    <c:v>Externa</c:v>
                  </c:pt>
                </c:lvl>
                <c:lvl>
                  <c:pt idx="0">
                    <c:v>2000</c:v>
                  </c:pt>
                  <c:pt idx="3">
                    <c:v>2006</c:v>
                  </c:pt>
                  <c:pt idx="6">
                    <c:v>2007</c:v>
                  </c:pt>
                </c:lvl>
              </c:multiLvlStrCache>
            </c:multiLvlStrRef>
          </c:cat>
          <c:val>
            <c:numRef>
              <c:f>Plan13!$B$55:$J$55</c:f>
              <c:numCache>
                <c:formatCode>General</c:formatCode>
                <c:ptCount val="9"/>
                <c:pt idx="0" formatCode="#,##0">
                  <c:v>17684</c:v>
                </c:pt>
                <c:pt idx="1">
                  <c:v>14710</c:v>
                </c:pt>
                <c:pt idx="2" formatCode="#,##0">
                  <c:v>2974</c:v>
                </c:pt>
                <c:pt idx="3" formatCode="#,##0">
                  <c:v>19792</c:v>
                </c:pt>
                <c:pt idx="4">
                  <c:v>16127</c:v>
                </c:pt>
                <c:pt idx="5" formatCode="#,##0">
                  <c:v>3665</c:v>
                </c:pt>
                <c:pt idx="6" formatCode="#,##0">
                  <c:v>19637</c:v>
                </c:pt>
                <c:pt idx="7">
                  <c:v>15718</c:v>
                </c:pt>
                <c:pt idx="8" formatCode="#,##0">
                  <c:v>3919</c:v>
                </c:pt>
              </c:numCache>
            </c:numRef>
          </c:val>
        </c:ser>
        <c:overlap val="100"/>
        <c:axId val="60449536"/>
        <c:axId val="60451072"/>
      </c:barChart>
      <c:catAx>
        <c:axId val="604495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0451072"/>
        <c:crosses val="autoZero"/>
        <c:auto val="1"/>
        <c:lblAlgn val="ctr"/>
        <c:lblOffset val="100"/>
      </c:catAx>
      <c:valAx>
        <c:axId val="60451072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0449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774212962962962"/>
          <c:y val="0.91028749999999958"/>
          <c:w val="0.50430295916860346"/>
          <c:h val="6.6446388888888888E-2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gap"/>
  </c:chart>
  <c:txPr>
    <a:bodyPr/>
    <a:lstStyle/>
    <a:p>
      <a:pPr>
        <a:defRPr sz="1400"/>
      </a:pPr>
      <a:endParaRPr lang="pt-BR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v>2007</c:v>
          </c:tx>
          <c:dLbls>
            <c:numFmt formatCode="#,##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dLblPos val="outEnd"/>
            <c:showVal val="1"/>
          </c:dLbls>
          <c:cat>
            <c:strRef>
              <c:f>Plan13!$J$61:$M$61</c:f>
              <c:strCache>
                <c:ptCount val="4"/>
                <c:pt idx="0">
                  <c:v>Homicídios </c:v>
                </c:pt>
                <c:pt idx="1">
                  <c:v> Acid. de transp.</c:v>
                </c:pt>
                <c:pt idx="2">
                  <c:v>Suicídios </c:v>
                </c:pt>
                <c:pt idx="3">
                  <c:v>Total (Viol. Conj.)</c:v>
                </c:pt>
              </c:strCache>
            </c:strRef>
          </c:cat>
          <c:val>
            <c:numRef>
              <c:f>Plan13!$J$62:$M$62</c:f>
              <c:numCache>
                <c:formatCode>#,##0</c:formatCode>
                <c:ptCount val="4"/>
                <c:pt idx="0">
                  <c:v>1872</c:v>
                </c:pt>
                <c:pt idx="1">
                  <c:v>1049</c:v>
                </c:pt>
                <c:pt idx="2">
                  <c:v>134</c:v>
                </c:pt>
                <c:pt idx="3" formatCode="General">
                  <c:v>3055</c:v>
                </c:pt>
              </c:numCache>
            </c:numRef>
          </c:val>
        </c:ser>
        <c:dLbls>
          <c:showVal val="1"/>
        </c:dLbls>
        <c:axId val="60488320"/>
        <c:axId val="60665856"/>
      </c:barChart>
      <c:catAx>
        <c:axId val="60488320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0665856"/>
        <c:crosses val="autoZero"/>
        <c:auto val="1"/>
        <c:lblAlgn val="ctr"/>
        <c:lblOffset val="100"/>
      </c:catAx>
      <c:valAx>
        <c:axId val="60665856"/>
        <c:scaling>
          <c:orientation val="minMax"/>
        </c:scaling>
        <c:axPos val="l"/>
        <c:majorGridlines>
          <c:spPr>
            <a:ln>
              <a:solidFill>
                <a:srgbClr val="4F81BD">
                  <a:shade val="95000"/>
                  <a:satMod val="105000"/>
                  <a:alpha val="25000"/>
                </a:srgbClr>
              </a:solidFill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0488320"/>
        <c:crosses val="autoZero"/>
        <c:crossBetween val="between"/>
      </c:valAx>
    </c:plotArea>
    <c:legend>
      <c:legendPos val="b"/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hart>
    <c:plotArea>
      <c:layout/>
      <c:barChart>
        <c:barDir val="col"/>
        <c:grouping val="stacked"/>
        <c:ser>
          <c:idx val="0"/>
          <c:order val="0"/>
          <c:tx>
            <c:strRef>
              <c:f>Plan13!$A$62</c:f>
              <c:strCache>
                <c:ptCount val="1"/>
                <c:pt idx="0">
                  <c:v>População Total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dLblPos val="inEnd"/>
            <c:showVal val="1"/>
          </c:dLbls>
          <c:cat>
            <c:strRef>
              <c:f>Plan13!$O$62:$R$62</c:f>
              <c:strCache>
                <c:ptCount val="4"/>
                <c:pt idx="0">
                  <c:v>Homicídios </c:v>
                </c:pt>
                <c:pt idx="1">
                  <c:v> Acid. de transp.</c:v>
                </c:pt>
                <c:pt idx="2">
                  <c:v>Suicídios </c:v>
                </c:pt>
                <c:pt idx="3">
                  <c:v>Total (Viol. Conj.)</c:v>
                </c:pt>
              </c:strCache>
            </c:strRef>
          </c:cat>
          <c:val>
            <c:numRef>
              <c:f>Plan13!$O$63:$R$63</c:f>
              <c:numCache>
                <c:formatCode>General</c:formatCode>
                <c:ptCount val="4"/>
                <c:pt idx="0">
                  <c:v>1190</c:v>
                </c:pt>
                <c:pt idx="1">
                  <c:v>823</c:v>
                </c:pt>
                <c:pt idx="2">
                  <c:v>116</c:v>
                </c:pt>
                <c:pt idx="3">
                  <c:v>2129</c:v>
                </c:pt>
              </c:numCache>
            </c:numRef>
          </c:val>
        </c:ser>
        <c:ser>
          <c:idx val="1"/>
          <c:order val="1"/>
          <c:tx>
            <c:strRef>
              <c:f>Plan13!$A$63</c:f>
              <c:strCache>
                <c:ptCount val="1"/>
                <c:pt idx="0">
                  <c:v>População Jovem</c:v>
                </c:pt>
              </c:strCache>
            </c:strRef>
          </c:tx>
          <c:dLbls>
            <c:dLbl>
              <c:idx val="1"/>
              <c:layout>
                <c:manualLayout>
                  <c:x val="5.0925337632082319E-17"/>
                  <c:y val="-3.7037037037037056E-2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2.7777777777778494E-3"/>
                  <c:y val="-8.3333333333333343E-2"/>
                </c:manualLayout>
              </c:layout>
              <c:dLblPos val="inEnd"/>
              <c:showVal val="1"/>
            </c:dLbl>
            <c:numFmt formatCode="#,##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dLblPos val="inEnd"/>
            <c:showVal val="1"/>
          </c:dLbls>
          <c:cat>
            <c:strRef>
              <c:f>Plan13!$O$62:$R$62</c:f>
              <c:strCache>
                <c:ptCount val="4"/>
                <c:pt idx="0">
                  <c:v>Homicídios </c:v>
                </c:pt>
                <c:pt idx="1">
                  <c:v> Acid. de transp.</c:v>
                </c:pt>
                <c:pt idx="2">
                  <c:v>Suicídios </c:v>
                </c:pt>
                <c:pt idx="3">
                  <c:v>Total (Viol. Conj.)</c:v>
                </c:pt>
              </c:strCache>
            </c:strRef>
          </c:cat>
          <c:val>
            <c:numRef>
              <c:f>Plan13!$O$64:$R$64</c:f>
              <c:numCache>
                <c:formatCode>General</c:formatCode>
                <c:ptCount val="4"/>
                <c:pt idx="0">
                  <c:v>682</c:v>
                </c:pt>
                <c:pt idx="1">
                  <c:v>226</c:v>
                </c:pt>
                <c:pt idx="2">
                  <c:v>18</c:v>
                </c:pt>
                <c:pt idx="3">
                  <c:v>926</c:v>
                </c:pt>
              </c:numCache>
            </c:numRef>
          </c:val>
        </c:ser>
        <c:dLbls>
          <c:showVal val="1"/>
        </c:dLbls>
        <c:overlap val="100"/>
        <c:axId val="60908672"/>
        <c:axId val="60910208"/>
      </c:barChart>
      <c:catAx>
        <c:axId val="60908672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0910208"/>
        <c:crosses val="autoZero"/>
        <c:auto val="1"/>
        <c:lblAlgn val="ctr"/>
        <c:lblOffset val="100"/>
      </c:catAx>
      <c:valAx>
        <c:axId val="60910208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0908672"/>
        <c:crosses val="autoZero"/>
        <c:crossBetween val="between"/>
      </c:valAx>
    </c:plotArea>
    <c:legend>
      <c:legendPos val="b"/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hart>
    <c:autoTitleDeleted val="1"/>
    <c:plotArea>
      <c:layout>
        <c:manualLayout>
          <c:layoutTarget val="inner"/>
          <c:xMode val="edge"/>
          <c:yMode val="edge"/>
          <c:x val="6.5707986501687424E-2"/>
          <c:y val="9.5416666666666705E-2"/>
          <c:w val="0.90991106111735265"/>
          <c:h val="0.68027305555555562"/>
        </c:manualLayout>
      </c:layout>
      <c:lineChart>
        <c:grouping val="standard"/>
        <c:ser>
          <c:idx val="0"/>
          <c:order val="0"/>
          <c:tx>
            <c:strRef>
              <c:f>Plan9!$A$53</c:f>
              <c:strCache>
                <c:ptCount val="1"/>
                <c:pt idx="0">
                  <c:v>População Total </c:v>
                </c:pt>
              </c:strCache>
            </c:strRef>
          </c:tx>
          <c:spPr>
            <a:ln w="31750"/>
          </c:spPr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5"/>
              <c:delete val="1"/>
            </c:dLbl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dLblPos val="t"/>
            <c:showVal val="1"/>
          </c:dLbls>
          <c:cat>
            <c:numRef>
              <c:f>Plan9!$B$52:$R$52</c:f>
              <c:numCache>
                <c:formatCode>General</c:formatCode>
                <c:ptCount val="1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</c:numCache>
            </c:numRef>
          </c:cat>
          <c:val>
            <c:numRef>
              <c:f>Plan9!$B$53:$R$53</c:f>
              <c:numCache>
                <c:formatCode>0.00</c:formatCode>
                <c:ptCount val="17"/>
                <c:pt idx="0">
                  <c:v>37.49</c:v>
                </c:pt>
                <c:pt idx="1">
                  <c:v>32</c:v>
                </c:pt>
                <c:pt idx="2">
                  <c:v>41.17</c:v>
                </c:pt>
                <c:pt idx="3">
                  <c:v>43.04</c:v>
                </c:pt>
                <c:pt idx="4">
                  <c:v>41.98</c:v>
                </c:pt>
                <c:pt idx="5">
                  <c:v>42.78</c:v>
                </c:pt>
                <c:pt idx="6">
                  <c:v>49.64</c:v>
                </c:pt>
                <c:pt idx="7">
                  <c:v>57.45</c:v>
                </c:pt>
                <c:pt idx="8">
                  <c:v>51.03</c:v>
                </c:pt>
                <c:pt idx="9">
                  <c:v>46.56</c:v>
                </c:pt>
                <c:pt idx="10">
                  <c:v>43.187926158034948</c:v>
                </c:pt>
                <c:pt idx="11">
                  <c:v>51.191362620998063</c:v>
                </c:pt>
                <c:pt idx="12">
                  <c:v>50.458355703717146</c:v>
                </c:pt>
                <c:pt idx="13">
                  <c:v>49.415787161656311</c:v>
                </c:pt>
                <c:pt idx="14">
                  <c:v>46.943397997864075</c:v>
                </c:pt>
                <c:pt idx="15">
                  <c:v>48.899049730391305</c:v>
                </c:pt>
                <c:pt idx="16">
                  <c:v>53.242992608486162</c:v>
                </c:pt>
              </c:numCache>
            </c:numRef>
          </c:val>
        </c:ser>
        <c:dLbls>
          <c:showVal val="1"/>
        </c:dLbls>
        <c:marker val="1"/>
        <c:axId val="60840960"/>
        <c:axId val="60850944"/>
      </c:lineChart>
      <c:catAx>
        <c:axId val="608409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0850944"/>
        <c:crosses val="autoZero"/>
        <c:auto val="1"/>
        <c:lblAlgn val="ctr"/>
        <c:lblOffset val="100"/>
        <c:tickLblSkip val="2"/>
      </c:catAx>
      <c:valAx>
        <c:axId val="60850944"/>
        <c:scaling>
          <c:orientation val="minMax"/>
          <c:min val="30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maj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0840960"/>
        <c:crosses val="autoZero"/>
        <c:crossBetween val="between"/>
      </c:valAx>
    </c:plotArea>
    <c:legend>
      <c:legendPos val="b"/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8.0620370370371452E-2"/>
          <c:y val="4.4126111111111539E-2"/>
          <c:w val="0.9078435054773083"/>
          <c:h val="0.66389545056870247"/>
        </c:manualLayout>
      </c:layout>
      <c:lineChart>
        <c:grouping val="standard"/>
        <c:ser>
          <c:idx val="0"/>
          <c:order val="0"/>
          <c:tx>
            <c:strRef>
              <c:f>Plan2!$A$3</c:f>
              <c:strCache>
                <c:ptCount val="1"/>
                <c:pt idx="0">
                  <c:v>Espírito Santo </c:v>
                </c:pt>
              </c:strCache>
            </c:strRef>
          </c:tx>
          <c:spPr>
            <a:ln w="31750"/>
          </c:spPr>
          <c:cat>
            <c:numRef>
              <c:f>Plan2!$B$1:$P$1</c:f>
              <c:numCache>
                <c:formatCode>General</c:formatCode>
                <c:ptCount val="1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</c:numCache>
            </c:numRef>
          </c:cat>
          <c:val>
            <c:numRef>
              <c:f>Plan2!$B$3:$P$3</c:f>
              <c:numCache>
                <c:formatCode>General</c:formatCode>
                <c:ptCount val="15"/>
                <c:pt idx="0">
                  <c:v>37.700000000000003</c:v>
                </c:pt>
                <c:pt idx="1">
                  <c:v>32.1</c:v>
                </c:pt>
                <c:pt idx="2">
                  <c:v>41.3</c:v>
                </c:pt>
                <c:pt idx="3">
                  <c:v>43.3</c:v>
                </c:pt>
                <c:pt idx="4">
                  <c:v>42.2</c:v>
                </c:pt>
                <c:pt idx="5">
                  <c:v>41.7</c:v>
                </c:pt>
                <c:pt idx="6">
                  <c:v>48.6</c:v>
                </c:pt>
                <c:pt idx="7">
                  <c:v>56.6</c:v>
                </c:pt>
                <c:pt idx="8">
                  <c:v>50.7</c:v>
                </c:pt>
                <c:pt idx="9">
                  <c:v>46.78</c:v>
                </c:pt>
                <c:pt idx="10">
                  <c:v>46.660000000000011</c:v>
                </c:pt>
                <c:pt idx="11">
                  <c:v>51.190000000000012</c:v>
                </c:pt>
                <c:pt idx="12">
                  <c:v>50.46</c:v>
                </c:pt>
                <c:pt idx="13">
                  <c:v>49.42</c:v>
                </c:pt>
                <c:pt idx="14">
                  <c:v>46.94</c:v>
                </c:pt>
              </c:numCache>
            </c:numRef>
          </c:val>
        </c:ser>
        <c:ser>
          <c:idx val="1"/>
          <c:order val="1"/>
          <c:tx>
            <c:strRef>
              <c:f>Plan2!$A$4</c:f>
              <c:strCache>
                <c:ptCount val="1"/>
                <c:pt idx="0">
                  <c:v>Rio de Janeiro 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Plan2!$B$1:$P$1</c:f>
              <c:numCache>
                <c:formatCode>General</c:formatCode>
                <c:ptCount val="1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</c:numCache>
            </c:numRef>
          </c:cat>
          <c:val>
            <c:numRef>
              <c:f>Plan2!$B$4:$P$4</c:f>
              <c:numCache>
                <c:formatCode>General</c:formatCode>
                <c:ptCount val="15"/>
                <c:pt idx="0">
                  <c:v>39.6</c:v>
                </c:pt>
                <c:pt idx="1">
                  <c:v>35</c:v>
                </c:pt>
                <c:pt idx="2">
                  <c:v>41.2</c:v>
                </c:pt>
                <c:pt idx="3">
                  <c:v>48.9</c:v>
                </c:pt>
                <c:pt idx="4">
                  <c:v>62.2</c:v>
                </c:pt>
                <c:pt idx="5">
                  <c:v>58.8</c:v>
                </c:pt>
                <c:pt idx="6">
                  <c:v>57.5</c:v>
                </c:pt>
                <c:pt idx="7">
                  <c:v>53.9</c:v>
                </c:pt>
                <c:pt idx="8">
                  <c:v>51</c:v>
                </c:pt>
                <c:pt idx="9">
                  <c:v>50.98</c:v>
                </c:pt>
                <c:pt idx="10">
                  <c:v>50.5</c:v>
                </c:pt>
                <c:pt idx="11">
                  <c:v>56.51</c:v>
                </c:pt>
                <c:pt idx="12">
                  <c:v>52.690000000000012</c:v>
                </c:pt>
                <c:pt idx="13">
                  <c:v>49.160000000000011</c:v>
                </c:pt>
                <c:pt idx="14">
                  <c:v>46.14</c:v>
                </c:pt>
              </c:numCache>
            </c:numRef>
          </c:val>
        </c:ser>
        <c:ser>
          <c:idx val="2"/>
          <c:order val="2"/>
          <c:tx>
            <c:strRef>
              <c:f>Plan2!$A$16</c:f>
              <c:strCache>
                <c:ptCount val="1"/>
                <c:pt idx="0">
                  <c:v>Minas Gerais </c:v>
                </c:pt>
              </c:strCache>
            </c:strRef>
          </c:tx>
          <c:spPr>
            <a:ln w="31750">
              <a:solidFill>
                <a:schemeClr val="accent2">
                  <a:lumMod val="50000"/>
                </a:schemeClr>
              </a:solidFill>
            </a:ln>
          </c:spPr>
          <c:marker>
            <c:spPr>
              <a:solidFill>
                <a:schemeClr val="accent2">
                  <a:lumMod val="50000"/>
                </a:schemeClr>
              </a:solidFill>
              <a:ln>
                <a:solidFill>
                  <a:srgbClr val="C0504D">
                    <a:lumMod val="50000"/>
                  </a:srgbClr>
                </a:solidFill>
              </a:ln>
            </c:spPr>
          </c:marker>
          <c:cat>
            <c:numRef>
              <c:f>Plan2!$B$1:$P$1</c:f>
              <c:numCache>
                <c:formatCode>General</c:formatCode>
                <c:ptCount val="1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</c:numCache>
            </c:numRef>
          </c:cat>
          <c:val>
            <c:numRef>
              <c:f>Plan2!$B$16:$P$16</c:f>
              <c:numCache>
                <c:formatCode>General</c:formatCode>
                <c:ptCount val="15"/>
                <c:pt idx="0">
                  <c:v>7.7</c:v>
                </c:pt>
                <c:pt idx="1">
                  <c:v>6.9</c:v>
                </c:pt>
                <c:pt idx="2">
                  <c:v>7.5</c:v>
                </c:pt>
                <c:pt idx="3">
                  <c:v>6.7</c:v>
                </c:pt>
                <c:pt idx="4">
                  <c:v>7.2</c:v>
                </c:pt>
                <c:pt idx="5">
                  <c:v>7.2</c:v>
                </c:pt>
                <c:pt idx="6">
                  <c:v>7.6</c:v>
                </c:pt>
                <c:pt idx="7">
                  <c:v>8.4</c:v>
                </c:pt>
                <c:pt idx="8">
                  <c:v>8.8000000000000007</c:v>
                </c:pt>
                <c:pt idx="9">
                  <c:v>11.49</c:v>
                </c:pt>
                <c:pt idx="10">
                  <c:v>12.93</c:v>
                </c:pt>
                <c:pt idx="11">
                  <c:v>16.23</c:v>
                </c:pt>
                <c:pt idx="12">
                  <c:v>20.6</c:v>
                </c:pt>
                <c:pt idx="13">
                  <c:v>22.6</c:v>
                </c:pt>
                <c:pt idx="14">
                  <c:v>21.87</c:v>
                </c:pt>
              </c:numCache>
            </c:numRef>
          </c:val>
        </c:ser>
        <c:ser>
          <c:idx val="3"/>
          <c:order val="3"/>
          <c:tx>
            <c:strRef>
              <c:f>Plan2!$A$17</c:f>
              <c:strCache>
                <c:ptCount val="1"/>
                <c:pt idx="0">
                  <c:v>São Paulo </c:v>
                </c:pt>
              </c:strCache>
            </c:strRef>
          </c:tx>
          <c:spPr>
            <a:ln w="3175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pPr>
              <a:ln>
                <a:solidFill>
                  <a:srgbClr val="C0504D">
                    <a:lumMod val="60000"/>
                    <a:lumOff val="40000"/>
                  </a:srgbClr>
                </a:solidFill>
              </a:ln>
            </c:spPr>
          </c:marker>
          <c:cat>
            <c:numRef>
              <c:f>Plan2!$B$1:$P$1</c:f>
              <c:numCache>
                <c:formatCode>General</c:formatCode>
                <c:ptCount val="1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</c:numCache>
            </c:numRef>
          </c:cat>
          <c:val>
            <c:numRef>
              <c:f>Plan2!$B$17:$P$17</c:f>
              <c:numCache>
                <c:formatCode>General</c:formatCode>
                <c:ptCount val="15"/>
                <c:pt idx="0">
                  <c:v>30.8</c:v>
                </c:pt>
                <c:pt idx="1">
                  <c:v>28.2</c:v>
                </c:pt>
                <c:pt idx="2">
                  <c:v>28.4</c:v>
                </c:pt>
                <c:pt idx="3">
                  <c:v>30.3</c:v>
                </c:pt>
                <c:pt idx="4">
                  <c:v>34.6</c:v>
                </c:pt>
                <c:pt idx="5">
                  <c:v>35.700000000000003</c:v>
                </c:pt>
                <c:pt idx="6">
                  <c:v>35.6</c:v>
                </c:pt>
                <c:pt idx="7">
                  <c:v>39.1</c:v>
                </c:pt>
                <c:pt idx="8">
                  <c:v>43.4</c:v>
                </c:pt>
                <c:pt idx="9">
                  <c:v>42.21</c:v>
                </c:pt>
                <c:pt idx="10">
                  <c:v>41.839999999999996</c:v>
                </c:pt>
                <c:pt idx="11">
                  <c:v>37.96</c:v>
                </c:pt>
                <c:pt idx="12">
                  <c:v>35.92</c:v>
                </c:pt>
                <c:pt idx="13">
                  <c:v>28.58</c:v>
                </c:pt>
                <c:pt idx="14">
                  <c:v>21.58</c:v>
                </c:pt>
              </c:numCache>
            </c:numRef>
          </c:val>
        </c:ser>
        <c:marker val="1"/>
        <c:axId val="61026304"/>
        <c:axId val="61028224"/>
      </c:lineChart>
      <c:catAx>
        <c:axId val="61026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1028224"/>
        <c:crosses val="autoZero"/>
        <c:auto val="1"/>
        <c:lblAlgn val="ctr"/>
        <c:lblOffset val="100"/>
        <c:tickLblSkip val="2"/>
      </c:catAx>
      <c:valAx>
        <c:axId val="61028224"/>
        <c:scaling>
          <c:orientation val="minMax"/>
        </c:scaling>
        <c:axPos val="l"/>
        <c:majorGridlines>
          <c:spPr>
            <a:ln w="6350">
              <a:solidFill>
                <a:srgbClr val="4F81BD">
                  <a:alpha val="25000"/>
                </a:srgb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pt-BR"/>
                </a:pPr>
                <a:r>
                  <a:rPr lang="pt-BR" dirty="0" smtClean="0"/>
                  <a:t> 100.000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0"/>
              <c:y val="7.0083333333334094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1026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930892018779341"/>
          <c:y val="0.91236939132608419"/>
          <c:w val="0.74138215962441312"/>
          <c:h val="7.1757592800899883E-2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/>
      <c:lineChart>
        <c:grouping val="standard"/>
        <c:ser>
          <c:idx val="0"/>
          <c:order val="0"/>
          <c:tx>
            <c:v>Espírito Santo</c:v>
          </c:tx>
          <c:spPr>
            <a:ln w="31750"/>
          </c:spPr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5"/>
              <c:delete val="1"/>
            </c:dLbl>
            <c:numFmt formatCode="#,##0.0" sourceLinked="0"/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dLblPos val="t"/>
            <c:showVal val="1"/>
          </c:dLbls>
          <c:cat>
            <c:numRef>
              <c:f>Plan22!$B$8:$R$8</c:f>
              <c:numCache>
                <c:formatCode>General</c:formatCode>
                <c:ptCount val="1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</c:numCache>
            </c:numRef>
          </c:cat>
          <c:val>
            <c:numRef>
              <c:f>Plan22!$B$22:$R$22</c:f>
              <c:numCache>
                <c:formatCode>0.00</c:formatCode>
                <c:ptCount val="17"/>
                <c:pt idx="0">
                  <c:v>29.300727750096325</c:v>
                </c:pt>
                <c:pt idx="1">
                  <c:v>25.139842745164657</c:v>
                </c:pt>
                <c:pt idx="2">
                  <c:v>26.216073399038844</c:v>
                </c:pt>
                <c:pt idx="3">
                  <c:v>28.806070925317048</c:v>
                </c:pt>
                <c:pt idx="4">
                  <c:v>29.262709770276572</c:v>
                </c:pt>
                <c:pt idx="5">
                  <c:v>29.75694569571489</c:v>
                </c:pt>
                <c:pt idx="6">
                  <c:v>27.081875680962977</c:v>
                </c:pt>
                <c:pt idx="7">
                  <c:v>27.774438959728418</c:v>
                </c:pt>
                <c:pt idx="8">
                  <c:v>25.861449519344589</c:v>
                </c:pt>
                <c:pt idx="9">
                  <c:v>26.86269546485379</c:v>
                </c:pt>
                <c:pt idx="10">
                  <c:v>23.970472602659289</c:v>
                </c:pt>
                <c:pt idx="11">
                  <c:v>29.015726586276102</c:v>
                </c:pt>
                <c:pt idx="12">
                  <c:v>25.229177851858591</c:v>
                </c:pt>
                <c:pt idx="13">
                  <c:v>26.31466457442853</c:v>
                </c:pt>
                <c:pt idx="14">
                  <c:v>25.730850027579244</c:v>
                </c:pt>
                <c:pt idx="15">
                  <c:v>25.979424295957589</c:v>
                </c:pt>
                <c:pt idx="16">
                  <c:v>29.831986253420734</c:v>
                </c:pt>
              </c:numCache>
            </c:numRef>
          </c:val>
        </c:ser>
        <c:dLbls>
          <c:showVal val="1"/>
        </c:dLbls>
        <c:marker val="1"/>
        <c:axId val="61104896"/>
        <c:axId val="61106432"/>
      </c:lineChart>
      <c:catAx>
        <c:axId val="61104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1106432"/>
        <c:crosses val="autoZero"/>
        <c:auto val="1"/>
        <c:lblAlgn val="ctr"/>
        <c:lblOffset val="100"/>
        <c:tickLblSkip val="2"/>
      </c:catAx>
      <c:valAx>
        <c:axId val="61106432"/>
        <c:scaling>
          <c:orientation val="minMax"/>
          <c:min val="20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1104896"/>
        <c:crosses val="autoZero"/>
        <c:crossBetween val="between"/>
      </c:valAx>
    </c:plotArea>
    <c:legend>
      <c:legendPos val="b"/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hart>
    <c:plotArea>
      <c:layout>
        <c:manualLayout>
          <c:layoutTarget val="inner"/>
          <c:xMode val="edge"/>
          <c:yMode val="edge"/>
          <c:x val="9.0892079666512263E-2"/>
          <c:y val="0.16954306783906128"/>
          <c:w val="0.88627142195460851"/>
          <c:h val="0.70019899988344292"/>
        </c:manualLayout>
      </c:layout>
      <c:barChart>
        <c:barDir val="col"/>
        <c:grouping val="clustered"/>
        <c:ser>
          <c:idx val="0"/>
          <c:order val="0"/>
          <c:tx>
            <c:strRef>
              <c:f>ES!$A$73</c:f>
              <c:strCache>
                <c:ptCount val="1"/>
                <c:pt idx="0">
                  <c:v>PEA (referência 10 anos) </c:v>
                </c:pt>
              </c:strCache>
            </c:strRef>
          </c:tx>
          <c:cat>
            <c:numRef>
              <c:f>ES!$B$72:$H$72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ES!$B$73:$H$73</c:f>
              <c:numCache>
                <c:formatCode>General</c:formatCode>
                <c:ptCount val="7"/>
                <c:pt idx="0">
                  <c:v>1628383</c:v>
                </c:pt>
                <c:pt idx="1">
                  <c:v>1704419</c:v>
                </c:pt>
                <c:pt idx="2">
                  <c:v>1742081</c:v>
                </c:pt>
                <c:pt idx="3">
                  <c:v>1793510</c:v>
                </c:pt>
                <c:pt idx="4">
                  <c:v>1858274</c:v>
                </c:pt>
                <c:pt idx="5">
                  <c:v>1886850</c:v>
                </c:pt>
                <c:pt idx="6">
                  <c:v>1891560</c:v>
                </c:pt>
              </c:numCache>
            </c:numRef>
          </c:val>
        </c:ser>
        <c:ser>
          <c:idx val="1"/>
          <c:order val="1"/>
          <c:tx>
            <c:strRef>
              <c:f>ES!$A$74</c:f>
              <c:strCache>
                <c:ptCount val="1"/>
                <c:pt idx="0">
                  <c:v>PEA (referência 15 anos)</c:v>
                </c:pt>
              </c:strCache>
            </c:strRef>
          </c:tx>
          <c:cat>
            <c:numRef>
              <c:f>ES!$B$72:$H$72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ES!$B$74:$H$74</c:f>
              <c:numCache>
                <c:formatCode>General</c:formatCode>
                <c:ptCount val="7"/>
                <c:pt idx="0">
                  <c:v>1586363</c:v>
                </c:pt>
                <c:pt idx="1">
                  <c:v>1664323</c:v>
                </c:pt>
                <c:pt idx="2">
                  <c:v>1704550</c:v>
                </c:pt>
                <c:pt idx="3">
                  <c:v>1758738</c:v>
                </c:pt>
                <c:pt idx="4">
                  <c:v>1818828</c:v>
                </c:pt>
                <c:pt idx="5">
                  <c:v>1853409</c:v>
                </c:pt>
                <c:pt idx="6">
                  <c:v>1859088</c:v>
                </c:pt>
              </c:numCache>
            </c:numRef>
          </c:val>
        </c:ser>
        <c:ser>
          <c:idx val="2"/>
          <c:order val="2"/>
          <c:tx>
            <c:strRef>
              <c:f>ES!$A$75</c:f>
              <c:strCache>
                <c:ptCount val="1"/>
                <c:pt idx="0">
                  <c:v>PNEA (referência 10 anos) </c:v>
                </c:pt>
              </c:strCache>
            </c:strRef>
          </c:tx>
          <c:cat>
            <c:numRef>
              <c:f>ES!$B$72:$H$72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ES!$B$75:$H$75</c:f>
              <c:numCache>
                <c:formatCode>General</c:formatCode>
                <c:ptCount val="7"/>
                <c:pt idx="0">
                  <c:v>909965</c:v>
                </c:pt>
                <c:pt idx="1">
                  <c:v>953168</c:v>
                </c:pt>
                <c:pt idx="2">
                  <c:v>965568</c:v>
                </c:pt>
                <c:pt idx="3">
                  <c:v>984378</c:v>
                </c:pt>
                <c:pt idx="4">
                  <c:v>967859</c:v>
                </c:pt>
                <c:pt idx="5">
                  <c:v>1029871</c:v>
                </c:pt>
                <c:pt idx="6">
                  <c:v>1087208</c:v>
                </c:pt>
              </c:numCache>
            </c:numRef>
          </c:val>
        </c:ser>
        <c:ser>
          <c:idx val="3"/>
          <c:order val="3"/>
          <c:tx>
            <c:strRef>
              <c:f>ES!$A$76</c:f>
              <c:strCache>
                <c:ptCount val="1"/>
                <c:pt idx="0">
                  <c:v>PNEA (referência 15 anos)</c:v>
                </c:pt>
              </c:strCache>
            </c:strRef>
          </c:tx>
          <c:cat>
            <c:numRef>
              <c:f>ES!$B$72:$H$72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ES!$B$76:$H$76</c:f>
              <c:numCache>
                <c:formatCode>General</c:formatCode>
                <c:ptCount val="7"/>
                <c:pt idx="0">
                  <c:v>643394</c:v>
                </c:pt>
                <c:pt idx="1">
                  <c:v>679848</c:v>
                </c:pt>
                <c:pt idx="2">
                  <c:v>695793</c:v>
                </c:pt>
                <c:pt idx="3">
                  <c:v>712315</c:v>
                </c:pt>
                <c:pt idx="4">
                  <c:v>706744</c:v>
                </c:pt>
                <c:pt idx="5">
                  <c:v>730226</c:v>
                </c:pt>
                <c:pt idx="6">
                  <c:v>788097</c:v>
                </c:pt>
              </c:numCache>
            </c:numRef>
          </c:val>
        </c:ser>
        <c:axId val="61225984"/>
        <c:axId val="61235968"/>
      </c:barChart>
      <c:catAx>
        <c:axId val="61225984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1235968"/>
        <c:crosses val="autoZero"/>
        <c:auto val="1"/>
        <c:lblAlgn val="ctr"/>
        <c:lblOffset val="100"/>
      </c:catAx>
      <c:valAx>
        <c:axId val="61235968"/>
        <c:scaling>
          <c:orientation val="minMax"/>
        </c:scaling>
        <c:axPos val="l"/>
        <c:majorGridlines>
          <c:spPr>
            <a:ln>
              <a:solidFill>
                <a:schemeClr val="accent1">
                  <a:alpha val="2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12259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7.416743862899546E-3"/>
                <c:y val="0.32479140547931967"/>
              </c:manualLayout>
            </c:layout>
            <c:tx>
              <c:rich>
                <a:bodyPr/>
                <a:lstStyle/>
                <a:p>
                  <a:pPr>
                    <a:defRPr lang="pt-BR"/>
                  </a:pPr>
                  <a:r>
                    <a:rPr lang="pt-BR" dirty="0" smtClean="0"/>
                    <a:t>Milhões de pessoas</a:t>
                  </a:r>
                  <a:endParaRPr lang="pt-BR" dirty="0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4391754284390923"/>
          <c:y val="4.8069843273377275E-3"/>
          <c:w val="0.55751632700323073"/>
          <c:h val="0.16284113596652874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6.1927969063038719E-2"/>
          <c:y val="2.8823354627841351E-2"/>
          <c:w val="0.91706378418672907"/>
          <c:h val="0.72589808349428653"/>
        </c:manualLayout>
      </c:layout>
      <c:lineChart>
        <c:grouping val="standard"/>
        <c:ser>
          <c:idx val="0"/>
          <c:order val="0"/>
          <c:tx>
            <c:strRef>
              <c:f>ES!$A$80</c:f>
              <c:strCache>
                <c:ptCount val="1"/>
                <c:pt idx="0">
                  <c:v>ES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1.4792899408284023E-3"/>
                  <c:y val="3.9880286674283616E-2"/>
                </c:manualLayout>
              </c:layout>
              <c:showVal val="1"/>
            </c:dLbl>
            <c:dLbl>
              <c:idx val="1"/>
              <c:layout>
                <c:manualLayout>
                  <c:x val="1.4792899408284023E-3"/>
                  <c:y val="3.9880286674283616E-2"/>
                </c:manualLayout>
              </c:layout>
              <c:showVal val="1"/>
            </c:dLbl>
            <c:dLbl>
              <c:idx val="2"/>
              <c:layout>
                <c:manualLayout>
                  <c:x val="-5.4240004578550205E-17"/>
                  <c:y val="4.294800103384393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3.9880286674283616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2.7609429236042503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3.681257231472404E-2"/>
                </c:manualLayout>
              </c:layout>
              <c:showVal val="1"/>
            </c:dLbl>
            <c:dLbl>
              <c:idx val="6"/>
              <c:layout>
                <c:manualLayout>
                  <c:x val="-1.3313609467455583E-2"/>
                  <c:y val="4.6015715393404155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ES!$B$79:$H$79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ES!$B$80:$H$80</c:f>
              <c:numCache>
                <c:formatCode>0.00</c:formatCode>
                <c:ptCount val="7"/>
                <c:pt idx="0">
                  <c:v>55.881509448329993</c:v>
                </c:pt>
                <c:pt idx="1">
                  <c:v>55.923338099376011</c:v>
                </c:pt>
                <c:pt idx="2">
                  <c:v>55.426125421263244</c:v>
                </c:pt>
                <c:pt idx="3">
                  <c:v>54.885559601005852</c:v>
                </c:pt>
                <c:pt idx="4">
                  <c:v>52.083761598128156</c:v>
                </c:pt>
                <c:pt idx="5">
                  <c:v>54.581498264302944</c:v>
                </c:pt>
                <c:pt idx="6">
                  <c:v>57.476791642876783</c:v>
                </c:pt>
              </c:numCache>
            </c:numRef>
          </c:val>
        </c:ser>
        <c:ser>
          <c:idx val="1"/>
          <c:order val="1"/>
          <c:tx>
            <c:strRef>
              <c:f>ES!$A$81</c:f>
              <c:strCache>
                <c:ptCount val="1"/>
                <c:pt idx="0">
                  <c:v>Sudeste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3.067714359560352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681257231472404E-2"/>
                </c:manualLayout>
              </c:layout>
              <c:showVal val="1"/>
            </c:dLbl>
            <c:dLbl>
              <c:idx val="2"/>
              <c:layout>
                <c:manualLayout>
                  <c:x val="-5.4240004578550205E-17"/>
                  <c:y val="-3.0677143595603522E-2"/>
                </c:manualLayout>
              </c:layout>
              <c:showVal val="1"/>
            </c:dLbl>
            <c:dLbl>
              <c:idx val="3"/>
              <c:layout>
                <c:manualLayout>
                  <c:x val="1.4792899408284023E-3"/>
                  <c:y val="-2.7609429236042503E-2"/>
                </c:manualLayout>
              </c:layout>
              <c:showVal val="1"/>
            </c:dLbl>
            <c:dLbl>
              <c:idx val="4"/>
              <c:layout>
                <c:manualLayout>
                  <c:x val="-2.9585798816568051E-3"/>
                  <c:y val="-2.7609429236042503E-2"/>
                </c:manualLayout>
              </c:layout>
              <c:showVal val="1"/>
            </c:dLbl>
            <c:dLbl>
              <c:idx val="5"/>
              <c:layout>
                <c:manualLayout>
                  <c:x val="-1.4792899408284023E-3"/>
                  <c:y val="-3.0677143595603491E-2"/>
                </c:manualLayout>
              </c:layout>
              <c:showVal val="1"/>
            </c:dLbl>
            <c:dLbl>
              <c:idx val="6"/>
              <c:layout>
                <c:manualLayout>
                  <c:x val="-1.3313609467455583E-2"/>
                  <c:y val="-3.3744857955163035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ES!$B$79:$H$79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ES!$B$81:$H$81</c:f>
              <c:numCache>
                <c:formatCode>0.00</c:formatCode>
                <c:ptCount val="7"/>
                <c:pt idx="0">
                  <c:v>67.297813632084285</c:v>
                </c:pt>
                <c:pt idx="1">
                  <c:v>64.879249745099372</c:v>
                </c:pt>
                <c:pt idx="2">
                  <c:v>65.104059126218985</c:v>
                </c:pt>
                <c:pt idx="3">
                  <c:v>64.201711920891711</c:v>
                </c:pt>
                <c:pt idx="4">
                  <c:v>60.935410809144813</c:v>
                </c:pt>
                <c:pt idx="5">
                  <c:v>60.690695350749692</c:v>
                </c:pt>
                <c:pt idx="6">
                  <c:v>62.015060476383994</c:v>
                </c:pt>
              </c:numCache>
            </c:numRef>
          </c:val>
        </c:ser>
        <c:ser>
          <c:idx val="2"/>
          <c:order val="2"/>
          <c:tx>
            <c:strRef>
              <c:f>ES!$A$82</c:f>
              <c:strCache>
                <c:ptCount val="1"/>
                <c:pt idx="0">
                  <c:v>Br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0355029585798817E-2"/>
                  <c:y val="3.067714359560352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1.8406286157361642E-2"/>
                </c:manualLayout>
              </c:layout>
              <c:showVal val="1"/>
            </c:dLbl>
            <c:dLbl>
              <c:idx val="2"/>
              <c:layout>
                <c:manualLayout>
                  <c:x val="-5.4240004578550205E-17"/>
                  <c:y val="2.1474000516922585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2.7609429236042503E-2"/>
                </c:manualLayout>
              </c:layout>
              <c:showVal val="1"/>
            </c:dLbl>
            <c:dLbl>
              <c:idx val="4"/>
              <c:layout>
                <c:manualLayout>
                  <c:x val="1.4792899408284023E-3"/>
                  <c:y val="1.840628615736167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1.5338571797801648E-2"/>
                </c:manualLayout>
              </c:layout>
              <c:showVal val="1"/>
            </c:dLbl>
            <c:dLbl>
              <c:idx val="6"/>
              <c:layout>
                <c:manualLayout>
                  <c:x val="-1.1834319526627111E-2"/>
                  <c:y val="6.1354287191206537E-3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ES!$B$79:$H$79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ES!$B$82:$H$82</c:f>
              <c:numCache>
                <c:formatCode>0.00</c:formatCode>
                <c:ptCount val="7"/>
                <c:pt idx="0">
                  <c:v>65.382726573352258</c:v>
                </c:pt>
                <c:pt idx="1">
                  <c:v>63.081809575124844</c:v>
                </c:pt>
                <c:pt idx="2">
                  <c:v>62.850283839424144</c:v>
                </c:pt>
                <c:pt idx="3">
                  <c:v>61.261134595894596</c:v>
                </c:pt>
                <c:pt idx="4">
                  <c:v>59.040922049391781</c:v>
                </c:pt>
                <c:pt idx="5">
                  <c:v>60.244113709740923</c:v>
                </c:pt>
                <c:pt idx="6">
                  <c:v>61.221990246442012</c:v>
                </c:pt>
              </c:numCache>
            </c:numRef>
          </c:val>
        </c:ser>
        <c:marker val="1"/>
        <c:axId val="61275520"/>
        <c:axId val="60978304"/>
      </c:lineChart>
      <c:catAx>
        <c:axId val="61275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0978304"/>
        <c:crosses val="autoZero"/>
        <c:auto val="1"/>
        <c:lblAlgn val="ctr"/>
        <c:lblOffset val="100"/>
      </c:catAx>
      <c:valAx>
        <c:axId val="60978304"/>
        <c:scaling>
          <c:orientation val="minMax"/>
          <c:min val="50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1275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7346293621581683"/>
          <c:y val="0.86817931956619321"/>
          <c:w val="0.2530741275683735"/>
          <c:h val="7.2072252760857727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0.1027589191058636"/>
          <c:y val="6.8198701193624526E-5"/>
          <c:w val="0.86722663436998493"/>
          <c:h val="0.7162088268674528"/>
        </c:manualLayout>
      </c:layout>
      <c:barChart>
        <c:barDir val="bar"/>
        <c:grouping val="clustered"/>
        <c:ser>
          <c:idx val="0"/>
          <c:order val="0"/>
          <c:tx>
            <c:strRef>
              <c:f>'Sudeste 2'!$C$4</c:f>
              <c:strCache>
                <c:ptCount val="1"/>
                <c:pt idx="0">
                  <c:v>Homens - Sudeste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'Sudeste 2'!$B$5:$B$22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40 - 45</c:v>
                </c:pt>
                <c:pt idx="9">
                  <c:v>45 - 49</c:v>
                </c:pt>
                <c:pt idx="10">
                  <c:v>50 -54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80 - 85</c:v>
                </c:pt>
                <c:pt idx="17">
                  <c:v>85 ou +</c:v>
                </c:pt>
              </c:strCache>
            </c:strRef>
          </c:cat>
          <c:val>
            <c:numRef>
              <c:f>'Sudeste 2'!$C$5:$C$22</c:f>
              <c:numCache>
                <c:formatCode>General</c:formatCode>
                <c:ptCount val="18"/>
                <c:pt idx="0">
                  <c:v>-6.69064727603363</c:v>
                </c:pt>
                <c:pt idx="1">
                  <c:v>-8.3570594136295266</c:v>
                </c:pt>
                <c:pt idx="2">
                  <c:v>-9.182370138918678</c:v>
                </c:pt>
                <c:pt idx="3">
                  <c:v>-8.7664899176578768</c:v>
                </c:pt>
                <c:pt idx="4">
                  <c:v>-8.7453359699375159</c:v>
                </c:pt>
                <c:pt idx="5">
                  <c:v>-8.4437202991543998</c:v>
                </c:pt>
                <c:pt idx="6">
                  <c:v>-7.7141378977663333</c:v>
                </c:pt>
                <c:pt idx="7">
                  <c:v>-7.4141710845397597</c:v>
                </c:pt>
                <c:pt idx="8">
                  <c:v>-7.4760812121398734</c:v>
                </c:pt>
                <c:pt idx="9">
                  <c:v>-6.42952447919492</c:v>
                </c:pt>
                <c:pt idx="10">
                  <c:v>-5.7577747979612699</c:v>
                </c:pt>
                <c:pt idx="11">
                  <c:v>-4.5869299944163924</c:v>
                </c:pt>
                <c:pt idx="12">
                  <c:v>-3.3260933574456799</c:v>
                </c:pt>
                <c:pt idx="13">
                  <c:v>-2.6680662612710022</c:v>
                </c:pt>
                <c:pt idx="14">
                  <c:v>-1.92077334026893</c:v>
                </c:pt>
                <c:pt idx="15">
                  <c:v>-1.3873998753617101</c:v>
                </c:pt>
                <c:pt idx="16">
                  <c:v>-0.73721571714542311</c:v>
                </c:pt>
                <c:pt idx="17">
                  <c:v>-0.39620896715716919</c:v>
                </c:pt>
              </c:numCache>
            </c:numRef>
          </c:val>
        </c:ser>
        <c:ser>
          <c:idx val="1"/>
          <c:order val="1"/>
          <c:tx>
            <c:strRef>
              <c:f>'Sudeste 2'!$D$4</c:f>
              <c:strCache>
                <c:ptCount val="1"/>
                <c:pt idx="0">
                  <c:v>Homens - Espírito Santo</c:v>
                </c:pt>
              </c:strCache>
            </c:strRef>
          </c:tx>
          <c:spPr>
            <a:solidFill>
              <a:srgbClr val="4F81BD">
                <a:lumMod val="60000"/>
                <a:lumOff val="40000"/>
                <a:alpha val="30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</c:spPr>
          <c:cat>
            <c:strRef>
              <c:f>'Sudeste 2'!$B$5:$B$22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40 - 45</c:v>
                </c:pt>
                <c:pt idx="9">
                  <c:v>45 - 49</c:v>
                </c:pt>
                <c:pt idx="10">
                  <c:v>50 -54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80 - 85</c:v>
                </c:pt>
                <c:pt idx="17">
                  <c:v>85 ou +</c:v>
                </c:pt>
              </c:strCache>
            </c:strRef>
          </c:cat>
          <c:val>
            <c:numRef>
              <c:f>'Sudeste 2'!$D$5:$D$22</c:f>
              <c:numCache>
                <c:formatCode>General</c:formatCode>
                <c:ptCount val="18"/>
                <c:pt idx="0">
                  <c:v>-7.4805379121820303</c:v>
                </c:pt>
                <c:pt idx="1">
                  <c:v>-8.1686003493329693</c:v>
                </c:pt>
                <c:pt idx="2">
                  <c:v>-10.232496355774376</c:v>
                </c:pt>
                <c:pt idx="3">
                  <c:v>-9.1715052429075996</c:v>
                </c:pt>
                <c:pt idx="4">
                  <c:v>-8.9426560258772767</c:v>
                </c:pt>
                <c:pt idx="5">
                  <c:v>-9.2286010251604189</c:v>
                </c:pt>
                <c:pt idx="6">
                  <c:v>-7.5095518913269155</c:v>
                </c:pt>
                <c:pt idx="7">
                  <c:v>-6.7064822356377896</c:v>
                </c:pt>
                <c:pt idx="8">
                  <c:v>-6.9361471067004024</c:v>
                </c:pt>
                <c:pt idx="9">
                  <c:v>-6.0477833436455297</c:v>
                </c:pt>
                <c:pt idx="10">
                  <c:v>-5.6177006246744696</c:v>
                </c:pt>
                <c:pt idx="11">
                  <c:v>-4.5572921218307503</c:v>
                </c:pt>
                <c:pt idx="12">
                  <c:v>-3.3246058351889367</c:v>
                </c:pt>
                <c:pt idx="13">
                  <c:v>-2.120991788694421</c:v>
                </c:pt>
                <c:pt idx="14">
                  <c:v>-1.6337550264679701</c:v>
                </c:pt>
                <c:pt idx="15">
                  <c:v>-1.4328710905410798</c:v>
                </c:pt>
                <c:pt idx="16">
                  <c:v>-0.68782939314174862</c:v>
                </c:pt>
                <c:pt idx="17">
                  <c:v>-0.20059263091538501</c:v>
                </c:pt>
              </c:numCache>
            </c:numRef>
          </c:val>
        </c:ser>
        <c:ser>
          <c:idx val="2"/>
          <c:order val="2"/>
          <c:tx>
            <c:strRef>
              <c:f>'Sudeste 2'!$E$4</c:f>
              <c:strCache>
                <c:ptCount val="1"/>
                <c:pt idx="0">
                  <c:v>Mulheres -Sudeste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'Sudeste 2'!$B$5:$B$22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40 - 45</c:v>
                </c:pt>
                <c:pt idx="9">
                  <c:v>45 - 49</c:v>
                </c:pt>
                <c:pt idx="10">
                  <c:v>50 -54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80 - 85</c:v>
                </c:pt>
                <c:pt idx="17">
                  <c:v>85 ou +</c:v>
                </c:pt>
              </c:strCache>
            </c:strRef>
          </c:cat>
          <c:val>
            <c:numRef>
              <c:f>'Sudeste 2'!$E$5:$E$22</c:f>
              <c:numCache>
                <c:formatCode>General</c:formatCode>
                <c:ptCount val="18"/>
                <c:pt idx="0">
                  <c:v>5.9919960817520534</c:v>
                </c:pt>
                <c:pt idx="1">
                  <c:v>7.5294583365376955</c:v>
                </c:pt>
                <c:pt idx="2">
                  <c:v>7.9729813058092889</c:v>
                </c:pt>
                <c:pt idx="3">
                  <c:v>7.9218271474507294</c:v>
                </c:pt>
                <c:pt idx="4">
                  <c:v>8.2184421800917189</c:v>
                </c:pt>
                <c:pt idx="5">
                  <c:v>8.4249017532203982</c:v>
                </c:pt>
                <c:pt idx="6">
                  <c:v>7.9871208951424109</c:v>
                </c:pt>
                <c:pt idx="7">
                  <c:v>7.5468835829853571</c:v>
                </c:pt>
                <c:pt idx="8">
                  <c:v>7.6665356637708655</c:v>
                </c:pt>
                <c:pt idx="9">
                  <c:v>6.9424976213735814</c:v>
                </c:pt>
                <c:pt idx="10">
                  <c:v>6.1701525108088155</c:v>
                </c:pt>
                <c:pt idx="11">
                  <c:v>4.7733815664282755</c:v>
                </c:pt>
                <c:pt idx="12">
                  <c:v>3.7898964390115277</c:v>
                </c:pt>
                <c:pt idx="13">
                  <c:v>3.0296059274883977</c:v>
                </c:pt>
                <c:pt idx="14">
                  <c:v>2.3419521639479153</c:v>
                </c:pt>
                <c:pt idx="15">
                  <c:v>1.7974964922434566</c:v>
                </c:pt>
                <c:pt idx="16">
                  <c:v>1.1065043476960486</c:v>
                </c:pt>
                <c:pt idx="17">
                  <c:v>0.7883659842413453</c:v>
                </c:pt>
              </c:numCache>
            </c:numRef>
          </c:val>
        </c:ser>
        <c:ser>
          <c:idx val="3"/>
          <c:order val="3"/>
          <c:tx>
            <c:strRef>
              <c:f>'Sudeste 2'!$F$4</c:f>
              <c:strCache>
                <c:ptCount val="1"/>
                <c:pt idx="0">
                  <c:v>Mulheres - Espírito Santo</c:v>
                </c:pt>
              </c:strCache>
            </c:strRef>
          </c:tx>
          <c:spPr>
            <a:solidFill>
              <a:srgbClr val="C0504D">
                <a:lumMod val="60000"/>
                <a:lumOff val="40000"/>
                <a:alpha val="30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c:spPr>
          <c:cat>
            <c:strRef>
              <c:f>'Sudeste 2'!$B$5:$B$22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40 - 45</c:v>
                </c:pt>
                <c:pt idx="9">
                  <c:v>45 - 49</c:v>
                </c:pt>
                <c:pt idx="10">
                  <c:v>50 -54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80 - 85</c:v>
                </c:pt>
                <c:pt idx="17">
                  <c:v>85 ou +</c:v>
                </c:pt>
              </c:strCache>
            </c:strRef>
          </c:cat>
          <c:val>
            <c:numRef>
              <c:f>'Sudeste 2'!$F$5:$F$22</c:f>
              <c:numCache>
                <c:formatCode>General</c:formatCode>
                <c:ptCount val="18"/>
                <c:pt idx="0">
                  <c:v>6.834581160203328</c:v>
                </c:pt>
                <c:pt idx="1">
                  <c:v>8.7602408177217228</c:v>
                </c:pt>
                <c:pt idx="2">
                  <c:v>8.5979314375186071</c:v>
                </c:pt>
                <c:pt idx="3">
                  <c:v>8.2451952233407937</c:v>
                </c:pt>
                <c:pt idx="4">
                  <c:v>8.6519059223076162</c:v>
                </c:pt>
                <c:pt idx="5">
                  <c:v>9.1945176478371611</c:v>
                </c:pt>
                <c:pt idx="6">
                  <c:v>7.9469296843127877</c:v>
                </c:pt>
                <c:pt idx="7">
                  <c:v>7.2147732410051715</c:v>
                </c:pt>
                <c:pt idx="8">
                  <c:v>7.3231081364192665</c:v>
                </c:pt>
                <c:pt idx="9">
                  <c:v>5.6141734019913772</c:v>
                </c:pt>
                <c:pt idx="10">
                  <c:v>6.7804964108897314</c:v>
                </c:pt>
                <c:pt idx="11">
                  <c:v>4.6109867572304788</c:v>
                </c:pt>
                <c:pt idx="12">
                  <c:v>2.6579263653504812</c:v>
                </c:pt>
                <c:pt idx="13">
                  <c:v>2.7394118490258141</c:v>
                </c:pt>
                <c:pt idx="14">
                  <c:v>1.9528949950932288</c:v>
                </c:pt>
                <c:pt idx="15">
                  <c:v>1.3289631826752379</c:v>
                </c:pt>
                <c:pt idx="16">
                  <c:v>0.7865168539325843</c:v>
                </c:pt>
                <c:pt idx="17">
                  <c:v>0.75944691314463464</c:v>
                </c:pt>
              </c:numCache>
            </c:numRef>
          </c:val>
        </c:ser>
        <c:gapWidth val="0"/>
        <c:overlap val="80"/>
        <c:axId val="55179136"/>
        <c:axId val="55180672"/>
      </c:barChart>
      <c:catAx>
        <c:axId val="55179136"/>
        <c:scaling>
          <c:orientation val="minMax"/>
        </c:scaling>
        <c:axPos val="l"/>
        <c:numFmt formatCode="General" sourceLinked="1"/>
        <c:majorTickMark val="none"/>
        <c:tickLblPos val="low"/>
        <c:txPr>
          <a:bodyPr/>
          <a:lstStyle/>
          <a:p>
            <a:pPr>
              <a:defRPr lang="pt-BR"/>
            </a:pPr>
            <a:endParaRPr lang="pt-BR"/>
          </a:p>
        </c:txPr>
        <c:crossAx val="55180672"/>
        <c:crosses val="autoZero"/>
        <c:auto val="1"/>
        <c:lblAlgn val="ctr"/>
        <c:lblOffset val="0"/>
        <c:tickLblSkip val="1"/>
      </c:catAx>
      <c:valAx>
        <c:axId val="55180672"/>
        <c:scaling>
          <c:orientation val="minMax"/>
        </c:scaling>
        <c:axPos val="b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;0" sourceLinked="0"/>
        <c:maj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5179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620687903226965E-4"/>
          <c:y val="0.85464876813346502"/>
          <c:w val="0.99968749999999951"/>
          <c:h val="0.13034537037037044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gap"/>
  </c:chart>
  <c:txPr>
    <a:bodyPr/>
    <a:lstStyle/>
    <a:p>
      <a:pPr>
        <a:defRPr sz="1400"/>
      </a:pPr>
      <a:endParaRPr lang="pt-BR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5.6846553316530692E-2"/>
          <c:y val="2.3524720627050043E-2"/>
          <c:w val="0.93613519836448056"/>
          <c:h val="0.75282420054636423"/>
        </c:manualLayout>
      </c:layout>
      <c:lineChart>
        <c:grouping val="standard"/>
        <c:ser>
          <c:idx val="0"/>
          <c:order val="0"/>
          <c:tx>
            <c:strRef>
              <c:f>ES!$A$86</c:f>
              <c:strCache>
                <c:ptCount val="1"/>
                <c:pt idx="0">
                  <c:v>ES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3.606846036471228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3.27895094224663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3.934741130695886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4.2626362249205435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2.6231607537973444E-2"/>
                </c:manualLayout>
              </c:layout>
              <c:showVal val="1"/>
            </c:dLbl>
            <c:dLbl>
              <c:idx val="5"/>
              <c:layout>
                <c:manualLayout>
                  <c:x val="1.4684286114181693E-3"/>
                  <c:y val="2.2952656595726005E-2"/>
                </c:manualLayout>
              </c:layout>
              <c:showVal val="1"/>
            </c:dLbl>
            <c:dLbl>
              <c:idx val="6"/>
              <c:layout>
                <c:manualLayout>
                  <c:x val="-1.3215857502762563E-2"/>
                  <c:y val="3.278950942246632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ES!$B$85:$H$85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ES!$B$86:$H$86</c:f>
              <c:numCache>
                <c:formatCode>0.00</c:formatCode>
                <c:ptCount val="7"/>
                <c:pt idx="0">
                  <c:v>40.557804235221994</c:v>
                </c:pt>
                <c:pt idx="1">
                  <c:v>40.848320908862043</c:v>
                </c:pt>
                <c:pt idx="2">
                  <c:v>40.819747147340074</c:v>
                </c:pt>
                <c:pt idx="3">
                  <c:v>40.501484587241961</c:v>
                </c:pt>
                <c:pt idx="4">
                  <c:v>38.857110183040945</c:v>
                </c:pt>
                <c:pt idx="5">
                  <c:v>39.39907489388473</c:v>
                </c:pt>
                <c:pt idx="6">
                  <c:v>42.391592006403137</c:v>
                </c:pt>
              </c:numCache>
            </c:numRef>
          </c:val>
        </c:ser>
        <c:ser>
          <c:idx val="1"/>
          <c:order val="1"/>
          <c:tx>
            <c:strRef>
              <c:f>ES!$A$87</c:f>
              <c:strCache>
                <c:ptCount val="1"/>
                <c:pt idx="0">
                  <c:v>Sudeste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4684286114180615E-3"/>
                  <c:y val="-2.2952656595726005E-2"/>
                </c:manualLayout>
              </c:layout>
              <c:showVal val="1"/>
            </c:dLbl>
            <c:dLbl>
              <c:idx val="1"/>
              <c:layout>
                <c:manualLayout>
                  <c:x val="-1.4684286114180615E-3"/>
                  <c:y val="-2.2952656595726005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6068460364712306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2952656595726019E-2"/>
                </c:manualLayout>
              </c:layout>
              <c:showVal val="1"/>
            </c:dLbl>
            <c:dLbl>
              <c:idx val="4"/>
              <c:layout>
                <c:manualLayout>
                  <c:x val="-2.936857222836123E-3"/>
                  <c:y val="-3.278950942246632E-2"/>
                </c:manualLayout>
              </c:layout>
              <c:showVal val="1"/>
            </c:dLbl>
            <c:dLbl>
              <c:idx val="5"/>
              <c:layout>
                <c:manualLayout>
                  <c:x val="-5.8737144456722417E-3"/>
                  <c:y val="-3.278950942246632E-2"/>
                </c:manualLayout>
              </c:layout>
              <c:showVal val="1"/>
            </c:dLbl>
            <c:dLbl>
              <c:idx val="6"/>
              <c:layout>
                <c:manualLayout>
                  <c:x val="-1.4684286114180619E-2"/>
                  <c:y val="-3.6068460364712285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ES!$B$85:$H$85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ES!$B$87:$H$87</c:f>
              <c:numCache>
                <c:formatCode>0.00</c:formatCode>
                <c:ptCount val="7"/>
                <c:pt idx="0">
                  <c:v>51.46374299297387</c:v>
                </c:pt>
                <c:pt idx="1">
                  <c:v>49.573357141968863</c:v>
                </c:pt>
                <c:pt idx="2">
                  <c:v>50.205405049610029</c:v>
                </c:pt>
                <c:pt idx="3">
                  <c:v>49.044269696075837</c:v>
                </c:pt>
                <c:pt idx="4">
                  <c:v>46.663459881347244</c:v>
                </c:pt>
                <c:pt idx="5">
                  <c:v>46.213962053018065</c:v>
                </c:pt>
                <c:pt idx="6">
                  <c:v>47.236201678691998</c:v>
                </c:pt>
              </c:numCache>
            </c:numRef>
          </c:val>
        </c:ser>
        <c:ser>
          <c:idx val="2"/>
          <c:order val="2"/>
          <c:tx>
            <c:strRef>
              <c:f>ES!$A$88</c:f>
              <c:strCache>
                <c:ptCount val="1"/>
                <c:pt idx="0">
                  <c:v>Br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4684286114180615E-3"/>
                  <c:y val="3.606846036471228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2.9510558480219211E-2"/>
                </c:manualLayout>
              </c:layout>
              <c:showVal val="1"/>
            </c:dLbl>
            <c:dLbl>
              <c:idx val="2"/>
              <c:layout>
                <c:manualLayout>
                  <c:x val="-2.936857222836123E-3"/>
                  <c:y val="3.278950942246632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3.278950942246632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2.2952656595725981E-2"/>
                </c:manualLayout>
              </c:layout>
              <c:showVal val="1"/>
            </c:dLbl>
            <c:dLbl>
              <c:idx val="5"/>
              <c:layout>
                <c:manualLayout>
                  <c:x val="1.0768352086810998E-16"/>
                  <c:y val="1.6394754711233119E-2"/>
                </c:manualLayout>
              </c:layout>
              <c:showVal val="1"/>
            </c:dLbl>
            <c:dLbl>
              <c:idx val="6"/>
              <c:layout>
                <c:manualLayout>
                  <c:x val="-1.0279000279926431E-2"/>
                  <c:y val="3.278950942246648E-3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ES!$B$85:$H$85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ES!$B$88:$H$88</c:f>
              <c:numCache>
                <c:formatCode>0.00</c:formatCode>
                <c:ptCount val="7"/>
                <c:pt idx="0">
                  <c:v>49.209331711662124</c:v>
                </c:pt>
                <c:pt idx="1">
                  <c:v>47.423342311247971</c:v>
                </c:pt>
                <c:pt idx="2">
                  <c:v>47.451287618148491</c:v>
                </c:pt>
                <c:pt idx="3">
                  <c:v>45.884365856425596</c:v>
                </c:pt>
                <c:pt idx="4">
                  <c:v>44.240644817283894</c:v>
                </c:pt>
                <c:pt idx="5">
                  <c:v>44.930291847564732</c:v>
                </c:pt>
                <c:pt idx="6">
                  <c:v>45.830510414037143</c:v>
                </c:pt>
              </c:numCache>
            </c:numRef>
          </c:val>
        </c:ser>
        <c:marker val="1"/>
        <c:axId val="60767616"/>
        <c:axId val="60781696"/>
      </c:lineChart>
      <c:catAx>
        <c:axId val="60767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0781696"/>
        <c:crosses val="autoZero"/>
        <c:auto val="1"/>
        <c:lblAlgn val="ctr"/>
        <c:lblOffset val="100"/>
      </c:catAx>
      <c:valAx>
        <c:axId val="60781696"/>
        <c:scaling>
          <c:orientation val="minMax"/>
          <c:min val="37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0767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530237431031825"/>
          <c:y val="0.91277304622636468"/>
          <c:w val="0.25121599185819926"/>
          <c:h val="7.7955701965825824E-2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3396924780304814E-2"/>
          <c:y val="0.12191834743840976"/>
          <c:w val="0.90600374314505916"/>
          <c:h val="0.67349191860548685"/>
        </c:manualLayout>
      </c:layout>
      <c:lineChart>
        <c:grouping val="standard"/>
        <c:ser>
          <c:idx val="1"/>
          <c:order val="0"/>
          <c:tx>
            <c:strRef>
              <c:f>'5'!$AC$2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1.7431506418431646E-2"/>
                  <c:y val="-5.1319278649183404E-2"/>
                </c:manualLayout>
              </c:layout>
              <c:showVal val="1"/>
            </c:dLbl>
            <c:dLbl>
              <c:idx val="1"/>
              <c:layout>
                <c:manualLayout>
                  <c:x val="-4.3578766046079116E-3"/>
                  <c:y val="2.4150248776086312E-2"/>
                </c:manualLayout>
              </c:layout>
              <c:showVal val="1"/>
            </c:dLbl>
            <c:dLbl>
              <c:idx val="2"/>
              <c:layout>
                <c:manualLayout>
                  <c:x val="-2.4694634092778171E-2"/>
                  <c:y val="-6.0375621940217616E-2"/>
                </c:manualLayout>
              </c:layout>
              <c:showVal val="1"/>
            </c:dLbl>
            <c:dLbl>
              <c:idx val="3"/>
              <c:layout>
                <c:manualLayout>
                  <c:x val="-5.8105021394772149E-3"/>
                  <c:y val="-3.0187810970107882E-2"/>
                </c:manualLayout>
              </c:layout>
              <c:showVal val="1"/>
            </c:dLbl>
            <c:dLbl>
              <c:idx val="4"/>
              <c:layout>
                <c:manualLayout>
                  <c:x val="-1.1621004278954601E-2"/>
                  <c:y val="2.4150248776086312E-2"/>
                </c:manualLayout>
              </c:layout>
              <c:showVal val="1"/>
            </c:dLbl>
            <c:dLbl>
              <c:idx val="5"/>
              <c:layout>
                <c:manualLayout>
                  <c:x val="-8.7157532092157208E-3"/>
                  <c:y val="-2.716902987309713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'5'!$A$3:$A$9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'5'!$AC$3:$AC$9</c:f>
              <c:numCache>
                <c:formatCode>0.00</c:formatCode>
                <c:ptCount val="7"/>
                <c:pt idx="0">
                  <c:v>91.009731740014459</c:v>
                </c:pt>
                <c:pt idx="1">
                  <c:v>90.156645754359658</c:v>
                </c:pt>
                <c:pt idx="2">
                  <c:v>90.788889839220758</c:v>
                </c:pt>
                <c:pt idx="3">
                  <c:v>92.612084683107426</c:v>
                </c:pt>
                <c:pt idx="4">
                  <c:v>90.371495269266006</c:v>
                </c:pt>
                <c:pt idx="5">
                  <c:v>93.155682751675258</c:v>
                </c:pt>
                <c:pt idx="6">
                  <c:v>89.726839222652188</c:v>
                </c:pt>
              </c:numCache>
            </c:numRef>
          </c:val>
        </c:ser>
        <c:ser>
          <c:idx val="2"/>
          <c:order val="1"/>
          <c:tx>
            <c:strRef>
              <c:f>'5'!$AD$2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1.016837874408546E-2"/>
                  <c:y val="4.8300497552172923E-2"/>
                </c:manualLayout>
              </c:layout>
              <c:showVal val="1"/>
            </c:dLbl>
            <c:dLbl>
              <c:idx val="1"/>
              <c:layout>
                <c:manualLayout>
                  <c:x val="-8.7157532092158266E-3"/>
                  <c:y val="4.5281716455161825E-2"/>
                </c:manualLayout>
              </c:layout>
              <c:showVal val="1"/>
            </c:dLbl>
            <c:dLbl>
              <c:idx val="2"/>
              <c:layout>
                <c:manualLayout>
                  <c:x val="-2.9052510697386074E-3"/>
                  <c:y val="2.7169029873097078E-2"/>
                </c:manualLayout>
              </c:layout>
              <c:showVal val="1"/>
            </c:dLbl>
            <c:dLbl>
              <c:idx val="3"/>
              <c:layout>
                <c:manualLayout>
                  <c:x val="-7.263127674346519E-3"/>
                  <c:y val="4.2262935358151933E-2"/>
                </c:manualLayout>
              </c:layout>
              <c:showVal val="1"/>
            </c:dLbl>
            <c:dLbl>
              <c:idx val="4"/>
              <c:layout>
                <c:manualLayout>
                  <c:x val="-1.4526255348693271E-3"/>
                  <c:y val="3.0187810970107892E-2"/>
                </c:manualLayout>
              </c:layout>
              <c:showVal val="1"/>
            </c:dLbl>
            <c:dLbl>
              <c:idx val="5"/>
              <c:layout>
                <c:manualLayout>
                  <c:x val="-8.7157532092157208E-3"/>
                  <c:y val="3.3206592067118679E-2"/>
                </c:manualLayout>
              </c:layout>
              <c:showVal val="1"/>
            </c:dLbl>
            <c:dLbl>
              <c:idx val="6"/>
              <c:layout>
                <c:manualLayout>
                  <c:x val="-5.8105021394772149E-3"/>
                  <c:y val="-3.0187810970108012E-3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'5'!$A$3:$A$9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'5'!$AD$3:$AD$9</c:f>
              <c:numCache>
                <c:formatCode>0.00</c:formatCode>
                <c:ptCount val="7"/>
                <c:pt idx="0">
                  <c:v>89.145439600203517</c:v>
                </c:pt>
                <c:pt idx="1">
                  <c:v>89.172956612641585</c:v>
                </c:pt>
                <c:pt idx="2">
                  <c:v>88.508925636228781</c:v>
                </c:pt>
                <c:pt idx="3">
                  <c:v>89.460651752797105</c:v>
                </c:pt>
                <c:pt idx="4">
                  <c:v>89.118191281273965</c:v>
                </c:pt>
                <c:pt idx="5">
                  <c:v>90.373808039831374</c:v>
                </c:pt>
                <c:pt idx="6">
                  <c:v>90.960535433742237</c:v>
                </c:pt>
              </c:numCache>
            </c:numRef>
          </c:val>
        </c:ser>
        <c:ser>
          <c:idx val="3"/>
          <c:order val="2"/>
          <c:tx>
            <c:strRef>
              <c:f>'5'!$AE$2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3073629813823741E-2"/>
                  <c:y val="2.1131229979776612E-2"/>
                </c:manualLayout>
              </c:layout>
              <c:showVal val="1"/>
            </c:dLbl>
            <c:dLbl>
              <c:idx val="1"/>
              <c:layout>
                <c:manualLayout>
                  <c:x val="-1.4526255348693043E-2"/>
                  <c:y val="-3.9244154261140245E-2"/>
                </c:manualLayout>
              </c:layout>
              <c:showVal val="1"/>
            </c:dLbl>
            <c:dLbl>
              <c:idx val="2"/>
              <c:layout>
                <c:manualLayout>
                  <c:x val="-1.5978880883562401E-2"/>
                  <c:y val="3.3206592067118679E-2"/>
                </c:manualLayout>
              </c:layout>
              <c:showVal val="1"/>
            </c:dLbl>
            <c:dLbl>
              <c:idx val="3"/>
              <c:layout>
                <c:manualLayout>
                  <c:x val="-1.7431506418431646E-2"/>
                  <c:y val="-3.6225373164130006E-2"/>
                </c:manualLayout>
              </c:layout>
              <c:showVal val="1"/>
            </c:dLbl>
            <c:dLbl>
              <c:idx val="4"/>
              <c:layout>
                <c:manualLayout>
                  <c:x val="-3.3410387301993985E-2"/>
                  <c:y val="-4.8300497552172923E-2"/>
                </c:manualLayout>
              </c:layout>
              <c:showVal val="1"/>
            </c:dLbl>
            <c:dLbl>
              <c:idx val="5"/>
              <c:layout>
                <c:manualLayout>
                  <c:x val="-2.0336757488170848E-2"/>
                  <c:y val="-3.9244154261140245E-2"/>
                </c:manualLayout>
              </c:layout>
              <c:showVal val="1"/>
            </c:dLbl>
            <c:dLbl>
              <c:idx val="6"/>
              <c:layout>
                <c:manualLayout>
                  <c:x val="-1.3073629813823741E-2"/>
                  <c:y val="-2.7169029873097078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'5'!$A$3:$A$9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'5'!$AE$3:$AE$9</c:f>
              <c:numCache>
                <c:formatCode>0.00</c:formatCode>
                <c:ptCount val="7"/>
                <c:pt idx="0">
                  <c:v>90.647812362901718</c:v>
                </c:pt>
                <c:pt idx="1">
                  <c:v>90.847754699379976</c:v>
                </c:pt>
                <c:pt idx="2">
                  <c:v>90.275353493857608</c:v>
                </c:pt>
                <c:pt idx="3">
                  <c:v>91.100774704941159</c:v>
                </c:pt>
                <c:pt idx="4">
                  <c:v>90.688132912718928</c:v>
                </c:pt>
                <c:pt idx="5">
                  <c:v>91.581702627503418</c:v>
                </c:pt>
                <c:pt idx="6">
                  <c:v>91.84631930083097</c:v>
                </c:pt>
              </c:numCache>
            </c:numRef>
          </c:val>
        </c:ser>
        <c:marker val="1"/>
        <c:axId val="61316480"/>
        <c:axId val="61330560"/>
      </c:lineChart>
      <c:catAx>
        <c:axId val="61316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1330560"/>
        <c:crosses val="autoZero"/>
        <c:auto val="1"/>
        <c:lblAlgn val="ctr"/>
        <c:lblOffset val="100"/>
      </c:catAx>
      <c:valAx>
        <c:axId val="61330560"/>
        <c:scaling>
          <c:orientation val="minMax"/>
          <c:min val="88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1316480"/>
        <c:crosses val="autoZero"/>
        <c:crossBetween val="between"/>
      </c:valAx>
    </c:plotArea>
    <c:legend>
      <c:legendPos val="b"/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0482756249355334E-2"/>
          <c:y val="0.12640312189715291"/>
          <c:w val="0.90735435431890366"/>
          <c:h val="0.67349191860548596"/>
        </c:manualLayout>
      </c:layout>
      <c:lineChart>
        <c:grouping val="standard"/>
        <c:ser>
          <c:idx val="1"/>
          <c:order val="0"/>
          <c:tx>
            <c:strRef>
              <c:f>'5'!$AC$2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8.7336244541484746E-3"/>
                  <c:y val="-3.5190615835777136E-2"/>
                </c:manualLayout>
              </c:layout>
              <c:showVal val="1"/>
            </c:dLbl>
            <c:dLbl>
              <c:idx val="1"/>
              <c:layout>
                <c:manualLayout>
                  <c:x val="-8.7336244541484746E-3"/>
                  <c:y val="2.6392961876832838E-2"/>
                </c:manualLayout>
              </c:layout>
              <c:showVal val="1"/>
            </c:dLbl>
            <c:dLbl>
              <c:idx val="2"/>
              <c:layout>
                <c:manualLayout>
                  <c:x val="-2.3289665211062592E-2"/>
                  <c:y val="-6.1583577712609916E-2"/>
                </c:manualLayout>
              </c:layout>
              <c:showVal val="1"/>
            </c:dLbl>
            <c:dLbl>
              <c:idx val="3"/>
              <c:layout>
                <c:manualLayout>
                  <c:x val="-5.822416302765648E-3"/>
                  <c:y val="-2.9325513196480937E-2"/>
                </c:manualLayout>
              </c:layout>
              <c:showVal val="1"/>
            </c:dLbl>
            <c:dLbl>
              <c:idx val="5"/>
              <c:layout>
                <c:manualLayout>
                  <c:x val="-2.911208151382824E-3"/>
                  <c:y val="-2.3460410557184751E-2"/>
                </c:manualLayout>
              </c:layout>
              <c:showVal val="1"/>
            </c:dLbl>
            <c:dLbl>
              <c:idx val="6"/>
              <c:layout>
                <c:manualLayout>
                  <c:x val="-4.3668122270742364E-3"/>
                  <c:y val="2.6392961876832838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'5'!$A$14:$A$20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'5'!$AC$14:$AC$20</c:f>
              <c:numCache>
                <c:formatCode>0.00</c:formatCode>
                <c:ptCount val="7"/>
                <c:pt idx="0">
                  <c:v>91.056334521165709</c:v>
                </c:pt>
                <c:pt idx="1">
                  <c:v>90.19637414131752</c:v>
                </c:pt>
                <c:pt idx="2">
                  <c:v>90.778739256692646</c:v>
                </c:pt>
                <c:pt idx="3">
                  <c:v>92.679807907715258</c:v>
                </c:pt>
                <c:pt idx="4">
                  <c:v>90.601640177079958</c:v>
                </c:pt>
                <c:pt idx="5">
                  <c:v>93.382950012649587</c:v>
                </c:pt>
                <c:pt idx="6">
                  <c:v>89.838512216742558</c:v>
                </c:pt>
              </c:numCache>
            </c:numRef>
          </c:val>
        </c:ser>
        <c:ser>
          <c:idx val="2"/>
          <c:order val="1"/>
          <c:tx>
            <c:strRef>
              <c:f>'5'!$AD$2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rgbClr val="C0504D"/>
              </a:solidFill>
            </a:ln>
          </c:spPr>
          <c:marker>
            <c:spPr>
              <a:solidFill>
                <a:srgbClr val="C0504D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1.0189228529839884E-2"/>
                  <c:y val="4.1055718475073257E-2"/>
                </c:manualLayout>
              </c:layout>
              <c:showVal val="1"/>
            </c:dLbl>
            <c:dLbl>
              <c:idx val="1"/>
              <c:layout>
                <c:manualLayout>
                  <c:x val="-8.7336244541484746E-3"/>
                  <c:y val="3.8123167155425242E-2"/>
                </c:manualLayout>
              </c:layout>
              <c:showVal val="1"/>
            </c:dLbl>
            <c:dLbl>
              <c:idx val="2"/>
              <c:layout>
                <c:manualLayout>
                  <c:x val="-7.2780203784570804E-3"/>
                  <c:y val="2.9325513196480937E-2"/>
                </c:manualLayout>
              </c:layout>
              <c:showVal val="1"/>
            </c:dLbl>
            <c:dLbl>
              <c:idx val="3"/>
              <c:layout>
                <c:manualLayout>
                  <c:x val="-7.2780203784570804E-3"/>
                  <c:y val="4.1055718475073257E-2"/>
                </c:manualLayout>
              </c:layout>
              <c:showVal val="1"/>
            </c:dLbl>
            <c:dLbl>
              <c:idx val="4"/>
              <c:layout>
                <c:manualLayout>
                  <c:x val="-4.3668122270742364E-3"/>
                  <c:y val="2.0527859237536167E-2"/>
                </c:manualLayout>
              </c:layout>
              <c:showVal val="1"/>
            </c:dLbl>
            <c:dLbl>
              <c:idx val="5"/>
              <c:layout>
                <c:manualLayout>
                  <c:x val="-5.822416302765648E-3"/>
                  <c:y val="4.1055718475073257E-2"/>
                </c:manualLayout>
              </c:layout>
              <c:showVal val="1"/>
            </c:dLbl>
            <c:dLbl>
              <c:idx val="6"/>
              <c:layout>
                <c:manualLayout>
                  <c:x val="-5.822416302765648E-3"/>
                  <c:y val="2.6392961876832838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'5'!$A$14:$A$20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'5'!$AD$14:$AD$20</c:f>
              <c:numCache>
                <c:formatCode>0.00</c:formatCode>
                <c:ptCount val="7"/>
                <c:pt idx="0">
                  <c:v>89.294140750281329</c:v>
                </c:pt>
                <c:pt idx="1">
                  <c:v>89.327528263106004</c:v>
                </c:pt>
                <c:pt idx="2">
                  <c:v>88.580425566455958</c:v>
                </c:pt>
                <c:pt idx="3">
                  <c:v>89.594473524861883</c:v>
                </c:pt>
                <c:pt idx="4">
                  <c:v>89.234687836204358</c:v>
                </c:pt>
                <c:pt idx="5">
                  <c:v>90.483251771711963</c:v>
                </c:pt>
                <c:pt idx="6">
                  <c:v>91.094649960284414</c:v>
                </c:pt>
              </c:numCache>
            </c:numRef>
          </c:val>
        </c:ser>
        <c:ser>
          <c:idx val="3"/>
          <c:order val="2"/>
          <c:tx>
            <c:strRef>
              <c:f>'5'!$AE$2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8922852983988363E-2"/>
                  <c:y val="3.8123167155425242E-2"/>
                </c:manualLayout>
              </c:layout>
              <c:showVal val="1"/>
            </c:dLbl>
            <c:dLbl>
              <c:idx val="1"/>
              <c:layout>
                <c:manualLayout>
                  <c:x val="-1.4556040756914119E-2"/>
                  <c:y val="-2.9325513196480978E-2"/>
                </c:manualLayout>
              </c:layout>
              <c:showVal val="1"/>
            </c:dLbl>
            <c:dLbl>
              <c:idx val="2"/>
              <c:layout>
                <c:manualLayout>
                  <c:x val="-1.7467248908296932E-2"/>
                  <c:y val="3.5190615835777136E-2"/>
                </c:manualLayout>
              </c:layout>
              <c:showVal val="1"/>
            </c:dLbl>
            <c:dLbl>
              <c:idx val="3"/>
              <c:layout>
                <c:manualLayout>
                  <c:x val="-1.6011644832605535E-2"/>
                  <c:y val="3.2258064516129704E-2"/>
                </c:manualLayout>
              </c:layout>
              <c:showVal val="1"/>
            </c:dLbl>
            <c:dLbl>
              <c:idx val="4"/>
              <c:layout>
                <c:manualLayout>
                  <c:x val="-1.6011644832605535E-2"/>
                  <c:y val="-4.6920821114369557E-2"/>
                </c:manualLayout>
              </c:layout>
              <c:showVal val="1"/>
            </c:dLbl>
            <c:dLbl>
              <c:idx val="5"/>
              <c:layout>
                <c:manualLayout>
                  <c:x val="-1.7467248908296932E-2"/>
                  <c:y val="-3.5190615835777136E-2"/>
                </c:manualLayout>
              </c:layout>
              <c:showVal val="1"/>
            </c:dLbl>
            <c:dLbl>
              <c:idx val="6"/>
              <c:layout>
                <c:manualLayout>
                  <c:x val="-1.6011644832605535E-2"/>
                  <c:y val="-3.8123167155425242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'5'!$A$14:$A$20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'5'!$AE$14:$AE$20</c:f>
              <c:numCache>
                <c:formatCode>0.00</c:formatCode>
                <c:ptCount val="7"/>
                <c:pt idx="0">
                  <c:v>90.655395854477135</c:v>
                </c:pt>
                <c:pt idx="1">
                  <c:v>90.895182513131914</c:v>
                </c:pt>
                <c:pt idx="2">
                  <c:v>90.277636552778958</c:v>
                </c:pt>
                <c:pt idx="3">
                  <c:v>91.114409064005827</c:v>
                </c:pt>
                <c:pt idx="4">
                  <c:v>90.699456330857558</c:v>
                </c:pt>
                <c:pt idx="5">
                  <c:v>91.607579529607591</c:v>
                </c:pt>
                <c:pt idx="6">
                  <c:v>91.90702495111924</c:v>
                </c:pt>
              </c:numCache>
            </c:numRef>
          </c:val>
        </c:ser>
        <c:marker val="1"/>
        <c:axId val="61476224"/>
        <c:axId val="61494400"/>
      </c:lineChart>
      <c:catAx>
        <c:axId val="61476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1494400"/>
        <c:crosses val="autoZero"/>
        <c:auto val="1"/>
        <c:lblAlgn val="ctr"/>
        <c:lblOffset val="100"/>
      </c:catAx>
      <c:valAx>
        <c:axId val="61494400"/>
        <c:scaling>
          <c:orientation val="minMax"/>
          <c:min val="88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1476224"/>
        <c:crosses val="autoZero"/>
        <c:crossBetween val="between"/>
      </c:valAx>
    </c:plotArea>
    <c:legend>
      <c:legendPos val="b"/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8597823950420841E-2"/>
          <c:y val="9.2507645811784223E-2"/>
          <c:w val="0.92202318229715452"/>
          <c:h val="0.72044972844164989"/>
        </c:manualLayout>
      </c:layout>
      <c:barChart>
        <c:barDir val="col"/>
        <c:grouping val="clustered"/>
        <c:ser>
          <c:idx val="0"/>
          <c:order val="0"/>
          <c:tx>
            <c:v>Br</c:v>
          </c:tx>
          <c:spPr>
            <a:solidFill>
              <a:schemeClr val="accent3"/>
            </a:solidFill>
          </c:spPr>
          <c:cat>
            <c:strRef>
              <c:f>'1'!$A$99:$A$103</c:f>
              <c:strCache>
                <c:ptCount val="5"/>
                <c:pt idx="0">
                  <c:v>5 a 9</c:v>
                </c:pt>
                <c:pt idx="1">
                  <c:v>10 a 13</c:v>
                </c:pt>
                <c:pt idx="2">
                  <c:v>14 a 15</c:v>
                </c:pt>
                <c:pt idx="3">
                  <c:v>16 a 17</c:v>
                </c:pt>
                <c:pt idx="4">
                  <c:v>5 a 17</c:v>
                </c:pt>
              </c:strCache>
            </c:strRef>
          </c:cat>
          <c:val>
            <c:numRef>
              <c:f>'1'!$B$99:$B$103</c:f>
              <c:numCache>
                <c:formatCode>0.00</c:formatCode>
                <c:ptCount val="5"/>
                <c:pt idx="0">
                  <c:v>0.93815335443440095</c:v>
                </c:pt>
                <c:pt idx="1">
                  <c:v>6.7457869148337739</c:v>
                </c:pt>
                <c:pt idx="2">
                  <c:v>16.872435913081492</c:v>
                </c:pt>
                <c:pt idx="3">
                  <c:v>33.610594999196444</c:v>
                </c:pt>
                <c:pt idx="4">
                  <c:v>10.247309536742232</c:v>
                </c:pt>
              </c:numCache>
            </c:numRef>
          </c:val>
        </c:ser>
        <c:ser>
          <c:idx val="1"/>
          <c:order val="1"/>
          <c:tx>
            <c:v>Se</c:v>
          </c:tx>
          <c:cat>
            <c:strRef>
              <c:f>'1'!$A$99:$A$103</c:f>
              <c:strCache>
                <c:ptCount val="5"/>
                <c:pt idx="0">
                  <c:v>5 a 9</c:v>
                </c:pt>
                <c:pt idx="1">
                  <c:v>10 a 13</c:v>
                </c:pt>
                <c:pt idx="2">
                  <c:v>14 a 15</c:v>
                </c:pt>
                <c:pt idx="3">
                  <c:v>16 a 17</c:v>
                </c:pt>
                <c:pt idx="4">
                  <c:v>5 a 17</c:v>
                </c:pt>
              </c:strCache>
            </c:strRef>
          </c:cat>
          <c:val>
            <c:numRef>
              <c:f>'1'!$C$99:$C$103</c:f>
              <c:numCache>
                <c:formatCode>0.00</c:formatCode>
                <c:ptCount val="5"/>
                <c:pt idx="0">
                  <c:v>0.2842963026974144</c:v>
                </c:pt>
                <c:pt idx="1">
                  <c:v>3.1301930634213875</c:v>
                </c:pt>
                <c:pt idx="2">
                  <c:v>11.373989583187381</c:v>
                </c:pt>
                <c:pt idx="3">
                  <c:v>31.113506516591727</c:v>
                </c:pt>
                <c:pt idx="4">
                  <c:v>7.6222223737206773</c:v>
                </c:pt>
              </c:numCache>
            </c:numRef>
          </c:val>
        </c:ser>
        <c:ser>
          <c:idx val="2"/>
          <c:order val="2"/>
          <c:tx>
            <c:v>ES</c:v>
          </c:tx>
          <c:spPr>
            <a:solidFill>
              <a:srgbClr val="4F81BD"/>
            </a:solidFill>
          </c:spPr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Val val="1"/>
          </c:dLbls>
          <c:cat>
            <c:strRef>
              <c:f>'1'!$A$99:$A$103</c:f>
              <c:strCache>
                <c:ptCount val="5"/>
                <c:pt idx="0">
                  <c:v>5 a 9</c:v>
                </c:pt>
                <c:pt idx="1">
                  <c:v>10 a 13</c:v>
                </c:pt>
                <c:pt idx="2">
                  <c:v>14 a 15</c:v>
                </c:pt>
                <c:pt idx="3">
                  <c:v>16 a 17</c:v>
                </c:pt>
                <c:pt idx="4">
                  <c:v>5 a 17</c:v>
                </c:pt>
              </c:strCache>
            </c:strRef>
          </c:cat>
          <c:val>
            <c:numRef>
              <c:f>'1'!$D$99:$D$103</c:f>
              <c:numCache>
                <c:formatCode>0.00</c:formatCode>
                <c:ptCount val="5"/>
                <c:pt idx="0">
                  <c:v>0.1644923805257113</c:v>
                </c:pt>
                <c:pt idx="1">
                  <c:v>5.5766927491659519</c:v>
                </c:pt>
                <c:pt idx="2">
                  <c:v>16.800143097574626</c:v>
                </c:pt>
                <c:pt idx="3">
                  <c:v>33.717307662351828</c:v>
                </c:pt>
                <c:pt idx="4">
                  <c:v>9.7165962103238748</c:v>
                </c:pt>
              </c:numCache>
            </c:numRef>
          </c:val>
        </c:ser>
        <c:axId val="61557376"/>
        <c:axId val="61563264"/>
      </c:barChart>
      <c:catAx>
        <c:axId val="61557376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1563264"/>
        <c:crosses val="autoZero"/>
        <c:auto val="1"/>
        <c:lblAlgn val="ctr"/>
        <c:lblOffset val="100"/>
      </c:catAx>
      <c:valAx>
        <c:axId val="61563264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1557376"/>
        <c:crosses val="autoZero"/>
        <c:crossBetween val="between"/>
      </c:valAx>
    </c:plotArea>
    <c:legend>
      <c:legendPos val="b"/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4.5166979489763823E-2"/>
          <c:y val="0.14729930154009743"/>
          <c:w val="0.95117085976603177"/>
          <c:h val="0.66643044792303563"/>
        </c:manualLayout>
      </c:layout>
      <c:bar3DChart>
        <c:barDir val="col"/>
        <c:grouping val="clustered"/>
        <c:ser>
          <c:idx val="0"/>
          <c:order val="0"/>
          <c:tx>
            <c:strRef>
              <c:f>'13.2'!$A$9</c:f>
              <c:strCache>
                <c:ptCount val="1"/>
                <c:pt idx="0">
                  <c:v>Sem instrução e menos de 1 ano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lang="pt-BR" b="1"/>
                </a:pPr>
                <a:endParaRPr lang="pt-BR"/>
              </a:p>
            </c:txPr>
            <c:showVal val="1"/>
          </c:dLbls>
          <c:cat>
            <c:multiLvlStrRef>
              <c:f>'13.2'!$B$6:$G$7</c:f>
              <c:multiLvlStrCache>
                <c:ptCount val="6"/>
                <c:lvl>
                  <c:pt idx="0">
                    <c:v>2001</c:v>
                  </c:pt>
                  <c:pt idx="1">
                    <c:v>2006</c:v>
                  </c:pt>
                  <c:pt idx="2">
                    <c:v>2007</c:v>
                  </c:pt>
                  <c:pt idx="3">
                    <c:v>2001</c:v>
                  </c:pt>
                  <c:pt idx="4">
                    <c:v>2006</c:v>
                  </c:pt>
                  <c:pt idx="5">
                    <c:v>2007</c:v>
                  </c:pt>
                </c:lvl>
                <c:lvl>
                  <c:pt idx="0">
                    <c:v>Brasil</c:v>
                  </c:pt>
                  <c:pt idx="3">
                    <c:v>Espírito Santo</c:v>
                  </c:pt>
                </c:lvl>
              </c:multiLvlStrCache>
            </c:multiLvlStrRef>
          </c:cat>
          <c:val>
            <c:numRef>
              <c:f>'13.2'!$B$9:$G$9</c:f>
              <c:numCache>
                <c:formatCode>General</c:formatCode>
                <c:ptCount val="6"/>
                <c:pt idx="0">
                  <c:v>11.56</c:v>
                </c:pt>
                <c:pt idx="1">
                  <c:v>8.7000000000000011</c:v>
                </c:pt>
                <c:pt idx="2">
                  <c:v>8.43</c:v>
                </c:pt>
                <c:pt idx="3">
                  <c:v>8.84</c:v>
                </c:pt>
                <c:pt idx="4">
                  <c:v>7</c:v>
                </c:pt>
                <c:pt idx="5">
                  <c:v>7.7700000000000014</c:v>
                </c:pt>
              </c:numCache>
            </c:numRef>
          </c:val>
        </c:ser>
        <c:ser>
          <c:idx val="1"/>
          <c:order val="1"/>
          <c:tx>
            <c:strRef>
              <c:f>'13.2'!$A$10</c:f>
              <c:strCache>
                <c:ptCount val="1"/>
                <c:pt idx="0">
                  <c:v>1 a 3 anos</c:v>
                </c:pt>
              </c:strCache>
            </c:strRef>
          </c:tx>
          <c:dLbls>
            <c:dLbl>
              <c:idx val="0"/>
              <c:layout>
                <c:manualLayout>
                  <c:x val="-9.1897437084885267E-3"/>
                  <c:y val="-6.3054185887711934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 b="1"/>
                </a:pPr>
                <a:endParaRPr lang="pt-BR"/>
              </a:p>
            </c:txPr>
            <c:showVal val="1"/>
          </c:dLbls>
          <c:cat>
            <c:multiLvlStrRef>
              <c:f>'13.2'!$B$6:$G$7</c:f>
              <c:multiLvlStrCache>
                <c:ptCount val="6"/>
                <c:lvl>
                  <c:pt idx="0">
                    <c:v>2001</c:v>
                  </c:pt>
                  <c:pt idx="1">
                    <c:v>2006</c:v>
                  </c:pt>
                  <c:pt idx="2">
                    <c:v>2007</c:v>
                  </c:pt>
                  <c:pt idx="3">
                    <c:v>2001</c:v>
                  </c:pt>
                  <c:pt idx="4">
                    <c:v>2006</c:v>
                  </c:pt>
                  <c:pt idx="5">
                    <c:v>2007</c:v>
                  </c:pt>
                </c:lvl>
                <c:lvl>
                  <c:pt idx="0">
                    <c:v>Brasil</c:v>
                  </c:pt>
                  <c:pt idx="3">
                    <c:v>Espírito Santo</c:v>
                  </c:pt>
                </c:lvl>
              </c:multiLvlStrCache>
            </c:multiLvlStrRef>
          </c:cat>
          <c:val>
            <c:numRef>
              <c:f>'13.2'!$B$10:$G$10</c:f>
              <c:numCache>
                <c:formatCode>General</c:formatCode>
                <c:ptCount val="6"/>
                <c:pt idx="0">
                  <c:v>13.88</c:v>
                </c:pt>
                <c:pt idx="1">
                  <c:v>10.76</c:v>
                </c:pt>
                <c:pt idx="2">
                  <c:v>10.34</c:v>
                </c:pt>
                <c:pt idx="3">
                  <c:v>12.739999999999998</c:v>
                </c:pt>
                <c:pt idx="4">
                  <c:v>10.040000000000001</c:v>
                </c:pt>
                <c:pt idx="5">
                  <c:v>7.89</c:v>
                </c:pt>
              </c:numCache>
            </c:numRef>
          </c:val>
        </c:ser>
        <c:ser>
          <c:idx val="2"/>
          <c:order val="2"/>
          <c:tx>
            <c:strRef>
              <c:f>'13.2'!$A$11</c:f>
              <c:strCache>
                <c:ptCount val="1"/>
                <c:pt idx="0">
                  <c:v>4 a 7 anos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6.3054185887711934E-3"/>
                </c:manualLayout>
              </c:layout>
              <c:showVal val="1"/>
            </c:dLbl>
            <c:dLbl>
              <c:idx val="1"/>
              <c:layout>
                <c:manualLayout>
                  <c:x val="7.876923178704453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5.2512821191362923E-3"/>
                  <c:y val="-6.3055840853220814E-3"/>
                </c:manualLayout>
              </c:layout>
              <c:showVal val="1"/>
            </c:dLbl>
            <c:dLbl>
              <c:idx val="3"/>
              <c:layout>
                <c:manualLayout>
                  <c:x val="5.2512821191362923E-3"/>
                  <c:y val="3.8532668465376866E-17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 b="1"/>
                </a:pPr>
                <a:endParaRPr lang="pt-BR"/>
              </a:p>
            </c:txPr>
            <c:showVal val="1"/>
          </c:dLbls>
          <c:cat>
            <c:multiLvlStrRef>
              <c:f>'13.2'!$B$6:$G$7</c:f>
              <c:multiLvlStrCache>
                <c:ptCount val="6"/>
                <c:lvl>
                  <c:pt idx="0">
                    <c:v>2001</c:v>
                  </c:pt>
                  <c:pt idx="1">
                    <c:v>2006</c:v>
                  </c:pt>
                  <c:pt idx="2">
                    <c:v>2007</c:v>
                  </c:pt>
                  <c:pt idx="3">
                    <c:v>2001</c:v>
                  </c:pt>
                  <c:pt idx="4">
                    <c:v>2006</c:v>
                  </c:pt>
                  <c:pt idx="5">
                    <c:v>2007</c:v>
                  </c:pt>
                </c:lvl>
                <c:lvl>
                  <c:pt idx="0">
                    <c:v>Brasil</c:v>
                  </c:pt>
                  <c:pt idx="3">
                    <c:v>Espírito Santo</c:v>
                  </c:pt>
                </c:lvl>
              </c:multiLvlStrCache>
            </c:multiLvlStrRef>
          </c:cat>
          <c:val>
            <c:numRef>
              <c:f>'13.2'!$B$11:$G$11</c:f>
              <c:numCache>
                <c:formatCode>General</c:formatCode>
                <c:ptCount val="6"/>
                <c:pt idx="0">
                  <c:v>29.25</c:v>
                </c:pt>
                <c:pt idx="1">
                  <c:v>26.19</c:v>
                </c:pt>
                <c:pt idx="2">
                  <c:v>24.68</c:v>
                </c:pt>
                <c:pt idx="3">
                  <c:v>34.57</c:v>
                </c:pt>
                <c:pt idx="4">
                  <c:v>27.330000000000005</c:v>
                </c:pt>
                <c:pt idx="5">
                  <c:v>27.01</c:v>
                </c:pt>
              </c:numCache>
            </c:numRef>
          </c:val>
        </c:ser>
        <c:ser>
          <c:idx val="3"/>
          <c:order val="3"/>
          <c:tx>
            <c:strRef>
              <c:f>'13.2'!$A$12</c:f>
              <c:strCache>
                <c:ptCount val="1"/>
                <c:pt idx="0">
                  <c:v>8 a 10 anos</c:v>
                </c:pt>
              </c:strCache>
            </c:strRef>
          </c:tx>
          <c:dLbls>
            <c:dLbl>
              <c:idx val="0"/>
              <c:layout>
                <c:manualLayout>
                  <c:x val="6.5641026489203684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1897437084884747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0502564238273086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9.1897437084884227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1815384768056663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9.1897437084885267E-3"/>
                  <c:y val="-2.1018061962570652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 b="1"/>
                </a:pPr>
                <a:endParaRPr lang="pt-BR"/>
              </a:p>
            </c:txPr>
            <c:showVal val="1"/>
          </c:dLbls>
          <c:cat>
            <c:multiLvlStrRef>
              <c:f>'13.2'!$B$6:$G$7</c:f>
              <c:multiLvlStrCache>
                <c:ptCount val="6"/>
                <c:lvl>
                  <c:pt idx="0">
                    <c:v>2001</c:v>
                  </c:pt>
                  <c:pt idx="1">
                    <c:v>2006</c:v>
                  </c:pt>
                  <c:pt idx="2">
                    <c:v>2007</c:v>
                  </c:pt>
                  <c:pt idx="3">
                    <c:v>2001</c:v>
                  </c:pt>
                  <c:pt idx="4">
                    <c:v>2006</c:v>
                  </c:pt>
                  <c:pt idx="5">
                    <c:v>2007</c:v>
                  </c:pt>
                </c:lvl>
                <c:lvl>
                  <c:pt idx="0">
                    <c:v>Brasil</c:v>
                  </c:pt>
                  <c:pt idx="3">
                    <c:v>Espírito Santo</c:v>
                  </c:pt>
                </c:lvl>
              </c:multiLvlStrCache>
            </c:multiLvlStrRef>
          </c:cat>
          <c:val>
            <c:numRef>
              <c:f>'13.2'!$B$12:$G$12</c:f>
              <c:numCache>
                <c:formatCode>General</c:formatCode>
                <c:ptCount val="6"/>
                <c:pt idx="0">
                  <c:v>16.03</c:v>
                </c:pt>
                <c:pt idx="1">
                  <c:v>16.579999999999988</c:v>
                </c:pt>
                <c:pt idx="2">
                  <c:v>17.190000000000001</c:v>
                </c:pt>
                <c:pt idx="3">
                  <c:v>15.639999999999999</c:v>
                </c:pt>
                <c:pt idx="4">
                  <c:v>18.79</c:v>
                </c:pt>
                <c:pt idx="5">
                  <c:v>19.149999999999999</c:v>
                </c:pt>
              </c:numCache>
            </c:numRef>
          </c:val>
        </c:ser>
        <c:ser>
          <c:idx val="4"/>
          <c:order val="4"/>
          <c:tx>
            <c:strRef>
              <c:f>'13.2'!$A$13</c:f>
              <c:strCache>
                <c:ptCount val="1"/>
                <c:pt idx="0">
                  <c:v>11 a 14 anos</c:v>
                </c:pt>
              </c:strCache>
            </c:strRef>
          </c:tx>
          <c:dLbls>
            <c:dLbl>
              <c:idx val="0"/>
              <c:layout>
                <c:manualLayout>
                  <c:x val="1.1815384768056663E-2"/>
                  <c:y val="-8.4072247850282746E-3"/>
                </c:manualLayout>
              </c:layout>
              <c:showVal val="1"/>
            </c:dLbl>
            <c:dLbl>
              <c:idx val="1"/>
              <c:layout>
                <c:manualLayout>
                  <c:x val="1.1815384768056663E-2"/>
                  <c:y val="-6.3054185887711934E-3"/>
                </c:manualLayout>
              </c:layout>
              <c:showVal val="1"/>
            </c:dLbl>
            <c:dLbl>
              <c:idx val="2"/>
              <c:layout>
                <c:manualLayout>
                  <c:x val="1.0502564238273086E-2"/>
                  <c:y val="-6.3054185887711934E-3"/>
                </c:manualLayout>
              </c:layout>
              <c:showVal val="1"/>
            </c:dLbl>
            <c:dLbl>
              <c:idx val="3"/>
              <c:layout>
                <c:manualLayout>
                  <c:x val="1.3128205297840761E-2"/>
                  <c:y val="-6.3054185887711934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 b="1"/>
                </a:pPr>
                <a:endParaRPr lang="pt-BR"/>
              </a:p>
            </c:txPr>
            <c:showVal val="1"/>
          </c:dLbls>
          <c:cat>
            <c:multiLvlStrRef>
              <c:f>'13.2'!$B$6:$G$7</c:f>
              <c:multiLvlStrCache>
                <c:ptCount val="6"/>
                <c:lvl>
                  <c:pt idx="0">
                    <c:v>2001</c:v>
                  </c:pt>
                  <c:pt idx="1">
                    <c:v>2006</c:v>
                  </c:pt>
                  <c:pt idx="2">
                    <c:v>2007</c:v>
                  </c:pt>
                  <c:pt idx="3">
                    <c:v>2001</c:v>
                  </c:pt>
                  <c:pt idx="4">
                    <c:v>2006</c:v>
                  </c:pt>
                  <c:pt idx="5">
                    <c:v>2007</c:v>
                  </c:pt>
                </c:lvl>
                <c:lvl>
                  <c:pt idx="0">
                    <c:v>Brasil</c:v>
                  </c:pt>
                  <c:pt idx="3">
                    <c:v>Espírito Santo</c:v>
                  </c:pt>
                </c:lvl>
              </c:multiLvlStrCache>
            </c:multiLvlStrRef>
          </c:cat>
          <c:val>
            <c:numRef>
              <c:f>'13.2'!$B$13:$G$13</c:f>
              <c:numCache>
                <c:formatCode>General</c:formatCode>
                <c:ptCount val="6"/>
                <c:pt idx="0">
                  <c:v>21.75</c:v>
                </c:pt>
                <c:pt idx="1">
                  <c:v>28.82</c:v>
                </c:pt>
                <c:pt idx="2">
                  <c:v>29.830000000000005</c:v>
                </c:pt>
                <c:pt idx="3">
                  <c:v>21.74</c:v>
                </c:pt>
                <c:pt idx="4">
                  <c:v>28.830000000000005</c:v>
                </c:pt>
                <c:pt idx="5">
                  <c:v>29.479999999999986</c:v>
                </c:pt>
              </c:numCache>
            </c:numRef>
          </c:val>
        </c:ser>
        <c:ser>
          <c:idx val="5"/>
          <c:order val="5"/>
          <c:tx>
            <c:strRef>
              <c:f>'13.2'!$A$14</c:f>
              <c:strCache>
                <c:ptCount val="1"/>
                <c:pt idx="0">
                  <c:v>15 anos ou mais</c:v>
                </c:pt>
              </c:strCache>
            </c:strRef>
          </c:tx>
          <c:dLbls>
            <c:dLbl>
              <c:idx val="0"/>
              <c:layout>
                <c:manualLayout>
                  <c:x val="1.0502460866577521E-2"/>
                  <c:y val="-4.2036123925143472E-3"/>
                </c:manualLayout>
              </c:layout>
              <c:showVal val="1"/>
            </c:dLbl>
            <c:dLbl>
              <c:idx val="1"/>
              <c:layout>
                <c:manualLayout>
                  <c:x val="1.0502564238273086E-2"/>
                  <c:y val="-1.0509030981285319E-2"/>
                </c:manualLayout>
              </c:layout>
              <c:showVal val="1"/>
            </c:dLbl>
            <c:dLbl>
              <c:idx val="2"/>
              <c:layout>
                <c:manualLayout>
                  <c:x val="1.0502564238273086E-2"/>
                  <c:y val="-1.0509030981285319E-2"/>
                </c:manualLayout>
              </c:layout>
              <c:showVal val="1"/>
            </c:dLbl>
            <c:dLbl>
              <c:idx val="3"/>
              <c:layout>
                <c:manualLayout>
                  <c:x val="1.0502564238273086E-2"/>
                  <c:y val="-8.4072247850282746E-3"/>
                </c:manualLayout>
              </c:layout>
              <c:showVal val="1"/>
            </c:dLbl>
            <c:dLbl>
              <c:idx val="4"/>
              <c:layout>
                <c:manualLayout>
                  <c:x val="1.0502564238273081E-2"/>
                  <c:y val="-2.1018061962570652E-3"/>
                </c:manualLayout>
              </c:layout>
              <c:showVal val="1"/>
            </c:dLbl>
            <c:dLbl>
              <c:idx val="5"/>
              <c:layout>
                <c:manualLayout>
                  <c:x val="9.1897437084885267E-3"/>
                  <c:y val="-6.3054185887711413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lang="pt-BR" b="1"/>
                </a:pPr>
                <a:endParaRPr lang="pt-BR"/>
              </a:p>
            </c:txPr>
            <c:showVal val="1"/>
          </c:dLbls>
          <c:cat>
            <c:multiLvlStrRef>
              <c:f>'13.2'!$B$6:$G$7</c:f>
              <c:multiLvlStrCache>
                <c:ptCount val="6"/>
                <c:lvl>
                  <c:pt idx="0">
                    <c:v>2001</c:v>
                  </c:pt>
                  <c:pt idx="1">
                    <c:v>2006</c:v>
                  </c:pt>
                  <c:pt idx="2">
                    <c:v>2007</c:v>
                  </c:pt>
                  <c:pt idx="3">
                    <c:v>2001</c:v>
                  </c:pt>
                  <c:pt idx="4">
                    <c:v>2006</c:v>
                  </c:pt>
                  <c:pt idx="5">
                    <c:v>2007</c:v>
                  </c:pt>
                </c:lvl>
                <c:lvl>
                  <c:pt idx="0">
                    <c:v>Brasil</c:v>
                  </c:pt>
                  <c:pt idx="3">
                    <c:v>Espírito Santo</c:v>
                  </c:pt>
                </c:lvl>
              </c:multiLvlStrCache>
            </c:multiLvlStrRef>
          </c:cat>
          <c:val>
            <c:numRef>
              <c:f>'13.2'!$B$14:$G$14</c:f>
              <c:numCache>
                <c:formatCode>General</c:formatCode>
                <c:ptCount val="6"/>
                <c:pt idx="0">
                  <c:v>7.1199999999999966</c:v>
                </c:pt>
                <c:pt idx="1">
                  <c:v>8.7299999999999986</c:v>
                </c:pt>
                <c:pt idx="2">
                  <c:v>9.31</c:v>
                </c:pt>
                <c:pt idx="3">
                  <c:v>6.1899999999999995</c:v>
                </c:pt>
                <c:pt idx="4">
                  <c:v>7.9</c:v>
                </c:pt>
                <c:pt idx="5">
                  <c:v>8.7000000000000011</c:v>
                </c:pt>
              </c:numCache>
            </c:numRef>
          </c:val>
        </c:ser>
        <c:shape val="box"/>
        <c:axId val="61713408"/>
        <c:axId val="61629184"/>
        <c:axId val="0"/>
      </c:bar3DChart>
      <c:catAx>
        <c:axId val="61713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1629184"/>
        <c:crosses val="autoZero"/>
        <c:auto val="1"/>
        <c:lblAlgn val="ctr"/>
        <c:lblOffset val="100"/>
      </c:catAx>
      <c:valAx>
        <c:axId val="61629184"/>
        <c:scaling>
          <c:orientation val="minMax"/>
        </c:scaling>
        <c:axPos val="l"/>
        <c:title>
          <c:tx>
            <c:rich>
              <a:bodyPr rot="0" vert="wordArtVert"/>
              <a:lstStyle/>
              <a:p>
                <a:pPr>
                  <a:defRPr lang="pt-BR" sz="1400"/>
                </a:pPr>
                <a:r>
                  <a:rPr lang="pt-BR" sz="1400"/>
                  <a:t>%</a:t>
                </a:r>
              </a:p>
            </c:rich>
          </c:tx>
          <c:layout>
            <c:manualLayout>
              <c:xMode val="edge"/>
              <c:yMode val="edge"/>
              <c:x val="6.2680854497873019E-4"/>
              <c:y val="0.4677650469463097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1713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0807454282582139E-3"/>
          <c:y val="3.7123291184693256E-2"/>
          <c:w val="0.98929860281774451"/>
          <c:h val="0.13096795627308755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  <c:dispBlanksAs val="gap"/>
  </c:chart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4849568476429476E-2"/>
          <c:y val="0.12005199523221324"/>
          <c:w val="0.91201219654664756"/>
          <c:h val="0.67349191860548308"/>
        </c:manualLayout>
      </c:layout>
      <c:lineChart>
        <c:grouping val="standard"/>
        <c:ser>
          <c:idx val="1"/>
          <c:order val="0"/>
          <c:tx>
            <c:strRef>
              <c:f>'5'!$O$2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1.9117647058823531E-2"/>
                  <c:y val="4.3714546470185585E-2"/>
                </c:manualLayout>
              </c:layout>
              <c:showVal val="1"/>
            </c:dLbl>
            <c:dLbl>
              <c:idx val="1"/>
              <c:layout>
                <c:manualLayout>
                  <c:x val="-5.8823529411764714E-3"/>
                  <c:y val="-2.8102208445119452E-2"/>
                </c:manualLayout>
              </c:layout>
              <c:showVal val="1"/>
            </c:dLbl>
            <c:dLbl>
              <c:idx val="2"/>
              <c:layout>
                <c:manualLayout>
                  <c:x val="-2.7941176470588795E-2"/>
                  <c:y val="5.6204416890238834E-2"/>
                </c:manualLayout>
              </c:layout>
              <c:showVal val="1"/>
            </c:dLbl>
            <c:dLbl>
              <c:idx val="3"/>
              <c:layout>
                <c:manualLayout>
                  <c:x val="-7.3529411764705881E-3"/>
                  <c:y val="2.8102208445119452E-2"/>
                </c:manualLayout>
              </c:layout>
              <c:showVal val="1"/>
            </c:dLbl>
            <c:dLbl>
              <c:idx val="4"/>
              <c:layout>
                <c:manualLayout>
                  <c:x val="-7.3529411764705881E-3"/>
                  <c:y val="-2.4979740840106054E-2"/>
                </c:manualLayout>
              </c:layout>
              <c:showVal val="1"/>
            </c:dLbl>
            <c:dLbl>
              <c:idx val="5"/>
              <c:layout>
                <c:manualLayout>
                  <c:x val="-7.3529411764705881E-3"/>
                  <c:y val="2.1857273235092799E-2"/>
                </c:manualLayout>
              </c:layout>
              <c:showVal val="1"/>
            </c:dLbl>
            <c:dLbl>
              <c:idx val="6"/>
              <c:layout>
                <c:manualLayout>
                  <c:x val="-5.8824687355257133E-3"/>
                  <c:y val="-1.2489870420053027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'5'!$A$25:$A$31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'5'!$O$25:$O$31</c:f>
              <c:numCache>
                <c:formatCode>0.00</c:formatCode>
                <c:ptCount val="7"/>
                <c:pt idx="0">
                  <c:v>8.9902682599855197</c:v>
                </c:pt>
                <c:pt idx="1">
                  <c:v>9.8433542456403043</c:v>
                </c:pt>
                <c:pt idx="2">
                  <c:v>9.211110160778702</c:v>
                </c:pt>
                <c:pt idx="3">
                  <c:v>7.3879153168924434</c:v>
                </c:pt>
                <c:pt idx="4">
                  <c:v>9.628504730733999</c:v>
                </c:pt>
                <c:pt idx="5">
                  <c:v>6.8443172483238746</c:v>
                </c:pt>
                <c:pt idx="6">
                  <c:v>10.273160777347799</c:v>
                </c:pt>
              </c:numCache>
            </c:numRef>
          </c:val>
        </c:ser>
        <c:ser>
          <c:idx val="2"/>
          <c:order val="1"/>
          <c:tx>
            <c:strRef>
              <c:f>'5'!$P$2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2.0588235294117647E-2"/>
                  <c:y val="-3.7469611260159096E-2"/>
                </c:manualLayout>
              </c:layout>
              <c:showVal val="1"/>
            </c:dLbl>
            <c:dLbl>
              <c:idx val="1"/>
              <c:layout>
                <c:manualLayout>
                  <c:x val="-2.2058823529411856E-2"/>
                  <c:y val="-4.9959481680212109E-2"/>
                </c:manualLayout>
              </c:layout>
              <c:showVal val="1"/>
            </c:dLbl>
            <c:dLbl>
              <c:idx val="2"/>
              <c:layout>
                <c:manualLayout>
                  <c:x val="-1.7647058823529412E-2"/>
                  <c:y val="-4.6837014075198913E-2"/>
                </c:manualLayout>
              </c:layout>
              <c:showVal val="1"/>
            </c:dLbl>
            <c:dLbl>
              <c:idx val="3"/>
              <c:layout>
                <c:manualLayout>
                  <c:x val="-1.1764705882353205E-2"/>
                  <c:y val="-4.9959481680212137E-2"/>
                </c:manualLayout>
              </c:layout>
              <c:showVal val="1"/>
            </c:dLbl>
            <c:dLbl>
              <c:idx val="4"/>
              <c:layout>
                <c:manualLayout>
                  <c:x val="-1.9117647058823531E-2"/>
                  <c:y val="-2.1857273235092799E-2"/>
                </c:manualLayout>
              </c:layout>
              <c:showVal val="1"/>
            </c:dLbl>
            <c:dLbl>
              <c:idx val="5"/>
              <c:layout>
                <c:manualLayout>
                  <c:x val="-1.1764705882353205E-2"/>
                  <c:y val="-3.4347143655145851E-2"/>
                </c:manualLayout>
              </c:layout>
              <c:showVal val="1"/>
            </c:dLbl>
            <c:dLbl>
              <c:idx val="6"/>
              <c:layout>
                <c:manualLayout>
                  <c:x val="-8.8235294117648567E-3"/>
                  <c:y val="-1.2489870420053027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'5'!$A$25:$A$31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'5'!$P$25:$P$31</c:f>
              <c:numCache>
                <c:formatCode>0.00</c:formatCode>
                <c:ptCount val="7"/>
                <c:pt idx="0">
                  <c:v>10.854560399796506</c:v>
                </c:pt>
                <c:pt idx="1">
                  <c:v>10.827048674654153</c:v>
                </c:pt>
                <c:pt idx="2">
                  <c:v>11.491069165441418</c:v>
                </c:pt>
                <c:pt idx="3">
                  <c:v>10.539338164268743</c:v>
                </c:pt>
                <c:pt idx="4">
                  <c:v>10.881808718726036</c:v>
                </c:pt>
                <c:pt idx="5">
                  <c:v>9.6261872377088267</c:v>
                </c:pt>
                <c:pt idx="6">
                  <c:v>9.039471578175025</c:v>
                </c:pt>
              </c:numCache>
            </c:numRef>
          </c:val>
        </c:ser>
        <c:ser>
          <c:idx val="3"/>
          <c:order val="2"/>
          <c:tx>
            <c:strRef>
              <c:f>'5'!$Q$2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noFill/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6176470588235323E-2"/>
                  <c:y val="-4.6837014075198913E-2"/>
                </c:manualLayout>
              </c:layout>
              <c:showVal val="1"/>
            </c:dLbl>
            <c:dLbl>
              <c:idx val="1"/>
              <c:layout>
                <c:manualLayout>
                  <c:x val="-1.6176470588235323E-2"/>
                  <c:y val="3.7469611260159442E-2"/>
                </c:manualLayout>
              </c:layout>
              <c:showVal val="1"/>
            </c:dLbl>
            <c:dLbl>
              <c:idx val="2"/>
              <c:layout>
                <c:manualLayout>
                  <c:x val="-1.7647058823529412E-2"/>
                  <c:y val="-4.6837014075198913E-2"/>
                </c:manualLayout>
              </c:layout>
              <c:showVal val="1"/>
            </c:dLbl>
            <c:dLbl>
              <c:idx val="3"/>
              <c:layout>
                <c:manualLayout>
                  <c:x val="-1.7647058823529412E-2"/>
                  <c:y val="-3.7469611260159442E-2"/>
                </c:manualLayout>
              </c:layout>
              <c:showVal val="1"/>
            </c:dLbl>
            <c:dLbl>
              <c:idx val="4"/>
              <c:layout>
                <c:manualLayout>
                  <c:x val="-1.4705882352941176E-2"/>
                  <c:y val="4.6837014075198823E-2"/>
                </c:manualLayout>
              </c:layout>
              <c:showVal val="1"/>
            </c:dLbl>
            <c:dLbl>
              <c:idx val="5"/>
              <c:layout>
                <c:manualLayout>
                  <c:x val="-1.6176470588235323E-2"/>
                  <c:y val="-3.1224676050132572E-2"/>
                </c:manualLayout>
              </c:layout>
              <c:showVal val="1"/>
            </c:dLbl>
            <c:dLbl>
              <c:idx val="6"/>
              <c:layout>
                <c:manualLayout>
                  <c:x val="-1.4705882352941284E-2"/>
                  <c:y val="2.8102208445119452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'5'!$A$25:$A$31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'5'!$Q$25:$Q$31</c:f>
              <c:numCache>
                <c:formatCode>0.00</c:formatCode>
                <c:ptCount val="7"/>
                <c:pt idx="0">
                  <c:v>9.3521912409944647</c:v>
                </c:pt>
                <c:pt idx="1">
                  <c:v>9.1522441385834767</c:v>
                </c:pt>
                <c:pt idx="2">
                  <c:v>9.7246385323568934</c:v>
                </c:pt>
                <c:pt idx="3">
                  <c:v>8.899227448835731</c:v>
                </c:pt>
                <c:pt idx="4">
                  <c:v>9.3118702076619826</c:v>
                </c:pt>
                <c:pt idx="5">
                  <c:v>8.4183004485261179</c:v>
                </c:pt>
                <c:pt idx="6">
                  <c:v>8.1536786758107329</c:v>
                </c:pt>
              </c:numCache>
            </c:numRef>
          </c:val>
        </c:ser>
        <c:marker val="1"/>
        <c:axId val="61819520"/>
        <c:axId val="61821312"/>
      </c:lineChart>
      <c:catAx>
        <c:axId val="61819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1821312"/>
        <c:crosses val="autoZero"/>
        <c:auto val="1"/>
        <c:lblAlgn val="ctr"/>
        <c:lblOffset val="100"/>
      </c:catAx>
      <c:valAx>
        <c:axId val="61821312"/>
        <c:scaling>
          <c:orientation val="minMax"/>
          <c:min val="6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1819520"/>
        <c:crosses val="autoZero"/>
        <c:crossBetween val="between"/>
      </c:valAx>
    </c:plotArea>
    <c:legend>
      <c:legendPos val="b"/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3383286766573538E-2"/>
          <c:y val="0.10131718960213335"/>
          <c:w val="0.92371198651489594"/>
          <c:h val="0.67349191860548374"/>
        </c:manualLayout>
      </c:layout>
      <c:lineChart>
        <c:grouping val="standard"/>
        <c:ser>
          <c:idx val="1"/>
          <c:order val="0"/>
          <c:tx>
            <c:strRef>
              <c:f>'5'!$O$2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1.4662756598240475E-2"/>
                  <c:y val="4.9959481680212171E-2"/>
                </c:manualLayout>
              </c:layout>
              <c:showVal val="1"/>
            </c:dLbl>
            <c:dLbl>
              <c:idx val="1"/>
              <c:layout>
                <c:manualLayout>
                  <c:x val="-1.026392961876875E-2"/>
                  <c:y val="-2.8102208445119452E-2"/>
                </c:manualLayout>
              </c:layout>
              <c:showVal val="1"/>
            </c:dLbl>
            <c:dLbl>
              <c:idx val="2"/>
              <c:layout>
                <c:manualLayout>
                  <c:x val="-2.7859237536657554E-2"/>
                  <c:y val="4.6837014075198913E-2"/>
                </c:manualLayout>
              </c:layout>
              <c:showVal val="1"/>
            </c:dLbl>
            <c:dLbl>
              <c:idx val="3"/>
              <c:layout>
                <c:manualLayout>
                  <c:x val="-5.8651026392961877E-3"/>
                  <c:y val="3.1224676050132572E-2"/>
                </c:manualLayout>
              </c:layout>
              <c:showVal val="1"/>
            </c:dLbl>
            <c:dLbl>
              <c:idx val="4"/>
              <c:layout>
                <c:manualLayout>
                  <c:x val="-1.4662756598240475E-2"/>
                  <c:y val="-3.4347143655145851E-2"/>
                </c:manualLayout>
              </c:layout>
              <c:showVal val="1"/>
            </c:dLbl>
            <c:dLbl>
              <c:idx val="5"/>
              <c:layout>
                <c:manualLayout>
                  <c:x val="-7.3313782991204883E-3"/>
                  <c:y val="2.4979740840106054E-2"/>
                </c:manualLayout>
              </c:layout>
              <c:showVal val="1"/>
            </c:dLbl>
            <c:dLbl>
              <c:idx val="6"/>
              <c:layout>
                <c:manualLayout>
                  <c:x val="-7.3313782991203998E-3"/>
                  <c:y val="-3.7469611260159096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'5'!$A$36:$A$42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'5'!$O$36:$O$42</c:f>
              <c:numCache>
                <c:formatCode>0.00</c:formatCode>
                <c:ptCount val="7"/>
                <c:pt idx="0">
                  <c:v>8.9436654788342906</c:v>
                </c:pt>
                <c:pt idx="1">
                  <c:v>9.8036258586825067</c:v>
                </c:pt>
                <c:pt idx="2">
                  <c:v>9.2212607433044091</c:v>
                </c:pt>
                <c:pt idx="3">
                  <c:v>7.3201920922843584</c:v>
                </c:pt>
                <c:pt idx="4">
                  <c:v>9.3983598229189358</c:v>
                </c:pt>
                <c:pt idx="5">
                  <c:v>6.6170499873476381</c:v>
                </c:pt>
                <c:pt idx="6">
                  <c:v>10.161487783257167</c:v>
                </c:pt>
              </c:numCache>
            </c:numRef>
          </c:val>
        </c:ser>
        <c:ser>
          <c:idx val="2"/>
          <c:order val="1"/>
          <c:tx>
            <c:strRef>
              <c:f>'5'!$P$2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1.9061583577712961E-2"/>
                  <c:y val="-4.3714546470185585E-2"/>
                </c:manualLayout>
              </c:layout>
              <c:showVal val="1"/>
            </c:dLbl>
            <c:dLbl>
              <c:idx val="1"/>
              <c:layout>
                <c:manualLayout>
                  <c:x val="-2.1994134897360705E-2"/>
                  <c:y val="-4.6837014075198913E-2"/>
                </c:manualLayout>
              </c:layout>
              <c:showVal val="1"/>
            </c:dLbl>
            <c:dLbl>
              <c:idx val="2"/>
              <c:layout>
                <c:manualLayout>
                  <c:x val="-1.7595307917888509E-2"/>
                  <c:y val="-3.1224676050132572E-2"/>
                </c:manualLayout>
              </c:layout>
              <c:showVal val="1"/>
            </c:dLbl>
            <c:dLbl>
              <c:idx val="3"/>
              <c:layout>
                <c:manualLayout>
                  <c:x val="-1.7595307917888565E-2"/>
                  <c:y val="-4.9959481680212109E-2"/>
                </c:manualLayout>
              </c:layout>
              <c:showVal val="1"/>
            </c:dLbl>
            <c:dLbl>
              <c:idx val="4"/>
              <c:layout>
                <c:manualLayout>
                  <c:x val="-1.7595307917888565E-2"/>
                  <c:y val="-4.0592078865172382E-2"/>
                </c:manualLayout>
              </c:layout>
              <c:showVal val="1"/>
            </c:dLbl>
            <c:dLbl>
              <c:idx val="5"/>
              <c:layout>
                <c:manualLayout>
                  <c:x val="-1.7595307917888669E-2"/>
                  <c:y val="-3.4347143655145851E-2"/>
                </c:manualLayout>
              </c:layout>
              <c:showVal val="1"/>
            </c:dLbl>
            <c:dLbl>
              <c:idx val="6"/>
              <c:layout>
                <c:manualLayout>
                  <c:x val="-1.4662756598240363E-2"/>
                  <c:y val="-2.4979740840106054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'5'!$A$36:$A$42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'5'!$P$36:$P$42</c:f>
              <c:numCache>
                <c:formatCode>0.00</c:formatCode>
                <c:ptCount val="7"/>
                <c:pt idx="0">
                  <c:v>10.705864790841455</c:v>
                </c:pt>
                <c:pt idx="1">
                  <c:v>10.672474417080824</c:v>
                </c:pt>
                <c:pt idx="2">
                  <c:v>11.419574433543136</c:v>
                </c:pt>
                <c:pt idx="3">
                  <c:v>10.405526475138124</c:v>
                </c:pt>
                <c:pt idx="4">
                  <c:v>10.765307278878376</c:v>
                </c:pt>
                <c:pt idx="5">
                  <c:v>9.5167434568353872</c:v>
                </c:pt>
                <c:pt idx="6">
                  <c:v>8.9053571185867568</c:v>
                </c:pt>
              </c:numCache>
            </c:numRef>
          </c:val>
        </c:ser>
        <c:ser>
          <c:idx val="3"/>
          <c:order val="2"/>
          <c:tx>
            <c:strRef>
              <c:f>'5'!$Q$2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noFill/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9061583577712961E-2"/>
                  <c:y val="-4.3714546470185585E-2"/>
                </c:manualLayout>
              </c:layout>
              <c:showVal val="1"/>
            </c:dLbl>
            <c:dLbl>
              <c:idx val="1"/>
              <c:layout>
                <c:manualLayout>
                  <c:x val="-1.4662756598240475E-2"/>
                  <c:y val="2.8102208445119452E-2"/>
                </c:manualLayout>
              </c:layout>
              <c:showVal val="1"/>
            </c:dLbl>
            <c:dLbl>
              <c:idx val="2"/>
              <c:layout>
                <c:manualLayout>
                  <c:x val="-1.7595307917888509E-2"/>
                  <c:y val="-4.0592078865172382E-2"/>
                </c:manualLayout>
              </c:layout>
              <c:showVal val="1"/>
            </c:dLbl>
            <c:dLbl>
              <c:idx val="3"/>
              <c:layout>
                <c:manualLayout>
                  <c:x val="-1.9061583577712961E-2"/>
                  <c:y val="-4.3714546470185585E-2"/>
                </c:manualLayout>
              </c:layout>
              <c:showVal val="1"/>
            </c:dLbl>
            <c:dLbl>
              <c:idx val="4"/>
              <c:layout>
                <c:manualLayout>
                  <c:x val="-3.6656891495601182E-2"/>
                  <c:y val="5.3081949285225416E-2"/>
                </c:manualLayout>
              </c:layout>
              <c:showVal val="1"/>
            </c:dLbl>
            <c:dLbl>
              <c:idx val="5"/>
              <c:layout>
                <c:manualLayout>
                  <c:x val="-1.6129032258064623E-2"/>
                  <c:y val="-3.4347143655145851E-2"/>
                </c:manualLayout>
              </c:layout>
              <c:showVal val="1"/>
            </c:dLbl>
            <c:dLbl>
              <c:idx val="6"/>
              <c:layout>
                <c:manualLayout>
                  <c:x val="-1.6129032258064422E-2"/>
                  <c:y val="4.3714546470185585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'5'!$A$36:$A$42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'5'!$Q$36:$Q$42</c:f>
              <c:numCache>
                <c:formatCode>0.00</c:formatCode>
                <c:ptCount val="7"/>
                <c:pt idx="0">
                  <c:v>9.3446029124978178</c:v>
                </c:pt>
                <c:pt idx="1">
                  <c:v>9.1048151046981189</c:v>
                </c:pt>
                <c:pt idx="2">
                  <c:v>9.722362283278601</c:v>
                </c:pt>
                <c:pt idx="3">
                  <c:v>8.8855909359944683</c:v>
                </c:pt>
                <c:pt idx="4">
                  <c:v>9.3005511102569205</c:v>
                </c:pt>
                <c:pt idx="5">
                  <c:v>8.3924173329485363</c:v>
                </c:pt>
                <c:pt idx="6">
                  <c:v>8.092972987856923</c:v>
                </c:pt>
              </c:numCache>
            </c:numRef>
          </c:val>
        </c:ser>
        <c:marker val="1"/>
        <c:axId val="61365632"/>
        <c:axId val="61396096"/>
      </c:lineChart>
      <c:catAx>
        <c:axId val="61365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1396096"/>
        <c:crosses val="autoZero"/>
        <c:auto val="1"/>
        <c:lblAlgn val="ctr"/>
        <c:lblOffset val="100"/>
      </c:catAx>
      <c:valAx>
        <c:axId val="61396096"/>
        <c:scaling>
          <c:orientation val="minMax"/>
          <c:min val="6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1365632"/>
        <c:crosses val="autoZero"/>
        <c:crossBetween val="between"/>
      </c:valAx>
    </c:plotArea>
    <c:legend>
      <c:legendPos val="b"/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7"/>
  <c:chart>
    <c:plotArea>
      <c:layout>
        <c:manualLayout>
          <c:layoutTarget val="inner"/>
          <c:xMode val="edge"/>
          <c:yMode val="edge"/>
          <c:x val="9.2781881646237491E-2"/>
          <c:y val="5.6367523595974363E-2"/>
          <c:w val="0.89656558394118258"/>
          <c:h val="0.73285081086718973"/>
        </c:manualLayout>
      </c:layout>
      <c:barChart>
        <c:barDir val="col"/>
        <c:grouping val="clustered"/>
        <c:ser>
          <c:idx val="0"/>
          <c:order val="0"/>
          <c:tx>
            <c:strRef>
              <c:f>ES!$A$94</c:f>
              <c:strCache>
                <c:ptCount val="1"/>
                <c:pt idx="0">
                  <c:v>PIA (referência 10 anos)</c:v>
                </c:pt>
              </c:strCache>
            </c:strRef>
          </c:tx>
          <c:cat>
            <c:numRef>
              <c:f>ES!$B$93:$H$93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ES!$B$94:$H$94</c:f>
              <c:numCache>
                <c:formatCode>General</c:formatCode>
                <c:ptCount val="7"/>
                <c:pt idx="0">
                  <c:v>2538348</c:v>
                </c:pt>
                <c:pt idx="1">
                  <c:v>2657587</c:v>
                </c:pt>
                <c:pt idx="2">
                  <c:v>2707649</c:v>
                </c:pt>
                <c:pt idx="3">
                  <c:v>2777888</c:v>
                </c:pt>
                <c:pt idx="4">
                  <c:v>2826133</c:v>
                </c:pt>
                <c:pt idx="5">
                  <c:v>2916721</c:v>
                </c:pt>
                <c:pt idx="6">
                  <c:v>2978768</c:v>
                </c:pt>
              </c:numCache>
            </c:numRef>
          </c:val>
        </c:ser>
        <c:ser>
          <c:idx val="1"/>
          <c:order val="1"/>
          <c:tx>
            <c:strRef>
              <c:f>ES!$A$95</c:f>
              <c:strCache>
                <c:ptCount val="1"/>
                <c:pt idx="0">
                  <c:v>PIA (referência 15 anos)</c:v>
                </c:pt>
              </c:strCache>
            </c:strRef>
          </c:tx>
          <c:cat>
            <c:numRef>
              <c:f>ES!$B$93:$H$93</c:f>
              <c:numCache>
                <c:formatCode>0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ES!$B$95:$H$95</c:f>
              <c:numCache>
                <c:formatCode>General</c:formatCode>
                <c:ptCount val="7"/>
                <c:pt idx="0">
                  <c:v>2229757</c:v>
                </c:pt>
                <c:pt idx="1">
                  <c:v>2344171</c:v>
                </c:pt>
                <c:pt idx="2">
                  <c:v>2400343</c:v>
                </c:pt>
                <c:pt idx="3">
                  <c:v>2471053</c:v>
                </c:pt>
                <c:pt idx="4">
                  <c:v>2525572</c:v>
                </c:pt>
                <c:pt idx="5">
                  <c:v>2583635</c:v>
                </c:pt>
                <c:pt idx="6">
                  <c:v>2647185</c:v>
                </c:pt>
              </c:numCache>
            </c:numRef>
          </c:val>
        </c:ser>
        <c:axId val="61916672"/>
        <c:axId val="61918208"/>
      </c:barChart>
      <c:catAx>
        <c:axId val="61916672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1918208"/>
        <c:crosses val="autoZero"/>
        <c:auto val="1"/>
        <c:lblAlgn val="ctr"/>
        <c:lblOffset val="100"/>
      </c:catAx>
      <c:valAx>
        <c:axId val="61918208"/>
        <c:scaling>
          <c:orientation val="minMax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191667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8198369533705201E-3"/>
                <c:y val="0.2845537569885549"/>
              </c:manualLayout>
            </c:layout>
            <c:tx>
              <c:rich>
                <a:bodyPr/>
                <a:lstStyle/>
                <a:p>
                  <a:pPr>
                    <a:defRPr lang="pt-BR"/>
                  </a:pPr>
                  <a:r>
                    <a:rPr lang="pt-BR" dirty="0" smtClean="0"/>
                    <a:t>Milhões de pessoas</a:t>
                  </a:r>
                </a:p>
              </c:rich>
            </c:tx>
          </c:dispUnitsLbl>
        </c:dispUnits>
      </c:valAx>
    </c:plotArea>
    <c:legend>
      <c:legendPos val="b"/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6.3378879110699393E-2"/>
          <c:y val="0.117991574979654"/>
          <c:w val="0.92412169986104686"/>
          <c:h val="0.67349191860548574"/>
        </c:manualLayout>
      </c:layout>
      <c:lineChart>
        <c:grouping val="standard"/>
        <c:ser>
          <c:idx val="1"/>
          <c:order val="0"/>
          <c:tx>
            <c:strRef>
              <c:f>'5'!$AC$2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rgbClr val="4F81BD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1.9117647058823531E-2"/>
                  <c:y val="-4.0785466610512099E-2"/>
                </c:manualLayout>
              </c:layout>
              <c:showVal val="1"/>
            </c:dLbl>
            <c:dLbl>
              <c:idx val="1"/>
              <c:layout>
                <c:manualLayout>
                  <c:x val="-1.4705882352941176E-2"/>
                  <c:y val="-4.0785466610512099E-2"/>
                </c:manualLayout>
              </c:layout>
              <c:showVal val="1"/>
            </c:dLbl>
            <c:dLbl>
              <c:idx val="2"/>
              <c:layout>
                <c:manualLayout>
                  <c:x val="-1.9117647058823583E-2"/>
                  <c:y val="-3.4958971380438943E-2"/>
                </c:manualLayout>
              </c:layout>
              <c:showVal val="1"/>
            </c:dLbl>
            <c:dLbl>
              <c:idx val="3"/>
              <c:layout>
                <c:manualLayout>
                  <c:x val="-1.6176470588235323E-2"/>
                  <c:y val="-4.9525209455621833E-2"/>
                </c:manualLayout>
              </c:layout>
              <c:showVal val="1"/>
            </c:dLbl>
            <c:dLbl>
              <c:idx val="4"/>
              <c:layout>
                <c:manualLayout>
                  <c:x val="-2.2058823529411856E-2"/>
                  <c:y val="-5.2438457070658424E-2"/>
                </c:manualLayout>
              </c:layout>
              <c:showVal val="1"/>
            </c:dLbl>
            <c:dLbl>
              <c:idx val="5"/>
              <c:layout>
                <c:manualLayout>
                  <c:x val="-1.9117647058823531E-2"/>
                  <c:y val="-4.0785466610512099E-2"/>
                </c:manualLayout>
              </c:layout>
              <c:showVal val="1"/>
            </c:dLbl>
            <c:dLbl>
              <c:idx val="6"/>
              <c:layout>
                <c:manualLayout>
                  <c:x val="-1.4705882352941176E-2"/>
                  <c:y val="-5.2438457070658424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'5'!$A$25:$A$31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'5'!$AC$25:$AC$31</c:f>
              <c:numCache>
                <c:formatCode>0.00</c:formatCode>
                <c:ptCount val="7"/>
                <c:pt idx="0">
                  <c:v>64.151290524388301</c:v>
                </c:pt>
                <c:pt idx="1">
                  <c:v>64.134081029144113</c:v>
                </c:pt>
                <c:pt idx="2">
                  <c:v>64.339247812398796</c:v>
                </c:pt>
                <c:pt idx="3">
                  <c:v>64.563798108488356</c:v>
                </c:pt>
                <c:pt idx="4">
                  <c:v>65.753239497221116</c:v>
                </c:pt>
                <c:pt idx="5">
                  <c:v>64.690794902906319</c:v>
                </c:pt>
                <c:pt idx="6">
                  <c:v>63.501420721586904</c:v>
                </c:pt>
              </c:numCache>
            </c:numRef>
          </c:val>
        </c:ser>
        <c:ser>
          <c:idx val="2"/>
          <c:order val="1"/>
          <c:tx>
            <c:strRef>
              <c:f>'5'!$AD$2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1.0294117647058823E-2"/>
                  <c:y val="3.7872218995476499E-2"/>
                </c:manualLayout>
              </c:layout>
              <c:showVal val="1"/>
            </c:dLbl>
            <c:dLbl>
              <c:idx val="1"/>
              <c:layout>
                <c:manualLayout>
                  <c:x val="-1.4705882352941176E-2"/>
                  <c:y val="3.2045723765402392E-2"/>
                </c:manualLayout>
              </c:layout>
              <c:showVal val="1"/>
            </c:dLbl>
            <c:dLbl>
              <c:idx val="2"/>
              <c:layout>
                <c:manualLayout>
                  <c:x val="-2.0588235294117688E-2"/>
                  <c:y val="3.2045723765402392E-2"/>
                </c:manualLayout>
              </c:layout>
              <c:showVal val="1"/>
            </c:dLbl>
            <c:dLbl>
              <c:idx val="3"/>
              <c:layout>
                <c:manualLayout>
                  <c:x val="-1.4705882352941176E-2"/>
                  <c:y val="3.7872218995476499E-2"/>
                </c:manualLayout>
              </c:layout>
              <c:showVal val="1"/>
            </c:dLbl>
            <c:dLbl>
              <c:idx val="4"/>
              <c:layout>
                <c:manualLayout>
                  <c:x val="-1.4705882352941176E-2"/>
                  <c:y val="2.9132476150365839E-2"/>
                </c:manualLayout>
              </c:layout>
              <c:showVal val="1"/>
            </c:dLbl>
            <c:dLbl>
              <c:idx val="5"/>
              <c:layout>
                <c:manualLayout>
                  <c:x val="-1.1806970819824123E-2"/>
                  <c:y val="4.3698714225548933E-2"/>
                </c:manualLayout>
              </c:layout>
              <c:showVal val="1"/>
            </c:dLbl>
            <c:dLbl>
              <c:idx val="6"/>
              <c:layout>
                <c:manualLayout>
                  <c:x val="-1.4705882352941176E-2"/>
                  <c:y val="4.0785466610512099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'5'!$A$25:$A$31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'5'!$AD$25:$AD$31</c:f>
              <c:numCache>
                <c:formatCode>0.00</c:formatCode>
                <c:ptCount val="7"/>
                <c:pt idx="0">
                  <c:v>59.759848792959339</c:v>
                </c:pt>
                <c:pt idx="1">
                  <c:v>60.642667115727846</c:v>
                </c:pt>
                <c:pt idx="2">
                  <c:v>60.564899477798825</c:v>
                </c:pt>
                <c:pt idx="3">
                  <c:v>60.892931138340558</c:v>
                </c:pt>
                <c:pt idx="4">
                  <c:v>62.132746338011565</c:v>
                </c:pt>
                <c:pt idx="5">
                  <c:v>62.231356819835611</c:v>
                </c:pt>
                <c:pt idx="6">
                  <c:v>61.722656959152012</c:v>
                </c:pt>
              </c:numCache>
            </c:numRef>
          </c:val>
        </c:ser>
        <c:ser>
          <c:idx val="3"/>
          <c:order val="2"/>
          <c:tx>
            <c:strRef>
              <c:f>'5'!$AE$2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7647058823529412E-2"/>
                  <c:y val="-4.6611961840585414E-2"/>
                </c:manualLayout>
              </c:layout>
              <c:showVal val="1"/>
            </c:dLbl>
            <c:dLbl>
              <c:idx val="1"/>
              <c:layout>
                <c:manualLayout>
                  <c:x val="-1.7647058823529412E-2"/>
                  <c:y val="-4.6611961840585414E-2"/>
                </c:manualLayout>
              </c:layout>
              <c:showVal val="1"/>
            </c:dLbl>
            <c:dLbl>
              <c:idx val="2"/>
              <c:layout>
                <c:manualLayout>
                  <c:x val="-1.7647058823529467E-2"/>
                  <c:y val="-4.0785466610512099E-2"/>
                </c:manualLayout>
              </c:layout>
              <c:showVal val="1"/>
            </c:dLbl>
            <c:dLbl>
              <c:idx val="3"/>
              <c:layout>
                <c:manualLayout>
                  <c:x val="-1.7647058823529412E-2"/>
                  <c:y val="-4.6611961840585414E-2"/>
                </c:manualLayout>
              </c:layout>
              <c:showVal val="1"/>
            </c:dLbl>
            <c:dLbl>
              <c:idx val="4"/>
              <c:layout>
                <c:manualLayout>
                  <c:x val="-1.7647058823529412E-2"/>
                  <c:y val="-4.0785466610512099E-2"/>
                </c:manualLayout>
              </c:layout>
              <c:showVal val="1"/>
            </c:dLbl>
            <c:dLbl>
              <c:idx val="5"/>
              <c:layout>
                <c:manualLayout>
                  <c:x val="-1.7689323761000467E-2"/>
                  <c:y val="-4.3698943615124705E-2"/>
                </c:manualLayout>
              </c:layout>
              <c:showVal val="1"/>
            </c:dLbl>
            <c:dLbl>
              <c:idx val="6"/>
              <c:layout>
                <c:manualLayout>
                  <c:x val="-1.6218735525706345E-2"/>
                  <c:y val="-4.0785466610512099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'5'!$A$25:$A$31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'5'!$AE$25:$AE$31</c:f>
              <c:numCache>
                <c:formatCode>0.00</c:formatCode>
                <c:ptCount val="7"/>
                <c:pt idx="0">
                  <c:v>60.458325411983772</c:v>
                </c:pt>
                <c:pt idx="1">
                  <c:v>61.313718335128463</c:v>
                </c:pt>
                <c:pt idx="2">
                  <c:v>61.398424622353595</c:v>
                </c:pt>
                <c:pt idx="3">
                  <c:v>62.006047657971997</c:v>
                </c:pt>
                <c:pt idx="4">
                  <c:v>62.872524022635837</c:v>
                </c:pt>
                <c:pt idx="5">
                  <c:v>62.404698903305999</c:v>
                </c:pt>
                <c:pt idx="6">
                  <c:v>62.026274968499152</c:v>
                </c:pt>
              </c:numCache>
            </c:numRef>
          </c:val>
        </c:ser>
        <c:marker val="1"/>
        <c:axId val="61994496"/>
        <c:axId val="61996032"/>
      </c:lineChart>
      <c:catAx>
        <c:axId val="61994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1996032"/>
        <c:crosses val="autoZero"/>
        <c:auto val="1"/>
        <c:lblAlgn val="ctr"/>
        <c:lblOffset val="100"/>
      </c:catAx>
      <c:valAx>
        <c:axId val="61996032"/>
        <c:scaling>
          <c:orientation val="minMax"/>
          <c:min val="59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1994496"/>
        <c:crosses val="autoZero"/>
        <c:crossBetween val="between"/>
      </c:valAx>
    </c:plotArea>
    <c:legend>
      <c:legendPos val="b"/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plotArea>
      <c:layout>
        <c:manualLayout>
          <c:layoutTarget val="inner"/>
          <c:xMode val="edge"/>
          <c:yMode val="edge"/>
          <c:x val="7.447042638770289E-2"/>
          <c:y val="0.14064814598471928"/>
          <c:w val="0.91472325659147646"/>
          <c:h val="0.65865510876422362"/>
        </c:manualLayout>
      </c:layout>
      <c:lineChart>
        <c:grouping val="standard"/>
        <c:ser>
          <c:idx val="1"/>
          <c:order val="0"/>
          <c:tx>
            <c:strRef>
              <c:f>'5'!$AC$2</c:f>
              <c:strCache>
                <c:ptCount val="1"/>
                <c:pt idx="0">
                  <c:v>ES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8.7847730600292828E-3"/>
                  <c:y val="-4.4510385756676582E-2"/>
                </c:manualLayout>
              </c:layout>
              <c:showVal val="1"/>
            </c:dLbl>
            <c:dLbl>
              <c:idx val="1"/>
              <c:layout>
                <c:manualLayout>
                  <c:x val="-1.7569546120058566E-2"/>
                  <c:y val="-4.1543026706231452E-2"/>
                </c:manualLayout>
              </c:layout>
              <c:showVal val="1"/>
            </c:dLbl>
            <c:dLbl>
              <c:idx val="2"/>
              <c:layout>
                <c:manualLayout>
                  <c:x val="-1.1713030746705976E-2"/>
                  <c:y val="-5.0445103857566793E-2"/>
                </c:manualLayout>
              </c:layout>
              <c:showVal val="1"/>
            </c:dLbl>
            <c:dLbl>
              <c:idx val="3"/>
              <c:layout>
                <c:manualLayout>
                  <c:x val="-1.4641288433382143E-2"/>
                  <c:y val="-4.7477744807122024E-2"/>
                </c:manualLayout>
              </c:layout>
              <c:showVal val="1"/>
            </c:dLbl>
            <c:dLbl>
              <c:idx val="4"/>
              <c:layout>
                <c:manualLayout>
                  <c:x val="-1.9033674963396779E-2"/>
                  <c:y val="-5.0445103857566793E-2"/>
                </c:manualLayout>
              </c:layout>
              <c:showVal val="1"/>
            </c:dLbl>
            <c:dLbl>
              <c:idx val="5"/>
              <c:layout>
                <c:manualLayout>
                  <c:x val="-1.9033674963396779E-2"/>
                  <c:y val="-4.1543026706231452E-2"/>
                </c:manualLayout>
              </c:layout>
              <c:showVal val="1"/>
            </c:dLbl>
            <c:dLbl>
              <c:idx val="6"/>
              <c:layout>
                <c:manualLayout>
                  <c:x val="-1.6105417276720463E-2"/>
                  <c:y val="-4.7477744807122024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'5'!$A$36:$A$42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'5'!$AC$36:$AC$42</c:f>
              <c:numCache>
                <c:formatCode>0.00</c:formatCode>
                <c:ptCount val="7"/>
                <c:pt idx="0">
                  <c:v>71.145106843479127</c:v>
                </c:pt>
                <c:pt idx="1">
                  <c:v>70.998361467657432</c:v>
                </c:pt>
                <c:pt idx="2">
                  <c:v>71.012767758607808</c:v>
                </c:pt>
                <c:pt idx="3">
                  <c:v>71.173625171131448</c:v>
                </c:pt>
                <c:pt idx="4">
                  <c:v>72.016477851353358</c:v>
                </c:pt>
                <c:pt idx="5">
                  <c:v>71.736487545647904</c:v>
                </c:pt>
                <c:pt idx="6">
                  <c:v>70.228865757398879</c:v>
                </c:pt>
              </c:numCache>
            </c:numRef>
          </c:val>
        </c:ser>
        <c:ser>
          <c:idx val="2"/>
          <c:order val="1"/>
          <c:tx>
            <c:strRef>
              <c:f>'5'!$AD$2</c:f>
              <c:strCache>
                <c:ptCount val="1"/>
                <c:pt idx="0">
                  <c:v>SUDESTE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1.7569546120058566E-2"/>
                  <c:y val="2.9673590504451546E-2"/>
                </c:manualLayout>
              </c:layout>
              <c:showVal val="1"/>
            </c:dLbl>
            <c:dLbl>
              <c:idx val="1"/>
              <c:layout>
                <c:manualLayout>
                  <c:x val="-1.6105417276720355E-2"/>
                  <c:y val="2.670623145400601E-2"/>
                </c:manualLayout>
              </c:layout>
              <c:showVal val="1"/>
            </c:dLbl>
            <c:dLbl>
              <c:idx val="2"/>
              <c:layout>
                <c:manualLayout>
                  <c:x val="-1.7569546120058566E-2"/>
                  <c:y val="2.9673590504451546E-2"/>
                </c:manualLayout>
              </c:layout>
              <c:showVal val="1"/>
            </c:dLbl>
            <c:dLbl>
              <c:idx val="3"/>
              <c:layout>
                <c:manualLayout>
                  <c:x val="-1.4641288433382143E-2"/>
                  <c:y val="4.1543026706231452E-2"/>
                </c:manualLayout>
              </c:layout>
              <c:showVal val="1"/>
            </c:dLbl>
            <c:dLbl>
              <c:idx val="4"/>
              <c:layout>
                <c:manualLayout>
                  <c:x val="-1.7569546120058566E-2"/>
                  <c:y val="3.5608308605341282E-2"/>
                </c:manualLayout>
              </c:layout>
              <c:showVal val="1"/>
            </c:dLbl>
            <c:dLbl>
              <c:idx val="5"/>
              <c:layout>
                <c:manualLayout>
                  <c:x val="-1.6105417276720355E-2"/>
                  <c:y val="4.4510385756676582E-2"/>
                </c:manualLayout>
              </c:layout>
              <c:showVal val="1"/>
            </c:dLbl>
            <c:dLbl>
              <c:idx val="6"/>
              <c:layout>
                <c:manualLayout>
                  <c:x val="-1.3177274875779618E-2"/>
                  <c:y val="4.4510385756676582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'5'!$A$36:$A$42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'5'!$AD$36:$AD$42</c:f>
              <c:numCache>
                <c:formatCode>0.00</c:formatCode>
                <c:ptCount val="7"/>
                <c:pt idx="0">
                  <c:v>66.010157589978817</c:v>
                </c:pt>
                <c:pt idx="1">
                  <c:v>66.849998684888632</c:v>
                </c:pt>
                <c:pt idx="2">
                  <c:v>66.57240831772819</c:v>
                </c:pt>
                <c:pt idx="3">
                  <c:v>67.085373932147888</c:v>
                </c:pt>
                <c:pt idx="4">
                  <c:v>68.178456232675799</c:v>
                </c:pt>
                <c:pt idx="5">
                  <c:v>68.392921302371178</c:v>
                </c:pt>
                <c:pt idx="6">
                  <c:v>67.918079154354658</c:v>
                </c:pt>
              </c:numCache>
            </c:numRef>
          </c:val>
        </c:ser>
        <c:ser>
          <c:idx val="3"/>
          <c:order val="2"/>
          <c:tx>
            <c:strRef>
              <c:f>'5'!$AE$2</c:f>
              <c:strCache>
                <c:ptCount val="1"/>
                <c:pt idx="0">
                  <c:v>BR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pPr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1.6105417276720355E-2"/>
                  <c:y val="-4.1543026706231452E-2"/>
                </c:manualLayout>
              </c:layout>
              <c:showVal val="1"/>
            </c:dLbl>
            <c:dLbl>
              <c:idx val="1"/>
              <c:layout>
                <c:manualLayout>
                  <c:x val="-1.7569546120058566E-2"/>
                  <c:y val="-4.1543026706231508E-2"/>
                </c:manualLayout>
              </c:layout>
              <c:showVal val="1"/>
            </c:dLbl>
            <c:dLbl>
              <c:idx val="2"/>
              <c:layout>
                <c:manualLayout>
                  <c:x val="-1.9033674963396779E-2"/>
                  <c:y val="-3.8575667655786391E-2"/>
                </c:manualLayout>
              </c:layout>
              <c:showVal val="1"/>
            </c:dLbl>
            <c:dLbl>
              <c:idx val="3"/>
              <c:layout>
                <c:manualLayout>
                  <c:x val="-2.0497803806735011E-2"/>
                  <c:y val="-4.4510385756676582E-2"/>
                </c:manualLayout>
              </c:layout>
              <c:showVal val="1"/>
            </c:dLbl>
            <c:dLbl>
              <c:idx val="4"/>
              <c:layout>
                <c:manualLayout>
                  <c:x val="-1.9033674963396779E-2"/>
                  <c:y val="-4.1543026706231508E-2"/>
                </c:manualLayout>
              </c:layout>
              <c:showVal val="1"/>
            </c:dLbl>
            <c:dLbl>
              <c:idx val="5"/>
              <c:layout>
                <c:manualLayout>
                  <c:x val="-1.7569546120058566E-2"/>
                  <c:y val="-4.1543026706231452E-2"/>
                </c:manualLayout>
              </c:layout>
              <c:showVal val="1"/>
            </c:dLbl>
            <c:dLbl>
              <c:idx val="6"/>
              <c:layout>
                <c:manualLayout>
                  <c:x val="-1.7569546120058673E-2"/>
                  <c:y val="-4.4510385756676582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numRef>
              <c:f>'5'!$A$36:$A$42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'5'!$AE$36:$AE$42</c:f>
              <c:numCache>
                <c:formatCode>0.00</c:formatCode>
                <c:ptCount val="7"/>
                <c:pt idx="0">
                  <c:v>67.013652614874957</c:v>
                </c:pt>
                <c:pt idx="1">
                  <c:v>67.827286384262862</c:v>
                </c:pt>
                <c:pt idx="2">
                  <c:v>67.813258504485049</c:v>
                </c:pt>
                <c:pt idx="3">
                  <c:v>68.541586244194832</c:v>
                </c:pt>
                <c:pt idx="4">
                  <c:v>69.323318004645458</c:v>
                </c:pt>
                <c:pt idx="5">
                  <c:v>68.998584514636278</c:v>
                </c:pt>
                <c:pt idx="6">
                  <c:v>68.572759821860458</c:v>
                </c:pt>
              </c:numCache>
            </c:numRef>
          </c:val>
        </c:ser>
        <c:marker val="1"/>
        <c:axId val="61773312"/>
        <c:axId val="61774848"/>
      </c:lineChart>
      <c:catAx>
        <c:axId val="61773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1774848"/>
        <c:crosses val="autoZero"/>
        <c:auto val="1"/>
        <c:lblAlgn val="ctr"/>
        <c:lblOffset val="100"/>
      </c:catAx>
      <c:valAx>
        <c:axId val="61774848"/>
        <c:scaling>
          <c:orientation val="minMax"/>
          <c:min val="65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.00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1773312"/>
        <c:crosses val="autoZero"/>
        <c:crossBetween val="between"/>
      </c:valAx>
    </c:plotArea>
    <c:legend>
      <c:legendPos val="b"/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barChart>
        <c:barDir val="bar"/>
        <c:grouping val="clustered"/>
        <c:ser>
          <c:idx val="0"/>
          <c:order val="0"/>
          <c:tx>
            <c:strRef>
              <c:f>Brasil2!$C$4</c:f>
              <c:strCache>
                <c:ptCount val="1"/>
                <c:pt idx="0">
                  <c:v>Homens - Brasil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Brasil2!$B$5:$B$22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40 - 45</c:v>
                </c:pt>
                <c:pt idx="9">
                  <c:v>45 - 49</c:v>
                </c:pt>
                <c:pt idx="10">
                  <c:v>50 -54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80 - 85</c:v>
                </c:pt>
                <c:pt idx="17">
                  <c:v>85 ou +</c:v>
                </c:pt>
              </c:strCache>
            </c:strRef>
          </c:cat>
          <c:val>
            <c:numRef>
              <c:f>Brasil2!$C$5:$C$22</c:f>
              <c:numCache>
                <c:formatCode>General</c:formatCode>
                <c:ptCount val="18"/>
                <c:pt idx="0">
                  <c:v>-7.6511410419262296</c:v>
                </c:pt>
                <c:pt idx="1">
                  <c:v>-9.1619007216671609</c:v>
                </c:pt>
                <c:pt idx="2">
                  <c:v>-9.9126052774281224</c:v>
                </c:pt>
                <c:pt idx="3">
                  <c:v>-9.5152174640846603</c:v>
                </c:pt>
                <c:pt idx="4">
                  <c:v>-9.0808948522935697</c:v>
                </c:pt>
                <c:pt idx="5">
                  <c:v>-8.4711602878377192</c:v>
                </c:pt>
                <c:pt idx="6">
                  <c:v>-7.59097395188211</c:v>
                </c:pt>
                <c:pt idx="7">
                  <c:v>-7.0440634164367895</c:v>
                </c:pt>
                <c:pt idx="8">
                  <c:v>-6.9253238315754455</c:v>
                </c:pt>
                <c:pt idx="9">
                  <c:v>-5.8914269367641099</c:v>
                </c:pt>
                <c:pt idx="10">
                  <c:v>-5.1151505580213055</c:v>
                </c:pt>
                <c:pt idx="11">
                  <c:v>-4.0976400994686424</c:v>
                </c:pt>
                <c:pt idx="12">
                  <c:v>-3.0780816062879452</c:v>
                </c:pt>
                <c:pt idx="13">
                  <c:v>-2.4359282838947767</c:v>
                </c:pt>
                <c:pt idx="14">
                  <c:v>-1.7335506517235899</c:v>
                </c:pt>
                <c:pt idx="15">
                  <c:v>-1.2031215588875037</c:v>
                </c:pt>
                <c:pt idx="16">
                  <c:v>-0.68236152146927098</c:v>
                </c:pt>
                <c:pt idx="17">
                  <c:v>-0.409457938351178</c:v>
                </c:pt>
              </c:numCache>
            </c:numRef>
          </c:val>
        </c:ser>
        <c:ser>
          <c:idx val="1"/>
          <c:order val="1"/>
          <c:tx>
            <c:strRef>
              <c:f>Brasil2!$D$4</c:f>
              <c:strCache>
                <c:ptCount val="1"/>
                <c:pt idx="0">
                  <c:v>Homens - Espírito Santo</c:v>
                </c:pt>
              </c:strCache>
            </c:strRef>
          </c:tx>
          <c:spPr>
            <a:solidFill>
              <a:srgbClr val="4F81BD">
                <a:lumMod val="60000"/>
                <a:lumOff val="40000"/>
                <a:alpha val="30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</c:spPr>
          <c:cat>
            <c:strRef>
              <c:f>Brasil2!$B$5:$B$22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40 - 45</c:v>
                </c:pt>
                <c:pt idx="9">
                  <c:v>45 - 49</c:v>
                </c:pt>
                <c:pt idx="10">
                  <c:v>50 -54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80 - 85</c:v>
                </c:pt>
                <c:pt idx="17">
                  <c:v>85 ou +</c:v>
                </c:pt>
              </c:strCache>
            </c:strRef>
          </c:cat>
          <c:val>
            <c:numRef>
              <c:f>Brasil2!$D$5:$D$22</c:f>
              <c:numCache>
                <c:formatCode>General</c:formatCode>
                <c:ptCount val="18"/>
                <c:pt idx="0">
                  <c:v>-7.4805379121820303</c:v>
                </c:pt>
                <c:pt idx="1">
                  <c:v>-8.1686003493329693</c:v>
                </c:pt>
                <c:pt idx="2">
                  <c:v>-10.232496355774376</c:v>
                </c:pt>
                <c:pt idx="3">
                  <c:v>-9.1715052429075996</c:v>
                </c:pt>
                <c:pt idx="4">
                  <c:v>-8.9426560258772767</c:v>
                </c:pt>
                <c:pt idx="5">
                  <c:v>-9.2286010251604189</c:v>
                </c:pt>
                <c:pt idx="6">
                  <c:v>-7.5095518913269155</c:v>
                </c:pt>
                <c:pt idx="7">
                  <c:v>-6.7064822356377896</c:v>
                </c:pt>
                <c:pt idx="8">
                  <c:v>-6.9361471067004024</c:v>
                </c:pt>
                <c:pt idx="9">
                  <c:v>-6.0477833436455297</c:v>
                </c:pt>
                <c:pt idx="10">
                  <c:v>-5.6177006246744696</c:v>
                </c:pt>
                <c:pt idx="11">
                  <c:v>-4.5572921218307503</c:v>
                </c:pt>
                <c:pt idx="12">
                  <c:v>-3.3246058351889367</c:v>
                </c:pt>
                <c:pt idx="13">
                  <c:v>-2.1209917886944201</c:v>
                </c:pt>
                <c:pt idx="14">
                  <c:v>-1.6337550264679701</c:v>
                </c:pt>
                <c:pt idx="15">
                  <c:v>-1.4328710905410798</c:v>
                </c:pt>
                <c:pt idx="16">
                  <c:v>-0.68782939314174862</c:v>
                </c:pt>
                <c:pt idx="17">
                  <c:v>-0.20059263091538501</c:v>
                </c:pt>
              </c:numCache>
            </c:numRef>
          </c:val>
        </c:ser>
        <c:ser>
          <c:idx val="2"/>
          <c:order val="2"/>
          <c:tx>
            <c:strRef>
              <c:f>Brasil2!$E$4</c:f>
              <c:strCache>
                <c:ptCount val="1"/>
                <c:pt idx="0">
                  <c:v>Mulheres - Brasil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Brasil2!$B$5:$B$22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40 - 45</c:v>
                </c:pt>
                <c:pt idx="9">
                  <c:v>45 - 49</c:v>
                </c:pt>
                <c:pt idx="10">
                  <c:v>50 -54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80 - 85</c:v>
                </c:pt>
                <c:pt idx="17">
                  <c:v>85 ou +</c:v>
                </c:pt>
              </c:strCache>
            </c:strRef>
          </c:cat>
          <c:val>
            <c:numRef>
              <c:f>Brasil2!$E$5:$E$22</c:f>
              <c:numCache>
                <c:formatCode>General</c:formatCode>
                <c:ptCount val="18"/>
                <c:pt idx="0">
                  <c:v>6.963842845396516</c:v>
                </c:pt>
                <c:pt idx="1">
                  <c:v>8.3523533236325083</c:v>
                </c:pt>
                <c:pt idx="2">
                  <c:v>8.9169305286810268</c:v>
                </c:pt>
                <c:pt idx="3">
                  <c:v>8.655329461213638</c:v>
                </c:pt>
                <c:pt idx="4">
                  <c:v>8.7153579858746699</c:v>
                </c:pt>
                <c:pt idx="5">
                  <c:v>8.5516448565805767</c:v>
                </c:pt>
                <c:pt idx="6">
                  <c:v>7.8345548259444655</c:v>
                </c:pt>
                <c:pt idx="7">
                  <c:v>7.2672305318920865</c:v>
                </c:pt>
                <c:pt idx="8">
                  <c:v>7.102487501439426</c:v>
                </c:pt>
                <c:pt idx="9">
                  <c:v>6.3329928897825809</c:v>
                </c:pt>
                <c:pt idx="10">
                  <c:v>5.433086658116121</c:v>
                </c:pt>
                <c:pt idx="11">
                  <c:v>4.438703199905059</c:v>
                </c:pt>
                <c:pt idx="12">
                  <c:v>3.4081147548177793</c:v>
                </c:pt>
                <c:pt idx="13">
                  <c:v>2.7341509349264732</c:v>
                </c:pt>
                <c:pt idx="14">
                  <c:v>2.064256304926797</c:v>
                </c:pt>
                <c:pt idx="15">
                  <c:v>1.5393606462091427</c:v>
                </c:pt>
                <c:pt idx="16">
                  <c:v>0.9367357440202001</c:v>
                </c:pt>
                <c:pt idx="17">
                  <c:v>0.75286700664105966</c:v>
                </c:pt>
              </c:numCache>
            </c:numRef>
          </c:val>
        </c:ser>
        <c:ser>
          <c:idx val="3"/>
          <c:order val="3"/>
          <c:tx>
            <c:strRef>
              <c:f>Brasil2!$F$4</c:f>
              <c:strCache>
                <c:ptCount val="1"/>
                <c:pt idx="0">
                  <c:v>Mulheres - Espírito Santo</c:v>
                </c:pt>
              </c:strCache>
            </c:strRef>
          </c:tx>
          <c:spPr>
            <a:solidFill>
              <a:srgbClr val="C0504D">
                <a:lumMod val="60000"/>
                <a:lumOff val="40000"/>
                <a:alpha val="30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c:spPr>
          <c:cat>
            <c:strRef>
              <c:f>Brasil2!$B$5:$B$22</c:f>
              <c:strCache>
                <c:ptCount val="18"/>
                <c:pt idx="0">
                  <c:v>0 - 4</c:v>
                </c:pt>
                <c:pt idx="1">
                  <c:v>5 - 9</c:v>
                </c:pt>
                <c:pt idx="2">
                  <c:v>10 -14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40 - 45</c:v>
                </c:pt>
                <c:pt idx="9">
                  <c:v>45 - 49</c:v>
                </c:pt>
                <c:pt idx="10">
                  <c:v>50 -54</c:v>
                </c:pt>
                <c:pt idx="11">
                  <c:v>55 - 59</c:v>
                </c:pt>
                <c:pt idx="12">
                  <c:v>60 - 64</c:v>
                </c:pt>
                <c:pt idx="13">
                  <c:v>65 - 69</c:v>
                </c:pt>
                <c:pt idx="14">
                  <c:v>70 - 74</c:v>
                </c:pt>
                <c:pt idx="15">
                  <c:v>75 - 79</c:v>
                </c:pt>
                <c:pt idx="16">
                  <c:v>80 - 85</c:v>
                </c:pt>
                <c:pt idx="17">
                  <c:v>85 ou +</c:v>
                </c:pt>
              </c:strCache>
            </c:strRef>
          </c:cat>
          <c:val>
            <c:numRef>
              <c:f>Brasil2!$F$5:$F$22</c:f>
              <c:numCache>
                <c:formatCode>General</c:formatCode>
                <c:ptCount val="18"/>
                <c:pt idx="0">
                  <c:v>6.834581160203328</c:v>
                </c:pt>
                <c:pt idx="1">
                  <c:v>8.7602408177217228</c:v>
                </c:pt>
                <c:pt idx="2">
                  <c:v>8.5979314375186071</c:v>
                </c:pt>
                <c:pt idx="3">
                  <c:v>8.2451952233407937</c:v>
                </c:pt>
                <c:pt idx="4">
                  <c:v>8.6519059223076162</c:v>
                </c:pt>
                <c:pt idx="5">
                  <c:v>9.1945176478371611</c:v>
                </c:pt>
                <c:pt idx="6">
                  <c:v>7.9469296843127859</c:v>
                </c:pt>
                <c:pt idx="7">
                  <c:v>7.2147732410051715</c:v>
                </c:pt>
                <c:pt idx="8">
                  <c:v>7.3231081364192665</c:v>
                </c:pt>
                <c:pt idx="9">
                  <c:v>5.6141734019913772</c:v>
                </c:pt>
                <c:pt idx="10">
                  <c:v>6.7804964108897314</c:v>
                </c:pt>
                <c:pt idx="11">
                  <c:v>4.6109867572304806</c:v>
                </c:pt>
                <c:pt idx="12">
                  <c:v>2.6579263653504812</c:v>
                </c:pt>
                <c:pt idx="13">
                  <c:v>2.7394118490258141</c:v>
                </c:pt>
                <c:pt idx="14">
                  <c:v>1.9528949950932288</c:v>
                </c:pt>
                <c:pt idx="15">
                  <c:v>1.3289631826752379</c:v>
                </c:pt>
                <c:pt idx="16">
                  <c:v>0.7865168539325843</c:v>
                </c:pt>
                <c:pt idx="17">
                  <c:v>0.75944691314463464</c:v>
                </c:pt>
              </c:numCache>
            </c:numRef>
          </c:val>
        </c:ser>
        <c:gapWidth val="0"/>
        <c:overlap val="80"/>
        <c:axId val="55248384"/>
        <c:axId val="55249920"/>
      </c:barChart>
      <c:catAx>
        <c:axId val="55248384"/>
        <c:scaling>
          <c:orientation val="minMax"/>
        </c:scaling>
        <c:axPos val="l"/>
        <c:numFmt formatCode="General" sourceLinked="1"/>
        <c:majorTickMark val="none"/>
        <c:tickLblPos val="low"/>
        <c:txPr>
          <a:bodyPr/>
          <a:lstStyle/>
          <a:p>
            <a:pPr>
              <a:defRPr lang="pt-BR"/>
            </a:pPr>
            <a:endParaRPr lang="pt-BR"/>
          </a:p>
        </c:txPr>
        <c:crossAx val="55249920"/>
        <c:crosses val="autoZero"/>
        <c:auto val="1"/>
        <c:lblAlgn val="ctr"/>
        <c:lblOffset val="0"/>
        <c:tickLblSkip val="1"/>
      </c:catAx>
      <c:valAx>
        <c:axId val="55249920"/>
        <c:scaling>
          <c:orientation val="minMax"/>
        </c:scaling>
        <c:axPos val="b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;0" sourceLinked="0"/>
        <c:maj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55248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3468758979785407"/>
          <c:w val="1"/>
          <c:h val="0.13034537037037044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gap"/>
  </c:chart>
  <c:txPr>
    <a:bodyPr/>
    <a:lstStyle/>
    <a:p>
      <a:pPr>
        <a:defRPr sz="1400"/>
      </a:pPr>
      <a:endParaRPr lang="pt-BR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Plan2!$B$265</c:f>
              <c:strCache>
                <c:ptCount val="1"/>
                <c:pt idx="0">
                  <c:v>ES</c:v>
                </c:pt>
              </c:strCache>
            </c:strRef>
          </c:tx>
          <c:dLbls>
            <c:dLbl>
              <c:idx val="0"/>
              <c:layout>
                <c:manualLayout>
                  <c:x val="-3.6483517754113868E-3"/>
                  <c:y val="-0.13999487034804689"/>
                </c:manualLayout>
              </c:layout>
              <c:showVal val="1"/>
            </c:dLbl>
            <c:dLbl>
              <c:idx val="1"/>
              <c:layout>
                <c:manualLayout>
                  <c:x val="3.5955692763074568E-3"/>
                  <c:y val="-0.11723819538844289"/>
                </c:manualLayout>
              </c:layout>
              <c:showVal val="1"/>
            </c:dLbl>
            <c:dLbl>
              <c:idx val="3"/>
              <c:layout>
                <c:manualLayout>
                  <c:x val="8.2670806017090068E-3"/>
                  <c:y val="-7.2920567339506527E-3"/>
                </c:manualLayout>
              </c:layout>
              <c:showVal val="1"/>
            </c:dLbl>
            <c:dLbl>
              <c:idx val="5"/>
              <c:layout>
                <c:manualLayout>
                  <c:x val="2.6838079711401851E-2"/>
                  <c:y val="-9.7848111005668231E-4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showVal val="1"/>
          </c:dLbls>
          <c:cat>
            <c:strRef>
              <c:f>Plan2!$A$266:$A$271</c:f>
              <c:strCache>
                <c:ptCount val="6"/>
                <c:pt idx="0">
                  <c:v>Empregados</c:v>
                </c:pt>
                <c:pt idx="1">
                  <c:v>Conta Própria</c:v>
                </c:pt>
                <c:pt idx="2">
                  <c:v>Empregador</c:v>
                </c:pt>
                <c:pt idx="3">
                  <c:v>Empregos não Remunerados</c:v>
                </c:pt>
                <c:pt idx="4">
                  <c:v>Consumo Próprio</c:v>
                </c:pt>
                <c:pt idx="5">
                  <c:v>Trabalhadores Domésticos</c:v>
                </c:pt>
              </c:strCache>
            </c:strRef>
          </c:cat>
          <c:val>
            <c:numRef>
              <c:f>Plan2!$B$266:$B$271</c:f>
              <c:numCache>
                <c:formatCode>0.00</c:formatCode>
                <c:ptCount val="6"/>
                <c:pt idx="0">
                  <c:v>61.593872865133157</c:v>
                </c:pt>
                <c:pt idx="1">
                  <c:v>17.594125039696891</c:v>
                </c:pt>
                <c:pt idx="2">
                  <c:v>4.1159248826180255</c:v>
                </c:pt>
                <c:pt idx="3">
                  <c:v>6.2320701233829014</c:v>
                </c:pt>
                <c:pt idx="4">
                  <c:v>3.3334177843165098</c:v>
                </c:pt>
                <c:pt idx="5">
                  <c:v>7.1305893048525331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696856174916078"/>
          <c:y val="0.21010644027802741"/>
          <c:w val="0.30054979361060585"/>
          <c:h val="0.6538228731180763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698840147416685E-2"/>
          <c:y val="0.33096120519182592"/>
          <c:w val="0.68035386134673059"/>
          <c:h val="0.65169191414526495"/>
        </c:manualLayout>
      </c:layout>
      <c:pie3DChart>
        <c:varyColors val="1"/>
        <c:ser>
          <c:idx val="0"/>
          <c:order val="0"/>
          <c:dPt>
            <c:idx val="0"/>
            <c:explosion val="1"/>
          </c:dPt>
          <c:dLbls>
            <c:txPr>
              <a:bodyPr/>
              <a:lstStyle/>
              <a:p>
                <a:pPr>
                  <a:defRPr lang="pt-BR" sz="1400" b="1"/>
                </a:pPr>
                <a:endParaRPr lang="pt-BR"/>
              </a:p>
            </c:txPr>
            <c:showVal val="1"/>
            <c:showLeaderLines val="1"/>
          </c:dLbls>
          <c:cat>
            <c:strRef>
              <c:f>'1'!$A$53:$A$57</c:f>
              <c:strCache>
                <c:ptCount val="5"/>
                <c:pt idx="0">
                  <c:v>Empregados</c:v>
                </c:pt>
                <c:pt idx="1">
                  <c:v>Conta Própria</c:v>
                </c:pt>
                <c:pt idx="2">
                  <c:v>Empregador</c:v>
                </c:pt>
                <c:pt idx="3">
                  <c:v>Não - Remunerados</c:v>
                </c:pt>
                <c:pt idx="4">
                  <c:v>Produção para Próprio Consumo</c:v>
                </c:pt>
              </c:strCache>
            </c:strRef>
          </c:cat>
          <c:val>
            <c:numRef>
              <c:f>'1'!$D$53:$D$57</c:f>
              <c:numCache>
                <c:formatCode>0.00</c:formatCode>
                <c:ptCount val="5"/>
                <c:pt idx="0">
                  <c:v>38.355576965380124</c:v>
                </c:pt>
                <c:pt idx="1">
                  <c:v>17.808642576900567</c:v>
                </c:pt>
                <c:pt idx="2">
                  <c:v>6.0273606419977215</c:v>
                </c:pt>
                <c:pt idx="3">
                  <c:v>23.28773226333653</c:v>
                </c:pt>
                <c:pt idx="4">
                  <c:v>14.520687552383826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039189102479081"/>
          <c:y val="0.27176006914939982"/>
          <c:w val="0.30278275124763077"/>
          <c:h val="0.59225343068724157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698840147416685E-2"/>
          <c:y val="0.37302213932194556"/>
          <c:w val="0.63721059044370165"/>
          <c:h val="0.60963084349864261"/>
        </c:manualLayout>
      </c:layout>
      <c:pie3DChart>
        <c:varyColors val="1"/>
        <c:ser>
          <c:idx val="0"/>
          <c:order val="0"/>
          <c:dPt>
            <c:idx val="0"/>
            <c:explosion val="1"/>
          </c:dPt>
          <c:dLbls>
            <c:dLbl>
              <c:idx val="4"/>
              <c:layout>
                <c:manualLayout>
                  <c:x val="-4.4112609599741889E-3"/>
                  <c:y val="-2.8015676122676452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4.7488584474885853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 b="1"/>
                </a:pPr>
                <a:endParaRPr lang="pt-BR"/>
              </a:p>
            </c:txPr>
            <c:showVal val="1"/>
            <c:showLeaderLines val="1"/>
          </c:dLbls>
          <c:cat>
            <c:strRef>
              <c:f>'1'!$A$61:$A$66</c:f>
              <c:strCache>
                <c:ptCount val="6"/>
                <c:pt idx="0">
                  <c:v>Empregados</c:v>
                </c:pt>
                <c:pt idx="1">
                  <c:v>Trabalhadores Domésticos</c:v>
                </c:pt>
                <c:pt idx="2">
                  <c:v>Conta Própria</c:v>
                </c:pt>
                <c:pt idx="3">
                  <c:v>Empregador</c:v>
                </c:pt>
                <c:pt idx="4">
                  <c:v>Não - Remunerados</c:v>
                </c:pt>
                <c:pt idx="5">
                  <c:v>Produção para Próprio Consumo</c:v>
                </c:pt>
              </c:strCache>
            </c:strRef>
          </c:cat>
          <c:val>
            <c:numRef>
              <c:f>'1'!$D$61:$D$66</c:f>
              <c:numCache>
                <c:formatCode>0.00</c:formatCode>
                <c:ptCount val="6"/>
                <c:pt idx="0">
                  <c:v>67.830698269496878</c:v>
                </c:pt>
                <c:pt idx="1">
                  <c:v>9.0443372283851531</c:v>
                </c:pt>
                <c:pt idx="2">
                  <c:v>17.53655160868929</c:v>
                </c:pt>
                <c:pt idx="3">
                  <c:v>3.6029229329770098</c:v>
                </c:pt>
                <c:pt idx="4">
                  <c:v>1.6545749670430201</c:v>
                </c:pt>
                <c:pt idx="5">
                  <c:v>0.33091499340861458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067625160675914"/>
          <c:y val="0.33654880811131532"/>
          <c:w val="0.31329775893723905"/>
          <c:h val="0.56290192490250635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Plan2!$B$326</c:f>
              <c:strCache>
                <c:ptCount val="1"/>
                <c:pt idx="0">
                  <c:v>ES</c:v>
                </c:pt>
              </c:strCache>
            </c:strRef>
          </c:tx>
          <c:dLbls>
            <c:dLbl>
              <c:idx val="0"/>
              <c:spPr/>
              <c:txPr>
                <a:bodyPr rot="0"/>
                <a:lstStyle/>
                <a:p>
                  <a:pPr>
                    <a:defRPr lang="pt-BR" sz="1400" b="1"/>
                  </a:pPr>
                  <a:endParaRPr lang="pt-BR"/>
                </a:p>
              </c:txPr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Lbl>
              <c:idx val="4"/>
              <c:showVal val="1"/>
            </c:dLbl>
            <c:dLbl>
              <c:idx val="5"/>
              <c:showVal val="1"/>
            </c:dLbl>
            <c:delete val="1"/>
          </c:dLbls>
          <c:cat>
            <c:strRef>
              <c:f>Plan2!$A$327:$A$331</c:f>
              <c:strCache>
                <c:ptCount val="5"/>
                <c:pt idx="0">
                  <c:v>Empregados</c:v>
                </c:pt>
                <c:pt idx="1">
                  <c:v>Conta Própria</c:v>
                </c:pt>
                <c:pt idx="2">
                  <c:v>Empregador</c:v>
                </c:pt>
                <c:pt idx="3">
                  <c:v>Não - Remunerados</c:v>
                </c:pt>
                <c:pt idx="4">
                  <c:v>Trabalhadores Domésticos</c:v>
                </c:pt>
              </c:strCache>
            </c:strRef>
          </c:cat>
          <c:val>
            <c:numRef>
              <c:f>Plan2!$B$327:$B$331</c:f>
              <c:numCache>
                <c:formatCode>0.00</c:formatCode>
                <c:ptCount val="5"/>
                <c:pt idx="0">
                  <c:v>86.176328911802941</c:v>
                </c:pt>
                <c:pt idx="1">
                  <c:v>6.2534008902527125</c:v>
                </c:pt>
                <c:pt idx="2">
                  <c:v>3.5658055538210394</c:v>
                </c:pt>
                <c:pt idx="3">
                  <c:v>0.10972052487444622</c:v>
                </c:pt>
                <c:pt idx="4">
                  <c:v>3.8947441192474779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967857863922143"/>
          <c:y val="0.13127195639006661"/>
          <c:w val="0.24698808710310557"/>
          <c:h val="0.67221544301990255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698840147416685E-2"/>
          <c:y val="0.37302213932194578"/>
          <c:w val="0.63721059044370165"/>
          <c:h val="0.60963084349864283"/>
        </c:manualLayout>
      </c:layout>
      <c:pie3DChart>
        <c:varyColors val="1"/>
        <c:ser>
          <c:idx val="0"/>
          <c:order val="0"/>
          <c:dPt>
            <c:idx val="0"/>
            <c:explosion val="1"/>
          </c:dPt>
          <c:dLbls>
            <c:dLbl>
              <c:idx val="4"/>
              <c:layout>
                <c:manualLayout>
                  <c:x val="-4.4112609599741941E-3"/>
                  <c:y val="-2.8015676122676452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4.7488584474885853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 b="1"/>
                </a:pPr>
                <a:endParaRPr lang="pt-BR"/>
              </a:p>
            </c:txPr>
            <c:showVal val="1"/>
            <c:showLeaderLines val="1"/>
          </c:dLbls>
          <c:cat>
            <c:strRef>
              <c:f>'1'!$A$76:$A$81</c:f>
              <c:strCache>
                <c:ptCount val="6"/>
                <c:pt idx="0">
                  <c:v>Empregados</c:v>
                </c:pt>
                <c:pt idx="1">
                  <c:v>Trabalhadores Domésticos</c:v>
                </c:pt>
                <c:pt idx="2">
                  <c:v>Conta Própria</c:v>
                </c:pt>
                <c:pt idx="3">
                  <c:v>Empregador</c:v>
                </c:pt>
                <c:pt idx="4">
                  <c:v>Não - Remunerados</c:v>
                </c:pt>
                <c:pt idx="5">
                  <c:v>Produção para Próprio Consumo</c:v>
                </c:pt>
              </c:strCache>
            </c:strRef>
          </c:cat>
          <c:val>
            <c:numRef>
              <c:f>'1'!$D$76:$D$81</c:f>
              <c:numCache>
                <c:formatCode>0.00</c:formatCode>
                <c:ptCount val="6"/>
                <c:pt idx="0">
                  <c:v>86.176726468997629</c:v>
                </c:pt>
                <c:pt idx="1">
                  <c:v>4.1064920407251515</c:v>
                </c:pt>
                <c:pt idx="2">
                  <c:v>6.0149545016341746</c:v>
                </c:pt>
                <c:pt idx="3">
                  <c:v>3.5861412212843002</c:v>
                </c:pt>
                <c:pt idx="4">
                  <c:v>0.11568576735874343</c:v>
                </c:pt>
                <c:pt idx="5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043321930584165"/>
          <c:y val="0.33654880811131532"/>
          <c:w val="0.30354081431370838"/>
          <c:h val="0.55371473320603315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698840147416685E-2"/>
          <c:y val="0.37302213932194689"/>
          <c:w val="0.63721059044370165"/>
          <c:h val="0.60963084349864416"/>
        </c:manualLayout>
      </c:layout>
      <c:pie3DChart>
        <c:varyColors val="1"/>
        <c:ser>
          <c:idx val="0"/>
          <c:order val="0"/>
          <c:dPt>
            <c:idx val="0"/>
            <c:explosion val="1"/>
          </c:dPt>
          <c:dLbls>
            <c:dLbl>
              <c:idx val="4"/>
              <c:layout>
                <c:manualLayout>
                  <c:x val="-4.4112609599742131E-3"/>
                  <c:y val="-2.8015676122676452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4.7488584474885853E-2"/>
                </c:manualLayout>
              </c:layout>
              <c:showVal val="1"/>
            </c:dLbl>
            <c:txPr>
              <a:bodyPr/>
              <a:lstStyle/>
              <a:p>
                <a:pPr>
                  <a:defRPr lang="pt-BR" sz="1400" b="1"/>
                </a:pPr>
                <a:endParaRPr lang="pt-BR"/>
              </a:p>
            </c:txPr>
            <c:showVal val="1"/>
            <c:showLeaderLines val="1"/>
          </c:dLbls>
          <c:cat>
            <c:strRef>
              <c:f>'1'!$A$84:$A$88</c:f>
              <c:strCache>
                <c:ptCount val="5"/>
                <c:pt idx="0">
                  <c:v>Empregados</c:v>
                </c:pt>
                <c:pt idx="1">
                  <c:v>Conta Própria</c:v>
                </c:pt>
                <c:pt idx="2">
                  <c:v>Empregador</c:v>
                </c:pt>
                <c:pt idx="3">
                  <c:v>Não - Remunerados</c:v>
                </c:pt>
                <c:pt idx="4">
                  <c:v>Produção para Próprio Consumo</c:v>
                </c:pt>
              </c:strCache>
            </c:strRef>
          </c:cat>
          <c:val>
            <c:numRef>
              <c:f>'1'!$D$84:$D$88</c:f>
              <c:numCache>
                <c:formatCode>0.00</c:formatCode>
                <c:ptCount val="5"/>
                <c:pt idx="0">
                  <c:v>29.910434758936102</c:v>
                </c:pt>
                <c:pt idx="1">
                  <c:v>29.911342208186689</c:v>
                </c:pt>
                <c:pt idx="2">
                  <c:v>13.839508525485726</c:v>
                </c:pt>
                <c:pt idx="3">
                  <c:v>17.857693808473762</c:v>
                </c:pt>
                <c:pt idx="4">
                  <c:v>8.4810206989174137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936187564555704"/>
          <c:y val="0.33654880811131532"/>
          <c:w val="0.31461213489844825"/>
          <c:h val="0.56044015331416963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698840147416685E-2"/>
          <c:y val="0.37302213932194711"/>
          <c:w val="0.63721059044370165"/>
          <c:h val="0.6096308434986446"/>
        </c:manualLayout>
      </c:layout>
      <c:pie3DChart>
        <c:varyColors val="1"/>
        <c:ser>
          <c:idx val="0"/>
          <c:order val="0"/>
          <c:dPt>
            <c:idx val="0"/>
            <c:explosion val="1"/>
          </c:dPt>
          <c:dLbls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lang="pt-BR" sz="1400" b="1"/>
                </a:pPr>
                <a:endParaRPr lang="pt-BR"/>
              </a:p>
            </c:txPr>
            <c:showVal val="1"/>
            <c:showLeaderLines val="1"/>
          </c:dLbls>
          <c:cat>
            <c:strRef>
              <c:f>'1'!$A$91:$A$96</c:f>
              <c:strCache>
                <c:ptCount val="6"/>
                <c:pt idx="0">
                  <c:v>Empregados</c:v>
                </c:pt>
                <c:pt idx="1">
                  <c:v>Trabalhadores Domésticos</c:v>
                </c:pt>
                <c:pt idx="2">
                  <c:v>Conta Própria</c:v>
                </c:pt>
                <c:pt idx="3">
                  <c:v>Empregador</c:v>
                </c:pt>
                <c:pt idx="4">
                  <c:v>Não - Remunerados</c:v>
                </c:pt>
                <c:pt idx="5">
                  <c:v>Produção para Próprio Consumo</c:v>
                </c:pt>
              </c:strCache>
            </c:strRef>
          </c:cat>
          <c:val>
            <c:numRef>
              <c:f>'1'!$D$91:$D$96</c:f>
              <c:numCache>
                <c:formatCode>0.00</c:formatCode>
                <c:ptCount val="6"/>
                <c:pt idx="0">
                  <c:v>92.960041096393056</c:v>
                </c:pt>
                <c:pt idx="1">
                  <c:v>0.36106116757788848</c:v>
                </c:pt>
                <c:pt idx="2">
                  <c:v>3.6098778116170696</c:v>
                </c:pt>
                <c:pt idx="3">
                  <c:v>3.0690199244119913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513438717997065"/>
          <c:y val="0.33654880811131532"/>
          <c:w val="0.29883962336402348"/>
          <c:h val="0.56147939376658695"/>
        </c:manualLayout>
      </c:layout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0071757326895762"/>
          <c:y val="8.5292923290249248E-2"/>
          <c:w val="0.87742131624664665"/>
          <c:h val="0.6825716832565849"/>
        </c:manualLayout>
      </c:layout>
      <c:lineChart>
        <c:grouping val="standard"/>
        <c:ser>
          <c:idx val="0"/>
          <c:order val="0"/>
          <c:tx>
            <c:strRef>
              <c:f>'Renda Real'!$A$3</c:f>
              <c:strCache>
                <c:ptCount val="1"/>
                <c:pt idx="0">
                  <c:v>BR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'Renda Real'!$B$2:$H$2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'Renda Real'!$B$3:$H$3</c:f>
              <c:numCache>
                <c:formatCode>0.00</c:formatCode>
                <c:ptCount val="7"/>
                <c:pt idx="0">
                  <c:v>450.12879321570631</c:v>
                </c:pt>
                <c:pt idx="1">
                  <c:v>452.06774797104026</c:v>
                </c:pt>
                <c:pt idx="2">
                  <c:v>417.59186600980672</c:v>
                </c:pt>
                <c:pt idx="3">
                  <c:v>431.4970844309459</c:v>
                </c:pt>
                <c:pt idx="4">
                  <c:v>456.28716445404763</c:v>
                </c:pt>
                <c:pt idx="5">
                  <c:v>498.56219963547585</c:v>
                </c:pt>
                <c:pt idx="6">
                  <c:v>513.42529296875</c:v>
                </c:pt>
              </c:numCache>
            </c:numRef>
          </c:val>
        </c:ser>
        <c:ser>
          <c:idx val="1"/>
          <c:order val="1"/>
          <c:tx>
            <c:strRef>
              <c:f>'Renda Real'!$A$4</c:f>
              <c:strCache>
                <c:ptCount val="1"/>
                <c:pt idx="0">
                  <c:v>SE</c:v>
                </c:pt>
              </c:strCache>
            </c:strRef>
          </c:tx>
          <c:marker>
            <c:symbol val="none"/>
          </c:marker>
          <c:cat>
            <c:numRef>
              <c:f>'Renda Real'!$B$2:$H$2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'Renda Real'!$B$4:$H$4</c:f>
              <c:numCache>
                <c:formatCode>0.00</c:formatCode>
                <c:ptCount val="7"/>
                <c:pt idx="0">
                  <c:v>560.1284468194566</c:v>
                </c:pt>
                <c:pt idx="1">
                  <c:v>562.64396508903121</c:v>
                </c:pt>
                <c:pt idx="2">
                  <c:v>522.6940832265426</c:v>
                </c:pt>
                <c:pt idx="3">
                  <c:v>529.02573317455801</c:v>
                </c:pt>
                <c:pt idx="4">
                  <c:v>569.18590287407801</c:v>
                </c:pt>
                <c:pt idx="5">
                  <c:v>622.20728598265009</c:v>
                </c:pt>
                <c:pt idx="6">
                  <c:v>625.66986083984341</c:v>
                </c:pt>
              </c:numCache>
            </c:numRef>
          </c:val>
        </c:ser>
        <c:ser>
          <c:idx val="2"/>
          <c:order val="2"/>
          <c:tx>
            <c:strRef>
              <c:f>'Renda Real'!$A$5</c:f>
              <c:strCache>
                <c:ptCount val="1"/>
                <c:pt idx="0">
                  <c:v>ES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marker>
            <c:symbol val="none"/>
          </c:marker>
          <c:dLbls>
            <c:dLbl>
              <c:idx val="6"/>
              <c:showVal val="1"/>
            </c:dLbl>
            <c:delete val="1"/>
          </c:dLbls>
          <c:cat>
            <c:numRef>
              <c:f>'Renda Real'!$B$2:$H$2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'Renda Real'!$B$5:$H$5</c:f>
              <c:numCache>
                <c:formatCode>0.00</c:formatCode>
                <c:ptCount val="7"/>
                <c:pt idx="0">
                  <c:v>425.0974238277708</c:v>
                </c:pt>
                <c:pt idx="1">
                  <c:v>460.48814488901894</c:v>
                </c:pt>
                <c:pt idx="2">
                  <c:v>412.53511047467305</c:v>
                </c:pt>
                <c:pt idx="3">
                  <c:v>447.60985663536059</c:v>
                </c:pt>
                <c:pt idx="4">
                  <c:v>475.23906134067124</c:v>
                </c:pt>
                <c:pt idx="5">
                  <c:v>501.47599751529629</c:v>
                </c:pt>
                <c:pt idx="6">
                  <c:v>522.69976806640852</c:v>
                </c:pt>
              </c:numCache>
            </c:numRef>
          </c:val>
        </c:ser>
        <c:marker val="1"/>
        <c:axId val="62510208"/>
        <c:axId val="62511744"/>
      </c:lineChart>
      <c:catAx>
        <c:axId val="625102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2511744"/>
        <c:crosses val="autoZero"/>
        <c:auto val="1"/>
        <c:lblAlgn val="ctr"/>
        <c:lblOffset val="100"/>
      </c:catAx>
      <c:valAx>
        <c:axId val="62511744"/>
        <c:scaling>
          <c:orientation val="minMax"/>
          <c:min val="400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2510208"/>
        <c:crosses val="autoZero"/>
        <c:crossBetween val="between"/>
      </c:valAx>
    </c:plotArea>
    <c:legend>
      <c:legendPos val="b"/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0788089705119239"/>
          <c:y val="0.12603922604186671"/>
          <c:w val="0.88280181846898043"/>
          <c:h val="0.67785469524644049"/>
        </c:manualLayout>
      </c:layout>
      <c:lineChart>
        <c:grouping val="standard"/>
        <c:ser>
          <c:idx val="0"/>
          <c:order val="0"/>
          <c:tx>
            <c:strRef>
              <c:f>'Renda Real'!$A$10</c:f>
              <c:strCache>
                <c:ptCount val="1"/>
                <c:pt idx="0">
                  <c:v>BR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'Renda Real'!$B$2:$H$2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'Renda Real'!$B$10:$H$10</c:f>
              <c:numCache>
                <c:formatCode>0.00</c:formatCode>
                <c:ptCount val="7"/>
                <c:pt idx="0">
                  <c:v>557.00602479424197</c:v>
                </c:pt>
                <c:pt idx="1">
                  <c:v>556.27173675292465</c:v>
                </c:pt>
                <c:pt idx="2">
                  <c:v>511.49935014532696</c:v>
                </c:pt>
                <c:pt idx="3">
                  <c:v>527.89247888138777</c:v>
                </c:pt>
                <c:pt idx="4">
                  <c:v>554.49232855676564</c:v>
                </c:pt>
                <c:pt idx="5">
                  <c:v>601.01681457117354</c:v>
                </c:pt>
                <c:pt idx="6">
                  <c:v>615.85211181639738</c:v>
                </c:pt>
              </c:numCache>
            </c:numRef>
          </c:val>
        </c:ser>
        <c:ser>
          <c:idx val="1"/>
          <c:order val="1"/>
          <c:tx>
            <c:strRef>
              <c:f>'Renda Real'!$A$11</c:f>
              <c:strCache>
                <c:ptCount val="1"/>
                <c:pt idx="0">
                  <c:v>SE</c:v>
                </c:pt>
              </c:strCache>
            </c:strRef>
          </c:tx>
          <c:marker>
            <c:symbol val="none"/>
          </c:marker>
          <c:cat>
            <c:numRef>
              <c:f>'Renda Real'!$B$2:$H$2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'Renda Real'!$B$11:$H$11</c:f>
              <c:numCache>
                <c:formatCode>0.00</c:formatCode>
                <c:ptCount val="7"/>
                <c:pt idx="0">
                  <c:v>677.18417028657495</c:v>
                </c:pt>
                <c:pt idx="1">
                  <c:v>674.9568844966675</c:v>
                </c:pt>
                <c:pt idx="2">
                  <c:v>624.01649338408299</c:v>
                </c:pt>
                <c:pt idx="3">
                  <c:v>631.72280576841092</c:v>
                </c:pt>
                <c:pt idx="4">
                  <c:v>673.65283720718355</c:v>
                </c:pt>
                <c:pt idx="5">
                  <c:v>730.94751413492861</c:v>
                </c:pt>
                <c:pt idx="6">
                  <c:v>732.27471923830058</c:v>
                </c:pt>
              </c:numCache>
            </c:numRef>
          </c:val>
        </c:ser>
        <c:ser>
          <c:idx val="2"/>
          <c:order val="2"/>
          <c:tx>
            <c:strRef>
              <c:f>'Renda Real'!$A$12</c:f>
              <c:strCache>
                <c:ptCount val="1"/>
                <c:pt idx="0">
                  <c:v>ES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6"/>
              <c:showVal val="1"/>
            </c:dLbl>
            <c:delete val="1"/>
          </c:dLbls>
          <c:cat>
            <c:numRef>
              <c:f>'Renda Real'!$B$2:$H$2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'Renda Real'!$B$12:$H$12</c:f>
              <c:numCache>
                <c:formatCode>0.00</c:formatCode>
                <c:ptCount val="7"/>
                <c:pt idx="0">
                  <c:v>530.79608027502354</c:v>
                </c:pt>
                <c:pt idx="1">
                  <c:v>556.86371215406336</c:v>
                </c:pt>
                <c:pt idx="2">
                  <c:v>497.38638017059264</c:v>
                </c:pt>
                <c:pt idx="3">
                  <c:v>542.90197761381512</c:v>
                </c:pt>
                <c:pt idx="4">
                  <c:v>575.57526403392296</c:v>
                </c:pt>
                <c:pt idx="5">
                  <c:v>598.12943153944855</c:v>
                </c:pt>
                <c:pt idx="6">
                  <c:v>621.3994140625</c:v>
                </c:pt>
              </c:numCache>
            </c:numRef>
          </c:val>
        </c:ser>
        <c:marker val="1"/>
        <c:axId val="62366080"/>
        <c:axId val="62367616"/>
      </c:lineChart>
      <c:catAx>
        <c:axId val="62366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2367616"/>
        <c:crosses val="autoZero"/>
        <c:auto val="1"/>
        <c:lblAlgn val="ctr"/>
        <c:lblOffset val="100"/>
      </c:catAx>
      <c:valAx>
        <c:axId val="62367616"/>
        <c:scaling>
          <c:orientation val="minMax"/>
          <c:min val="450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62366080"/>
        <c:crosses val="autoZero"/>
        <c:crossBetween val="between"/>
      </c:valAx>
    </c:plotArea>
    <c:legend>
      <c:legendPos val="b"/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9.6825183036331017E-2"/>
          <c:y val="9.6225868962642805E-2"/>
          <c:w val="0.89328513401601051"/>
          <c:h val="0.72536242549120356"/>
        </c:manualLayout>
      </c:layout>
      <c:lineChart>
        <c:grouping val="standard"/>
        <c:ser>
          <c:idx val="0"/>
          <c:order val="0"/>
          <c:tx>
            <c:strRef>
              <c:f>'Renda Real'!$A$17</c:f>
              <c:strCache>
                <c:ptCount val="1"/>
                <c:pt idx="0">
                  <c:v>BR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'Renda Real'!$B$2:$H$2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'Renda Real'!$B$17:$H$17</c:f>
              <c:numCache>
                <c:formatCode>0.00</c:formatCode>
                <c:ptCount val="7"/>
                <c:pt idx="0">
                  <c:v>433.05983589577971</c:v>
                </c:pt>
                <c:pt idx="1">
                  <c:v>429.77767180950747</c:v>
                </c:pt>
                <c:pt idx="2">
                  <c:v>392.20505897820783</c:v>
                </c:pt>
                <c:pt idx="3">
                  <c:v>404.02165015382536</c:v>
                </c:pt>
                <c:pt idx="4">
                  <c:v>422.47336148953843</c:v>
                </c:pt>
                <c:pt idx="5">
                  <c:v>457.4137896336124</c:v>
                </c:pt>
                <c:pt idx="6">
                  <c:v>474.41665649414023</c:v>
                </c:pt>
              </c:numCache>
            </c:numRef>
          </c:val>
        </c:ser>
        <c:ser>
          <c:idx val="1"/>
          <c:order val="1"/>
          <c:tx>
            <c:strRef>
              <c:f>'Renda Real'!$A$18</c:f>
              <c:strCache>
                <c:ptCount val="1"/>
                <c:pt idx="0">
                  <c:v>SE</c:v>
                </c:pt>
              </c:strCache>
            </c:strRef>
          </c:tx>
          <c:marker>
            <c:symbol val="none"/>
          </c:marker>
          <c:cat>
            <c:numRef>
              <c:f>'Renda Real'!$B$2:$H$2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'Renda Real'!$B$18:$H$18</c:f>
              <c:numCache>
                <c:formatCode>0.00</c:formatCode>
                <c:ptCount val="7"/>
                <c:pt idx="0">
                  <c:v>522.58271379854921</c:v>
                </c:pt>
                <c:pt idx="1">
                  <c:v>518.53665252560666</c:v>
                </c:pt>
                <c:pt idx="2">
                  <c:v>473.14044372447415</c:v>
                </c:pt>
                <c:pt idx="3">
                  <c:v>476.49985314152849</c:v>
                </c:pt>
                <c:pt idx="4">
                  <c:v>504.00864221115097</c:v>
                </c:pt>
                <c:pt idx="5">
                  <c:v>550.57649347755853</c:v>
                </c:pt>
                <c:pt idx="6">
                  <c:v>562.23284912109341</c:v>
                </c:pt>
              </c:numCache>
            </c:numRef>
          </c:val>
        </c:ser>
        <c:ser>
          <c:idx val="2"/>
          <c:order val="2"/>
          <c:tx>
            <c:strRef>
              <c:f>'Renda Real'!$A$19</c:f>
              <c:strCache>
                <c:ptCount val="1"/>
                <c:pt idx="0">
                  <c:v>ES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6"/>
              <c:showVal val="1"/>
            </c:dLbl>
            <c:delete val="1"/>
          </c:dLbls>
          <c:cat>
            <c:numRef>
              <c:f>'Renda Real'!$B$2:$H$2</c:f>
              <c:numCache>
                <c:formatCode>General</c:formatCode>
                <c:ptCount val="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</c:numCache>
            </c:numRef>
          </c:cat>
          <c:val>
            <c:numRef>
              <c:f>'Renda Real'!$B$19:$H$19</c:f>
              <c:numCache>
                <c:formatCode>0.00</c:formatCode>
                <c:ptCount val="7"/>
                <c:pt idx="0">
                  <c:v>410.1591963519067</c:v>
                </c:pt>
                <c:pt idx="1">
                  <c:v>427.42290225072662</c:v>
                </c:pt>
                <c:pt idx="2">
                  <c:v>375.52925209321427</c:v>
                </c:pt>
                <c:pt idx="3">
                  <c:v>416.91578928427163</c:v>
                </c:pt>
                <c:pt idx="4">
                  <c:v>420.19457563272732</c:v>
                </c:pt>
                <c:pt idx="5">
                  <c:v>452.40454187694201</c:v>
                </c:pt>
                <c:pt idx="6">
                  <c:v>472.06588745117165</c:v>
                </c:pt>
              </c:numCache>
            </c:numRef>
          </c:val>
        </c:ser>
        <c:marker val="1"/>
        <c:axId val="62553472"/>
        <c:axId val="62563456"/>
      </c:lineChart>
      <c:catAx>
        <c:axId val="62553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2563456"/>
        <c:crosses val="autoZero"/>
        <c:auto val="1"/>
        <c:lblAlgn val="ctr"/>
        <c:lblOffset val="100"/>
      </c:catAx>
      <c:valAx>
        <c:axId val="62563456"/>
        <c:scaling>
          <c:orientation val="minMax"/>
          <c:min val="350"/>
        </c:scaling>
        <c:axPos val="l"/>
        <c:majorGridlines>
          <c:spPr>
            <a:ln>
              <a:solidFill>
                <a:srgbClr val="4F81BD">
                  <a:alpha val="25000"/>
                </a:srgbClr>
              </a:solidFill>
            </a:ln>
          </c:spPr>
        </c:majorGridlines>
        <c:numFmt formatCode="0.00" sourceLinked="1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62553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033326426301985"/>
          <c:y val="0.9223707900998358"/>
          <c:w val="0.19933347147396049"/>
          <c:h val="7.1398680305149134E-2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</c:chart>
  <c:txPr>
    <a:bodyPr/>
    <a:lstStyle/>
    <a:p>
      <a:pPr>
        <a:defRPr sz="1400"/>
      </a:pPr>
      <a:endParaRPr lang="pt-B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0.31044</cdr:y>
    </cdr:from>
    <cdr:to>
      <cdr:x>0.0465</cdr:x>
      <cdr:y>0.43039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-152400" y="1117599"/>
          <a:ext cx="368300" cy="43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%</a:t>
          </a:r>
          <a:endParaRPr lang="pt-BR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0.94429</cdr:y>
    </cdr:from>
    <cdr:to>
      <cdr:x>0.14863</cdr:x>
      <cdr:y>1</cdr:y>
    </cdr:to>
    <cdr:sp macro="" textlink="">
      <cdr:nvSpPr>
        <cdr:cNvPr id="2" name="CaixaDeTexto 9"/>
        <cdr:cNvSpPr txBox="1"/>
      </cdr:nvSpPr>
      <cdr:spPr>
        <a:xfrm xmlns:a="http://schemas.openxmlformats.org/drawingml/2006/main">
          <a:off x="-393700" y="4351179"/>
          <a:ext cx="145424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pt-BR" sz="1000" dirty="0" smtClean="0">
              <a:latin typeface="Verdana" pitchFamily="34" charset="0"/>
            </a:rPr>
            <a:t>Fonte: PNAD / IJSN</a:t>
          </a:r>
          <a:endParaRPr lang="pt-BR" sz="1000" dirty="0">
            <a:latin typeface="Verdan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0.0014</cdr:x>
      <cdr:y>0.39227</cdr:y>
    </cdr:from>
    <cdr:to>
      <cdr:x>0.04468</cdr:x>
      <cdr:y>0.45588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2660" y="1505803"/>
          <a:ext cx="391355" cy="244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pt-BR" sz="1600" b="1" dirty="0"/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4" rIns="90650" bIns="45324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r>
              <a:rPr lang="pt-BR"/>
              <a:t>Sumário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4" rIns="90650" bIns="45324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4" rIns="90650" bIns="45324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4" rIns="90650" bIns="45324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fld id="{57C07DE7-5F05-4C34-A7AA-7F0B3549D1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4" rIns="90650" bIns="45324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r>
              <a:rPr lang="pt-BR"/>
              <a:t>Sumário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4" rIns="90650" bIns="45324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8338" y="738188"/>
            <a:ext cx="5326062" cy="3687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4" rIns="90650" bIns="45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4" rIns="90650" bIns="45324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50" tIns="45324" rIns="90650" bIns="45324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fld id="{FDA1E61F-5D34-4F54-B754-301A4879B5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3011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/>
              <a:t>Sumário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Título em vermelho propositalmente?</a:t>
            </a:r>
          </a:p>
        </p:txBody>
      </p:sp>
      <p:sp>
        <p:nvSpPr>
          <p:cNvPr id="10854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4EB38-C021-45CA-8B41-1FEFE66D7E85}" type="slidenum">
              <a:rPr lang="pt-BR" smtClean="0"/>
              <a:pPr/>
              <a:t>69</a:t>
            </a:fld>
            <a:endParaRPr lang="pt-BR" smtClean="0"/>
          </a:p>
        </p:txBody>
      </p:sp>
      <p:sp>
        <p:nvSpPr>
          <p:cNvPr id="108548" name="Espaço Reservado para Rodapé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697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2697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D4F70-C0F2-4F7C-8398-EE6BC4D5C58C}" type="slidenum">
              <a:rPr lang="pt-BR" smtClean="0"/>
              <a:pPr/>
              <a:t>85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209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3209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BBC75-3D8F-4A6D-BD3A-E7D465FA34DD}" type="slidenum">
              <a:rPr lang="pt-BR" smtClean="0"/>
              <a:pPr/>
              <a:t>89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643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46435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4F467-3E2D-465B-90B8-4093E0F7FE3B}" type="slidenum">
              <a:rPr lang="pt-BR" smtClean="0"/>
              <a:pPr/>
              <a:t>101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950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4950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132AC-F29B-491D-AE64-F576EFED3057}" type="slidenum">
              <a:rPr lang="pt-BR" smtClean="0"/>
              <a:pPr/>
              <a:t>103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5059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/>
              <a:t>Sumário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440015-73C3-4E3C-BC48-E9299A016FA3}" type="slidenum">
              <a:rPr lang="pt-BR" smtClean="0"/>
              <a:pPr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Verificar problema com o gráfico</a:t>
            </a:r>
          </a:p>
          <a:p>
            <a:endParaRPr lang="pt-BR" smtClean="0"/>
          </a:p>
        </p:txBody>
      </p:sp>
      <p:sp>
        <p:nvSpPr>
          <p:cNvPr id="58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75429-4DF0-49C8-8B1E-9FA64588630E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349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8A313-E4AF-4841-BB1D-076BE18BF7C4}" type="slidenum">
              <a:rPr lang="pt-BR" smtClean="0"/>
              <a:pPr/>
              <a:t>19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Sumário</a:t>
            </a:r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577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A5A41-1662-4FB5-917F-ADC46049506F}" type="slidenum">
              <a:rPr lang="pt-BR" smtClean="0"/>
              <a:pPr/>
              <a:t>33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8192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B84DC-6B51-4B81-9211-228B15F8305F}" type="slidenum">
              <a:rPr lang="pt-BR" smtClean="0"/>
              <a:pPr/>
              <a:t>37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Sumário</a:t>
            </a:r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3BA6-4736-4D03-AF7D-A6A15F58E659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27E1-583D-44B9-B41E-1430CB9AFB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DEFF-D1C3-4217-A0C7-FD7FBF0E8F15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D7BB-0612-4F37-A8EF-3483C1844F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C361-69F3-47DE-A9D3-DB2CF4DD1095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0ED91-F33A-4731-BF30-F93B8DB65A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C09A-FDCB-46F4-AD61-ABA82D845D84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8F34-1BD3-44EE-98E8-3B18EB9138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9892-C825-4BAF-A0E0-3AF6A32A90DD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FB97-CA1F-4A86-B6D2-3590F4425D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CEA3-7B7F-486E-AADB-3892B0456DC0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4E76-FC16-436F-A824-825CF41621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7B18-C94E-4328-AB2D-031AE3355E22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BD46-2871-41CD-B2B9-509FD80AA1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81560-8BF3-4EF1-B497-46894BBB40E7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36862-C395-4AB2-9C84-DA9635E2EB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813BA-92CE-4915-91AF-1885341A90C2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D7DF5-62A1-47E7-8AB5-B1227B6A16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168D-1B88-406E-9237-A08ECF6EA840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ACC60-6370-4039-A9AE-851FB8E27D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7F70-22BE-43EE-9B10-BBCD04E305E4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69FD-5998-4CF7-B71B-075B83ECD4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01AE-D8C9-40EF-B868-FD63C6D985FF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E650D-31FA-4810-BC0D-164ED11245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E652-007F-41A6-B150-38ABC8CBF6A6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DB09C-4EC8-4B14-AA3F-C98AB38178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09F0-A013-4A75-A742-4B6FA11E4416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8825-1041-448E-98A3-0296CD5F3C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DBE2-0AEB-49B3-930E-9502FEB51229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13C51-A1CB-4F66-B91E-9106713EC6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099E-BA61-4650-9CCB-BEB2396C68B6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8923-D911-47A8-924F-3DC9FC1937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24890-6958-4058-89CD-4177181B4607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89275-B25F-41DF-B535-6154F0D3F4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469F-192D-4AD0-ABF7-D35A3715D0E2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EE67-BD86-4DF5-B1C4-B0A3B01EF9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5B07-A6FF-4A61-98F5-CC8578E08475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BA8AB-F099-4A43-A216-36E69497BB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D5FDA-BF58-4D23-9F53-9AF4AB06FA2A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4AB8D-F4B2-4C99-B3F5-715B937ED0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3D649-1AB2-47F7-8217-32695B890ED4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6867-025A-4E36-B559-A13BB6ED70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B1687-60CA-4584-AA12-8635DD10B071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19A7-52BF-46B4-9A7E-ECFFE6373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8D1EF-1E1B-4822-87A3-329A420D5785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4039-4788-4B72-AEE1-4DF1ECDCD5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40CD-A879-4CF6-AD94-56DC808C48AD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2B999-3F20-4743-91CF-C0B15F67A6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6C999-CF7D-438F-BA70-FD9F2FF48CA5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323D0-C31D-40CA-A4AC-061684A1C1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80B97-8AD9-4A79-BDCC-EE4322E3EC58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3268D-5357-4F48-8857-F633157428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18131-8515-410D-B589-F05051C5D103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1EE9-587F-4373-AB32-EFCD14555F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8819F-4F06-48CA-8A5D-6D108C370A3B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4240-D523-40F7-90AE-51EE3E8F8A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688CB-5CA1-4930-9A78-5E687D1995B9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15AE-BFAF-4180-B9D2-395F64F7B0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7B6F7-EDB0-41B0-9C88-D7A61F5E12F6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15E1-15E4-4B8F-95D3-33DE0530C5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94B0D-26D2-44C1-AA20-B2CD7031B082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6D6F-3AE4-4780-BD64-732EF63A51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1699E-B897-497E-8D6B-EFE14A28ECF6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50CC-47A1-4872-8B17-EF9F4B7E7F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D285-1238-43A9-B9D5-347440BF3A5F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453AD-7F08-4161-B988-5D5E5D1179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09E921-8039-457E-A844-343204A2D6F4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2CAA4C-B26E-4340-844C-65A53DEF6B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331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E13A4F-42CD-4FF3-BAF1-A1549D976591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8F5F0F-65F6-443E-9B5D-9F79364480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560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63DFF0-A7E2-45FD-AFAF-5C1D76595299}" type="datetime1">
              <a:rPr lang="pt-BR" smtClean="0"/>
              <a:pPr>
                <a:defRPr/>
              </a:pPr>
              <a:t>19/2/2009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2575B6-D72B-401A-A5C5-C4032B4716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agem 4" descr="lam_capa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42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0" y="1279525"/>
            <a:ext cx="9906000" cy="8572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pt-BR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39939" name="Rectangle 5"/>
          <p:cNvSpPr txBox="1">
            <a:spLocks noChangeArrowheads="1"/>
          </p:cNvSpPr>
          <p:nvPr/>
        </p:nvSpPr>
        <p:spPr bwMode="auto">
          <a:xfrm>
            <a:off x="0" y="1352550"/>
            <a:ext cx="99060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4287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pt-BR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Síntese dos Indicadores Sociais </a:t>
            </a:r>
            <a:br>
              <a:rPr lang="pt-BR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pt-BR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do Espírito Santo</a:t>
            </a:r>
          </a:p>
          <a:p>
            <a:pPr marL="142875">
              <a:lnSpc>
                <a:spcPct val="150000"/>
              </a:lnSpc>
              <a:buFont typeface="Wingdings" pitchFamily="2" charset="2"/>
              <a:buNone/>
              <a:defRPr/>
            </a:pPr>
            <a:endParaRPr lang="pt-BR" sz="5000" b="1" dirty="0">
              <a:solidFill>
                <a:srgbClr val="C00000"/>
              </a:solidFill>
              <a:latin typeface="Verdana" pitchFamily="34" charset="0"/>
            </a:endParaRPr>
          </a:p>
          <a:p>
            <a:pPr marL="142875" algn="ctr" eaLnBrk="0" hangingPunct="0">
              <a:lnSpc>
                <a:spcPct val="150000"/>
              </a:lnSpc>
              <a:defRPr/>
            </a:pPr>
            <a:endParaRPr lang="pt-BR" sz="50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39940" name="CaixaDeTexto 4"/>
          <p:cNvSpPr txBox="1">
            <a:spLocks noChangeArrowheads="1"/>
          </p:cNvSpPr>
          <p:nvPr/>
        </p:nvSpPr>
        <p:spPr bwMode="auto">
          <a:xfrm>
            <a:off x="0" y="6534150"/>
            <a:ext cx="990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400" i="1" dirty="0">
                <a:latin typeface="+mj-lt"/>
              </a:rPr>
              <a:t>Dezembro de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/>
          <p:cNvSpPr txBox="1"/>
          <p:nvPr/>
        </p:nvSpPr>
        <p:spPr>
          <a:xfrm>
            <a:off x="6400800" y="2705100"/>
            <a:ext cx="26797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1100" b="1" dirty="0">
                <a:latin typeface="+mn-lt"/>
              </a:rPr>
              <a:t>Milhões de </a:t>
            </a:r>
            <a:r>
              <a:rPr lang="pt-BR" sz="1100" b="1" dirty="0" smtClean="0">
                <a:latin typeface="+mn-lt"/>
              </a:rPr>
              <a:t>habitantes</a:t>
            </a:r>
          </a:p>
          <a:p>
            <a:pPr algn="r">
              <a:defRPr/>
            </a:pPr>
            <a:r>
              <a:rPr lang="pt-BR" sz="1100" b="1" dirty="0" smtClean="0">
                <a:latin typeface="+mn-lt"/>
              </a:rPr>
              <a:t>em </a:t>
            </a:r>
            <a:r>
              <a:rPr lang="pt-BR" sz="1100" b="1" dirty="0">
                <a:latin typeface="+mn-lt"/>
              </a:rPr>
              <a:t>escala  </a:t>
            </a:r>
            <a:r>
              <a:rPr lang="pt-BR" sz="1100" b="1" dirty="0" smtClean="0">
                <a:latin typeface="+mn-lt"/>
              </a:rPr>
              <a:t>logarítmica</a:t>
            </a:r>
            <a:endParaRPr lang="pt-BR" sz="1100" b="1" dirty="0">
              <a:latin typeface="+mn-lt"/>
            </a:endParaRPr>
          </a:p>
        </p:txBody>
      </p:sp>
      <p:sp>
        <p:nvSpPr>
          <p:cNvPr id="52226" name="CaixaDeTexto 30"/>
          <p:cNvSpPr txBox="1">
            <a:spLocks noChangeArrowheads="1"/>
          </p:cNvSpPr>
          <p:nvPr/>
        </p:nvSpPr>
        <p:spPr bwMode="auto">
          <a:xfrm>
            <a:off x="0" y="12827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000000"/>
                </a:solidFill>
                <a:latin typeface="Calibri" pitchFamily="34" charset="0"/>
              </a:rPr>
              <a:t>População absoluta</a:t>
            </a:r>
          </a:p>
        </p:txBody>
      </p:sp>
      <p:sp>
        <p:nvSpPr>
          <p:cNvPr id="52231" name="Retângulo 32"/>
          <p:cNvSpPr>
            <a:spLocks noChangeArrowheads="1"/>
          </p:cNvSpPr>
          <p:nvPr/>
        </p:nvSpPr>
        <p:spPr bwMode="auto">
          <a:xfrm>
            <a:off x="279400" y="4889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>
                <a:solidFill>
                  <a:srgbClr val="558ED5"/>
                </a:solidFill>
                <a:latin typeface="Calibri" pitchFamily="34" charset="0"/>
              </a:rPr>
              <a:t>DEMOGRAFIA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34" name="Conector reto 33"/>
          <p:cNvCxnSpPr/>
          <p:nvPr/>
        </p:nvCxnSpPr>
        <p:spPr>
          <a:xfrm>
            <a:off x="368300" y="12144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8" name="CaixaDeTexto 36"/>
          <p:cNvSpPr txBox="1">
            <a:spLocks noChangeArrowheads="1"/>
          </p:cNvSpPr>
          <p:nvPr/>
        </p:nvSpPr>
        <p:spPr bwMode="auto">
          <a:xfrm>
            <a:off x="736600" y="64182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graphicFrame>
        <p:nvGraphicFramePr>
          <p:cNvPr id="36" name="Gráfico 35"/>
          <p:cNvGraphicFramePr/>
          <p:nvPr/>
        </p:nvGraphicFramePr>
        <p:xfrm>
          <a:off x="596900" y="2991300"/>
          <a:ext cx="86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30" name="CaixaDeTexto 9"/>
          <p:cNvSpPr txBox="1">
            <a:spLocks noChangeArrowheads="1"/>
          </p:cNvSpPr>
          <p:nvPr/>
        </p:nvSpPr>
        <p:spPr bwMode="auto">
          <a:xfrm>
            <a:off x="736600" y="1866900"/>
            <a:ext cx="8356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Segundo a </a:t>
            </a:r>
            <a:r>
              <a:rPr lang="pt-BR" sz="1400" dirty="0">
                <a:latin typeface="Calibri" pitchFamily="34" charset="0"/>
              </a:rPr>
              <a:t>Pesquisa Nacional de Amostra Domiciliar (PNAD</a:t>
            </a:r>
            <a:r>
              <a:rPr lang="pt-BR" sz="1400" dirty="0" smtClean="0">
                <a:latin typeface="Calibri" pitchFamily="34" charset="0"/>
              </a:rPr>
              <a:t>), </a:t>
            </a:r>
            <a:r>
              <a:rPr lang="pt-BR" sz="1400" dirty="0">
                <a:latin typeface="Calibri" pitchFamily="34" charset="0"/>
              </a:rPr>
              <a:t>a população brasileira </a:t>
            </a:r>
            <a:r>
              <a:rPr lang="pt-BR" sz="1400" dirty="0" smtClean="0">
                <a:latin typeface="Calibri" pitchFamily="34" charset="0"/>
              </a:rPr>
              <a:t>expandiu-se </a:t>
            </a:r>
            <a:r>
              <a:rPr lang="pt-BR" sz="1400" dirty="0">
                <a:latin typeface="Calibri" pitchFamily="34" charset="0"/>
              </a:rPr>
              <a:t>em </a:t>
            </a:r>
            <a:r>
              <a:rPr lang="pt-BR" sz="1400" dirty="0" smtClean="0">
                <a:latin typeface="Calibri" pitchFamily="34" charset="0"/>
              </a:rPr>
              <a:t>20 </a:t>
            </a:r>
            <a:r>
              <a:rPr lang="pt-BR" sz="1400" dirty="0">
                <a:latin typeface="Calibri" pitchFamily="34" charset="0"/>
              </a:rPr>
              <a:t>milhões de habitantes no período 2001-2007. </a:t>
            </a:r>
            <a:r>
              <a:rPr lang="pt-BR" sz="1400" dirty="0" smtClean="0">
                <a:latin typeface="Calibri" pitchFamily="34" charset="0"/>
              </a:rPr>
              <a:t>A </a:t>
            </a:r>
            <a:r>
              <a:rPr lang="pt-BR" sz="1400" dirty="0">
                <a:latin typeface="Calibri" pitchFamily="34" charset="0"/>
              </a:rPr>
              <a:t>Região Sudeste e o Espírito Santo </a:t>
            </a:r>
            <a:r>
              <a:rPr lang="pt-BR" sz="1400" dirty="0" smtClean="0">
                <a:latin typeface="Calibri" pitchFamily="34" charset="0"/>
              </a:rPr>
              <a:t>seguiram a tendência e apresentaram </a:t>
            </a:r>
            <a:r>
              <a:rPr lang="pt-BR" sz="1400" dirty="0">
                <a:latin typeface="Calibri" pitchFamily="34" charset="0"/>
              </a:rPr>
              <a:t>aumento populacional.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tângulo 5"/>
          <p:cNvSpPr>
            <a:spLocks noChangeArrowheads="1"/>
          </p:cNvSpPr>
          <p:nvPr/>
        </p:nvSpPr>
        <p:spPr bwMode="auto">
          <a:xfrm>
            <a:off x="215900" y="1371600"/>
            <a:ext cx="933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Pessoas sindicalizadas em atividade não agrícola (10 anos ou mais) – ES</a:t>
            </a:r>
            <a:r>
              <a:rPr lang="en-US" sz="1600" b="1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121810" y="1638300"/>
          <a:ext cx="9662380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4387" name="CaixaDeTexto 6"/>
          <p:cNvSpPr txBox="1">
            <a:spLocks noChangeArrowheads="1"/>
          </p:cNvSpPr>
          <p:nvPr/>
        </p:nvSpPr>
        <p:spPr bwMode="auto">
          <a:xfrm>
            <a:off x="6477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44388" name="CaixaDeTexto 8"/>
          <p:cNvSpPr txBox="1">
            <a:spLocks noChangeArrowheads="1"/>
          </p:cNvSpPr>
          <p:nvPr/>
        </p:nvSpPr>
        <p:spPr bwMode="auto">
          <a:xfrm>
            <a:off x="698500" y="1989138"/>
            <a:ext cx="8559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A distribuição do quadro de pessoas sindicalizadas em atividade não agrícola </a:t>
            </a:r>
            <a:r>
              <a:rPr lang="pt-BR" sz="1400" dirty="0" smtClean="0">
                <a:latin typeface="Calibri" pitchFamily="34" charset="0"/>
              </a:rPr>
              <a:t>no Espírito Santo </a:t>
            </a:r>
            <a:r>
              <a:rPr lang="pt-BR" sz="1400" dirty="0">
                <a:latin typeface="Calibri" pitchFamily="34" charset="0"/>
              </a:rPr>
              <a:t>é muito concentrada na categoria dos empregados (92,96%). Os outros dois grupos representativos são os por conta própria (3,61%) e os empregadores (3,07%). Tanto a ordem quanto as proporções estão semelhantes às existentes no País e na Região Sudeste.</a:t>
            </a:r>
          </a:p>
        </p:txBody>
      </p:sp>
      <p:grpSp>
        <p:nvGrpSpPr>
          <p:cNvPr id="144389" name="Grupo 7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44390" name="Retângulo 9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CaixaDeTexto 3"/>
          <p:cNvSpPr txBox="1">
            <a:spLocks noChangeArrowheads="1"/>
          </p:cNvSpPr>
          <p:nvPr/>
        </p:nvSpPr>
        <p:spPr bwMode="auto">
          <a:xfrm>
            <a:off x="2311400" y="1320800"/>
            <a:ext cx="464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Calibri" pitchFamily="34" charset="0"/>
              </a:rPr>
              <a:t>Renda média domiciliar </a:t>
            </a:r>
            <a:r>
              <a:rPr lang="pt-BR" sz="2000" b="1" i="1">
                <a:latin typeface="Calibri" pitchFamily="34" charset="0"/>
              </a:rPr>
              <a:t>per capita </a:t>
            </a:r>
            <a:r>
              <a:rPr lang="pt-BR" sz="2000" b="1">
                <a:latin typeface="Calibri" pitchFamily="34" charset="0"/>
              </a:rPr>
              <a:t>real</a:t>
            </a:r>
          </a:p>
        </p:txBody>
      </p:sp>
      <p:graphicFrame>
        <p:nvGraphicFramePr>
          <p:cNvPr id="5" name="Gráfico 4"/>
          <p:cNvGraphicFramePr/>
          <p:nvPr/>
        </p:nvGraphicFramePr>
        <p:xfrm>
          <a:off x="571500" y="2476500"/>
          <a:ext cx="8864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5411" name="CaixaDeTexto 5"/>
          <p:cNvSpPr txBox="1">
            <a:spLocks noChangeArrowheads="1"/>
          </p:cNvSpPr>
          <p:nvPr/>
        </p:nvSpPr>
        <p:spPr bwMode="auto">
          <a:xfrm>
            <a:off x="7493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45412" name="CaixaDeTexto 6"/>
          <p:cNvSpPr txBox="1">
            <a:spLocks noChangeArrowheads="1"/>
          </p:cNvSpPr>
          <p:nvPr/>
        </p:nvSpPr>
        <p:spPr bwMode="auto">
          <a:xfrm>
            <a:off x="838200" y="18161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No Brasil, verifica-se tendência </a:t>
            </a:r>
            <a:r>
              <a:rPr lang="pt-BR" sz="1400" dirty="0">
                <a:latin typeface="Calibri" pitchFamily="34" charset="0"/>
              </a:rPr>
              <a:t>ascendente da renda média domiciliar </a:t>
            </a:r>
            <a:r>
              <a:rPr lang="pt-BR" sz="1400" i="1" dirty="0">
                <a:latin typeface="Calibri" pitchFamily="34" charset="0"/>
              </a:rPr>
              <a:t>per capita </a:t>
            </a:r>
            <a:r>
              <a:rPr lang="pt-BR" sz="1400" dirty="0">
                <a:latin typeface="Calibri" pitchFamily="34" charset="0"/>
              </a:rPr>
              <a:t>real desde </a:t>
            </a:r>
            <a:r>
              <a:rPr lang="pt-BR" sz="1400" dirty="0" smtClean="0">
                <a:latin typeface="Calibri" pitchFamily="34" charset="0"/>
              </a:rPr>
              <a:t>2003. </a:t>
            </a:r>
            <a:r>
              <a:rPr lang="pt-BR" sz="1400" dirty="0">
                <a:latin typeface="Calibri" pitchFamily="34" charset="0"/>
              </a:rPr>
              <a:t>Em 2007, a renda média domiciliar </a:t>
            </a:r>
            <a:r>
              <a:rPr lang="pt-BR" sz="1400" i="1" dirty="0">
                <a:latin typeface="Calibri" pitchFamily="34" charset="0"/>
              </a:rPr>
              <a:t>per</a:t>
            </a:r>
            <a:r>
              <a:rPr lang="pt-BR" sz="1400" dirty="0">
                <a:latin typeface="Calibri" pitchFamily="34" charset="0"/>
              </a:rPr>
              <a:t> capita real no </a:t>
            </a:r>
            <a:r>
              <a:rPr lang="pt-BR" sz="1400" dirty="0" smtClean="0">
                <a:latin typeface="Calibri" pitchFamily="34" charset="0"/>
              </a:rPr>
              <a:t>Espírito Santo </a:t>
            </a:r>
            <a:r>
              <a:rPr lang="pt-BR" sz="1400" dirty="0">
                <a:latin typeface="Calibri" pitchFamily="34" charset="0"/>
              </a:rPr>
              <a:t>foi de R$ 522,70, acima da média nacional em 1,8% e abaixo da média da região sudeste em 19,7</a:t>
            </a:r>
            <a:r>
              <a:rPr lang="pt-BR" sz="1400" dirty="0" smtClean="0">
                <a:latin typeface="Calibri" pitchFamily="34" charset="0"/>
              </a:rPr>
              <a:t>%. A taxa de crescimento da renda domiciliar per capita entre 2003 e 2007 (26,8%), contudo, foi superior às taxas de crescimento brasileira (23,1%) e do Sudeste (19%).</a:t>
            </a:r>
            <a:endParaRPr lang="pt-BR" sz="1400" dirty="0">
              <a:latin typeface="Calibri" pitchFamily="34" charset="0"/>
            </a:endParaRPr>
          </a:p>
        </p:txBody>
      </p:sp>
      <p:grpSp>
        <p:nvGrpSpPr>
          <p:cNvPr id="145413" name="Grupo 7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45414" name="Retângulo 8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CaixaDeTexto 3"/>
          <p:cNvSpPr txBox="1">
            <a:spLocks noChangeArrowheads="1"/>
          </p:cNvSpPr>
          <p:nvPr/>
        </p:nvSpPr>
        <p:spPr bwMode="auto">
          <a:xfrm>
            <a:off x="2590800" y="1333500"/>
            <a:ext cx="438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Renda real média de todas as fontes</a:t>
            </a:r>
          </a:p>
        </p:txBody>
      </p:sp>
      <p:graphicFrame>
        <p:nvGraphicFramePr>
          <p:cNvPr id="5" name="Gráfico 4"/>
          <p:cNvGraphicFramePr/>
          <p:nvPr/>
        </p:nvGraphicFramePr>
        <p:xfrm>
          <a:off x="508000" y="2362200"/>
          <a:ext cx="88646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7459" name="CaixaDeTexto 5"/>
          <p:cNvSpPr txBox="1">
            <a:spLocks noChangeArrowheads="1"/>
          </p:cNvSpPr>
          <p:nvPr/>
        </p:nvSpPr>
        <p:spPr bwMode="auto">
          <a:xfrm>
            <a:off x="9144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47460" name="CaixaDeTexto 6"/>
          <p:cNvSpPr txBox="1">
            <a:spLocks noChangeArrowheads="1"/>
          </p:cNvSpPr>
          <p:nvPr/>
        </p:nvSpPr>
        <p:spPr bwMode="auto">
          <a:xfrm>
            <a:off x="838200" y="1816100"/>
            <a:ext cx="853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>
                <a:latin typeface="Calibri" pitchFamily="34" charset="0"/>
              </a:rPr>
              <a:t>De maneira semelhante à renda média domiciliar </a:t>
            </a:r>
            <a:r>
              <a:rPr lang="pt-BR" sz="1400" i="1">
                <a:latin typeface="Calibri" pitchFamily="34" charset="0"/>
              </a:rPr>
              <a:t>per capita </a:t>
            </a:r>
            <a:r>
              <a:rPr lang="pt-BR" sz="1400">
                <a:latin typeface="Calibri" pitchFamily="34" charset="0"/>
              </a:rPr>
              <a:t>real, a renda real média de todas as fontes também apresentou uma trajetória de ascensão desde 2003 em todas as esferas analisadas. Em 2007, a renda real média de todas as fontes no ES foi de R$ 621,40, muito próxima à média nacional, mas abaixo da média da Região Sudeste em 17,84%.</a:t>
            </a:r>
          </a:p>
        </p:txBody>
      </p:sp>
      <p:grpSp>
        <p:nvGrpSpPr>
          <p:cNvPr id="147461" name="Grupo 7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47462" name="Retângulo 8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ext Box 6"/>
          <p:cNvSpPr txBox="1">
            <a:spLocks noChangeArrowheads="1"/>
          </p:cNvSpPr>
          <p:nvPr/>
        </p:nvSpPr>
        <p:spPr bwMode="auto">
          <a:xfrm>
            <a:off x="228600" y="6400800"/>
            <a:ext cx="7848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>
                <a:latin typeface="Calibri" pitchFamily="34" charset="0"/>
              </a:rPr>
              <a:t>Fonte: IETS. Estimativas produzidas com base na Pesquisa Nacional por Amostra de Domicílios (PNAD), de 1992 a 2007.</a:t>
            </a:r>
          </a:p>
        </p:txBody>
      </p:sp>
      <p:pic>
        <p:nvPicPr>
          <p:cNvPr id="148482" name="Gráfico 9"/>
          <p:cNvPicPr>
            <a:picLocks noGrp="1" noChangeArrowheads="1"/>
          </p:cNvPicPr>
          <p:nvPr/>
        </p:nvPicPr>
        <p:blipFill>
          <a:blip r:embed="rId3"/>
          <a:srcRect t="11922" b="3712"/>
          <a:stretch>
            <a:fillRect/>
          </a:stretch>
        </p:blipFill>
        <p:spPr bwMode="auto">
          <a:xfrm>
            <a:off x="685800" y="2832100"/>
            <a:ext cx="83693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460500" y="1244600"/>
            <a:ext cx="72390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Variação % da renda média no Brasil e do Espírito Santo: </a:t>
            </a:r>
            <a:br>
              <a:rPr lang="pt-BR" sz="2000" b="1">
                <a:latin typeface="Calibri" pitchFamily="34" charset="0"/>
              </a:rPr>
            </a:br>
            <a:r>
              <a:rPr lang="pt-BR" sz="2000" b="1">
                <a:latin typeface="Calibri" pitchFamily="34" charset="0"/>
              </a:rPr>
              <a:t>1992 a 2007</a:t>
            </a:r>
          </a:p>
        </p:txBody>
      </p:sp>
      <p:sp>
        <p:nvSpPr>
          <p:cNvPr id="148484" name="CaixaDeTexto 6"/>
          <p:cNvSpPr txBox="1">
            <a:spLocks noChangeArrowheads="1"/>
          </p:cNvSpPr>
          <p:nvPr/>
        </p:nvSpPr>
        <p:spPr bwMode="auto">
          <a:xfrm>
            <a:off x="749300" y="2082800"/>
            <a:ext cx="8470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A variação </a:t>
            </a:r>
            <a:r>
              <a:rPr lang="pt-BR" sz="1400" dirty="0" smtClean="0">
                <a:latin typeface="Calibri" pitchFamily="34" charset="0"/>
              </a:rPr>
              <a:t>percentual </a:t>
            </a:r>
            <a:r>
              <a:rPr lang="pt-BR" sz="1400" dirty="0">
                <a:latin typeface="Calibri" pitchFamily="34" charset="0"/>
              </a:rPr>
              <a:t>da renda média no Brasil e no </a:t>
            </a:r>
            <a:r>
              <a:rPr lang="pt-BR" sz="1400" dirty="0" smtClean="0">
                <a:latin typeface="Calibri" pitchFamily="34" charset="0"/>
              </a:rPr>
              <a:t>Espírito Santo </a:t>
            </a:r>
            <a:r>
              <a:rPr lang="pt-BR" sz="1400" dirty="0">
                <a:latin typeface="Calibri" pitchFamily="34" charset="0"/>
              </a:rPr>
              <a:t>no período recente, principalmente a partir de 2004, apresentou uma trajetória favorável e de pouca variabilidade. No </a:t>
            </a:r>
            <a:r>
              <a:rPr lang="pt-BR" sz="1400" dirty="0" smtClean="0">
                <a:latin typeface="Calibri" pitchFamily="34" charset="0"/>
              </a:rPr>
              <a:t>Estado </a:t>
            </a:r>
            <a:r>
              <a:rPr lang="pt-BR" sz="1400" dirty="0">
                <a:latin typeface="Calibri" pitchFamily="34" charset="0"/>
              </a:rPr>
              <a:t>a taxa de crescimento médio da renda foi de 6,1% no período de 2004 a 2007.  </a:t>
            </a:r>
          </a:p>
        </p:txBody>
      </p:sp>
      <p:grpSp>
        <p:nvGrpSpPr>
          <p:cNvPr id="148485" name="Grupo 7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48486" name="Retângulo 8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CaixaDeTexto 3"/>
          <p:cNvSpPr txBox="1">
            <a:spLocks noChangeArrowheads="1"/>
          </p:cNvSpPr>
          <p:nvPr/>
        </p:nvSpPr>
        <p:spPr bwMode="auto">
          <a:xfrm>
            <a:off x="2527300" y="1358900"/>
            <a:ext cx="4764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Renda real média de todos os trabalhos</a:t>
            </a:r>
          </a:p>
        </p:txBody>
      </p:sp>
      <p:graphicFrame>
        <p:nvGraphicFramePr>
          <p:cNvPr id="5" name="Gráfico 4"/>
          <p:cNvGraphicFramePr/>
          <p:nvPr/>
        </p:nvGraphicFramePr>
        <p:xfrm>
          <a:off x="660402" y="2387600"/>
          <a:ext cx="86868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0531" name="Retângulo 6"/>
          <p:cNvSpPr>
            <a:spLocks noChangeArrowheads="1"/>
          </p:cNvSpPr>
          <p:nvPr/>
        </p:nvSpPr>
        <p:spPr bwMode="auto">
          <a:xfrm>
            <a:off x="636588" y="6424613"/>
            <a:ext cx="1163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50532" name="CaixaDeTexto 7"/>
          <p:cNvSpPr txBox="1">
            <a:spLocks noChangeArrowheads="1"/>
          </p:cNvSpPr>
          <p:nvPr/>
        </p:nvSpPr>
        <p:spPr bwMode="auto">
          <a:xfrm>
            <a:off x="749300" y="1981200"/>
            <a:ext cx="8712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A renda real média de todos os trabalhos representou 75,85% da renda real média de todas as fontes na média do período analisado para o ES. No ano de 2007, seu valor correspondeu a R$ 472,06. </a:t>
            </a:r>
          </a:p>
        </p:txBody>
      </p:sp>
      <p:grpSp>
        <p:nvGrpSpPr>
          <p:cNvPr id="150533" name="Grupo 8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50534" name="Retângulo 9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>
            <a:spLocks noChangeArrowheads="1"/>
          </p:cNvSpPr>
          <p:nvPr/>
        </p:nvSpPr>
        <p:spPr bwMode="auto">
          <a:xfrm>
            <a:off x="0" y="2274888"/>
            <a:ext cx="9906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87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DISTRIBUIÇÃO DE RENDA E POBREZA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6"/>
          <p:cNvSpPr txBox="1">
            <a:spLocks noChangeArrowheads="1"/>
          </p:cNvSpPr>
          <p:nvPr/>
        </p:nvSpPr>
        <p:spPr bwMode="auto">
          <a:xfrm>
            <a:off x="596900" y="6442075"/>
            <a:ext cx="6337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 IETS. Estimativas produzidas com base na Pesquisa Nacional por Amostra de Domicílios (PNAD), de 1992 a 2007.</a:t>
            </a:r>
          </a:p>
        </p:txBody>
      </p:sp>
      <p:sp>
        <p:nvSpPr>
          <p:cNvPr id="152579" name="CaixaDeTexto 3"/>
          <p:cNvSpPr txBox="1">
            <a:spLocks noChangeArrowheads="1"/>
          </p:cNvSpPr>
          <p:nvPr/>
        </p:nvSpPr>
        <p:spPr bwMode="auto">
          <a:xfrm>
            <a:off x="1093788" y="1371600"/>
            <a:ext cx="7754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Evolução da desigualdade no Brasil e Espírito Santo: 1992 a 2007</a:t>
            </a:r>
          </a:p>
        </p:txBody>
      </p:sp>
      <p:sp>
        <p:nvSpPr>
          <p:cNvPr id="152580" name="Retângulo 6"/>
          <p:cNvSpPr>
            <a:spLocks noChangeArrowheads="1"/>
          </p:cNvSpPr>
          <p:nvPr/>
        </p:nvSpPr>
        <p:spPr bwMode="auto">
          <a:xfrm>
            <a:off x="863600" y="1854200"/>
            <a:ext cx="810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O </a:t>
            </a:r>
            <a:r>
              <a:rPr lang="pt-BR" sz="1400" dirty="0" smtClean="0">
                <a:latin typeface="Calibri" pitchFamily="34" charset="0"/>
              </a:rPr>
              <a:t>Índice </a:t>
            </a:r>
            <a:r>
              <a:rPr lang="pt-BR" sz="1400" dirty="0">
                <a:latin typeface="Calibri" pitchFamily="34" charset="0"/>
              </a:rPr>
              <a:t>de </a:t>
            </a:r>
            <a:r>
              <a:rPr lang="pt-BR" sz="1400" dirty="0" err="1">
                <a:latin typeface="Calibri" pitchFamily="34" charset="0"/>
              </a:rPr>
              <a:t>Gini</a:t>
            </a:r>
            <a:r>
              <a:rPr lang="pt-BR" sz="1400" dirty="0">
                <a:latin typeface="Calibri" pitchFamily="34" charset="0"/>
              </a:rPr>
              <a:t>, que mede o grau de concentração de renda da economia, apresentou declínio de 5,5% no </a:t>
            </a:r>
            <a:r>
              <a:rPr lang="pt-BR" sz="1400" dirty="0" smtClean="0">
                <a:latin typeface="Calibri" pitchFamily="34" charset="0"/>
              </a:rPr>
              <a:t>Espírito Santo, </a:t>
            </a:r>
            <a:r>
              <a:rPr lang="pt-BR" sz="1400" dirty="0">
                <a:latin typeface="Calibri" pitchFamily="34" charset="0"/>
              </a:rPr>
              <a:t>passando de 0,56 para 0,53, enquanto o País obteve uma queda de 4,9% entre 2003 e 2007.</a:t>
            </a:r>
          </a:p>
        </p:txBody>
      </p:sp>
      <p:grpSp>
        <p:nvGrpSpPr>
          <p:cNvPr id="152581" name="Grupo 7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52582" name="Retângulo 8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DISTRIBUIÇÃO DE RENDA E POBREZA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Gráfico 8"/>
          <p:cNvGraphicFramePr>
            <a:graphicFrameLocks noGrp="1"/>
          </p:cNvGraphicFramePr>
          <p:nvPr/>
        </p:nvGraphicFramePr>
        <p:xfrm>
          <a:off x="495299" y="2171700"/>
          <a:ext cx="8766175" cy="44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CaixaDeTexto 1"/>
          <p:cNvSpPr txBox="1">
            <a:spLocks noChangeArrowheads="1"/>
          </p:cNvSpPr>
          <p:nvPr/>
        </p:nvSpPr>
        <p:spPr bwMode="auto">
          <a:xfrm>
            <a:off x="749300" y="1346200"/>
            <a:ext cx="859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Percentual de pessoas na classe média sobre a população total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876302" y="2565400"/>
          <a:ext cx="8648700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03" name="CaixaDeTexto 5"/>
          <p:cNvSpPr txBox="1">
            <a:spLocks noChangeArrowheads="1"/>
          </p:cNvSpPr>
          <p:nvPr/>
        </p:nvSpPr>
        <p:spPr bwMode="auto">
          <a:xfrm>
            <a:off x="9779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53604" name="Retângulo 6"/>
          <p:cNvSpPr>
            <a:spLocks noChangeArrowheads="1"/>
          </p:cNvSpPr>
          <p:nvPr/>
        </p:nvSpPr>
        <p:spPr bwMode="auto">
          <a:xfrm>
            <a:off x="863600" y="1790700"/>
            <a:ext cx="8509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Os dados relativos a 2007 revelam que, no Espírito Santo, o número de pessoas inseridas na classe média já alcança mais da metade da população total. Sua participação relativa avançou de 36% da população em 2003 para 50,1% em </a:t>
            </a:r>
            <a:r>
              <a:rPr lang="pt-BR" sz="1400" dirty="0" smtClean="0">
                <a:latin typeface="Calibri" pitchFamily="34" charset="0"/>
              </a:rPr>
              <a:t>2007, percentual superior </a:t>
            </a:r>
            <a:r>
              <a:rPr lang="pt-BR" sz="1400" dirty="0">
                <a:latin typeface="Calibri" pitchFamily="34" charset="0"/>
              </a:rPr>
              <a:t>ao alcançado na média brasileira, de 47,1%.</a:t>
            </a:r>
          </a:p>
        </p:txBody>
      </p:sp>
      <p:grpSp>
        <p:nvGrpSpPr>
          <p:cNvPr id="153605" name="Grupo 7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53606" name="Retângulo 8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DISTRIBUIÇÃO DE RENDA E POBREZA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ixaDeTexto 8"/>
          <p:cNvSpPr txBox="1"/>
          <p:nvPr/>
        </p:nvSpPr>
        <p:spPr>
          <a:xfrm>
            <a:off x="749300" y="4165600"/>
            <a:ext cx="33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6"/>
          <p:cNvSpPr txBox="1">
            <a:spLocks noChangeArrowheads="1"/>
          </p:cNvSpPr>
          <p:nvPr/>
        </p:nvSpPr>
        <p:spPr bwMode="auto">
          <a:xfrm>
            <a:off x="819150" y="6391275"/>
            <a:ext cx="630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>
                <a:latin typeface="Calibri" pitchFamily="34" charset="0"/>
              </a:rPr>
              <a:t>Fonte: IETS. Estimativas produzidas com base na Pesquisa Nacional por Amostra de Domicílios (PNAD), de 1992 a 2007.</a:t>
            </a:r>
          </a:p>
        </p:txBody>
      </p:sp>
      <p:sp>
        <p:nvSpPr>
          <p:cNvPr id="154627" name="CaixaDeTexto 7"/>
          <p:cNvSpPr txBox="1">
            <a:spLocks noChangeArrowheads="1"/>
          </p:cNvSpPr>
          <p:nvPr/>
        </p:nvSpPr>
        <p:spPr bwMode="auto">
          <a:xfrm>
            <a:off x="1295400" y="1358900"/>
            <a:ext cx="714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Evolução da pobreza no Brasil e Espírito Santo: 1992 a 2007</a:t>
            </a:r>
          </a:p>
        </p:txBody>
      </p:sp>
      <p:sp>
        <p:nvSpPr>
          <p:cNvPr id="154628" name="Retângulo 8"/>
          <p:cNvSpPr>
            <a:spLocks noChangeArrowheads="1"/>
          </p:cNvSpPr>
          <p:nvPr/>
        </p:nvSpPr>
        <p:spPr bwMode="auto">
          <a:xfrm>
            <a:off x="825500" y="1701800"/>
            <a:ext cx="8331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No Espírito Santo ocorreu importante </a:t>
            </a:r>
            <a:r>
              <a:rPr lang="pt-BR" sz="1400" dirty="0">
                <a:latin typeface="Calibri" pitchFamily="34" charset="0"/>
              </a:rPr>
              <a:t>redução da taxa de pobreza, de 25,2% em 2003 para 13,3% em 2007, queda de 47,3% no período. A redução média observada no País foi de 30,7%. Com esses consecutivos resultados positivos, o Estado saiu da 9ª posição do </a:t>
            </a:r>
            <a:r>
              <a:rPr lang="pt-BR" sz="1400" i="1" dirty="0">
                <a:latin typeface="Calibri" pitchFamily="34" charset="0"/>
              </a:rPr>
              <a:t>ranking </a:t>
            </a:r>
            <a:r>
              <a:rPr lang="pt-BR" sz="1400" dirty="0">
                <a:latin typeface="Calibri" pitchFamily="34" charset="0"/>
              </a:rPr>
              <a:t>nacional de menor taxa de pobreza para a 3ª, atrás apenas de Santa Catarina (7,1%) e São Paulo (12,7</a:t>
            </a:r>
            <a:r>
              <a:rPr lang="pt-BR" sz="1400" dirty="0" smtClean="0">
                <a:latin typeface="Calibri" pitchFamily="34" charset="0"/>
              </a:rPr>
              <a:t>%). No período 2001 a 2007, segundo linha de pobreza do IETS, o Estado liderou a redução da pobreza no País.</a:t>
            </a:r>
            <a:endParaRPr lang="pt-BR" sz="1400" dirty="0">
              <a:latin typeface="Calibri" pitchFamily="34" charset="0"/>
            </a:endParaRPr>
          </a:p>
        </p:txBody>
      </p:sp>
      <p:grpSp>
        <p:nvGrpSpPr>
          <p:cNvPr id="154629" name="Grupo 9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54630" name="Retângulo 10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DISTRIBUIÇÃO DE RENDA E POBREZA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Gráfico 8"/>
          <p:cNvGraphicFramePr>
            <a:graphicFrameLocks noGrp="1"/>
          </p:cNvGraphicFramePr>
          <p:nvPr/>
        </p:nvGraphicFramePr>
        <p:xfrm>
          <a:off x="889000" y="2959100"/>
          <a:ext cx="8166100" cy="353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6"/>
          <p:cNvSpPr txBox="1">
            <a:spLocks noChangeArrowheads="1"/>
          </p:cNvSpPr>
          <p:nvPr/>
        </p:nvSpPr>
        <p:spPr bwMode="auto">
          <a:xfrm>
            <a:off x="647700" y="6427788"/>
            <a:ext cx="81168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</a:rPr>
              <a:t>Fonte: IETS. Estimativas produzidas com base na Pesquisa Nacional por Amostra de Domicílios (PNAD), de 1992 a 2007.</a:t>
            </a:r>
          </a:p>
        </p:txBody>
      </p:sp>
      <p:sp>
        <p:nvSpPr>
          <p:cNvPr id="155651" name="CaixaDeTexto 6"/>
          <p:cNvSpPr txBox="1">
            <a:spLocks noChangeArrowheads="1"/>
          </p:cNvSpPr>
          <p:nvPr/>
        </p:nvSpPr>
        <p:spPr bwMode="auto">
          <a:xfrm>
            <a:off x="758825" y="1358900"/>
            <a:ext cx="830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Evolução da extrema pobreza no Brasil e Espírito Santo: 1992 a 2007</a:t>
            </a:r>
          </a:p>
        </p:txBody>
      </p:sp>
      <p:sp>
        <p:nvSpPr>
          <p:cNvPr id="155652" name="Retângulo 7"/>
          <p:cNvSpPr>
            <a:spLocks noChangeArrowheads="1"/>
          </p:cNvSpPr>
          <p:nvPr/>
        </p:nvSpPr>
        <p:spPr bwMode="auto">
          <a:xfrm>
            <a:off x="838200" y="1816100"/>
            <a:ext cx="833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>
                <a:latin typeface="Calibri" pitchFamily="34" charset="0"/>
              </a:rPr>
              <a:t>No Espírito Santo ocorreu uma intensa redução da taxa de extrema pobreza, de 7,8% em 2003 para 3,5% em 2007, queda de 55% no período. No País, a esta taxa passou de 14,5% para 8,4% no mesmo período de análise.</a:t>
            </a:r>
          </a:p>
        </p:txBody>
      </p:sp>
      <p:grpSp>
        <p:nvGrpSpPr>
          <p:cNvPr id="155653" name="Grupo 8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55654" name="Retângulo 9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DISTRIBUIÇÃO DE RENDA E POBREZA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Gráfico 8"/>
          <p:cNvGraphicFramePr>
            <a:graphicFrameLocks noGrp="1"/>
          </p:cNvGraphicFramePr>
          <p:nvPr/>
        </p:nvGraphicFramePr>
        <p:xfrm>
          <a:off x="1143000" y="2197100"/>
          <a:ext cx="7797800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/>
        </p:nvGraphicFramePr>
        <p:xfrm>
          <a:off x="736600" y="3092900"/>
          <a:ext cx="86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322" name="CaixaDeTexto 5"/>
          <p:cNvSpPr txBox="1">
            <a:spLocks noChangeArrowheads="1"/>
          </p:cNvSpPr>
          <p:nvPr/>
        </p:nvSpPr>
        <p:spPr bwMode="auto">
          <a:xfrm>
            <a:off x="0" y="12954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000000"/>
                </a:solidFill>
                <a:latin typeface="Calibri" pitchFamily="34" charset="0"/>
              </a:rPr>
              <a:t>Taxa de fecundidade total</a:t>
            </a:r>
          </a:p>
        </p:txBody>
      </p:sp>
      <p:grpSp>
        <p:nvGrpSpPr>
          <p:cNvPr id="56323" name="Grupo 7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56326" name="Retângulo 8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DEMOGRAFIA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324" name="CaixaDeTexto 10"/>
          <p:cNvSpPr txBox="1">
            <a:spLocks noChangeArrowheads="1"/>
          </p:cNvSpPr>
          <p:nvPr/>
        </p:nvSpPr>
        <p:spPr bwMode="auto">
          <a:xfrm>
            <a:off x="749300" y="1866900"/>
            <a:ext cx="8559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O </a:t>
            </a:r>
            <a:r>
              <a:rPr lang="pt-BR" sz="1400" dirty="0">
                <a:latin typeface="Calibri" pitchFamily="34" charset="0"/>
              </a:rPr>
              <a:t>Espírito Santo, a Região Sudeste e o Brasil apresentam </a:t>
            </a:r>
            <a:r>
              <a:rPr lang="pt-BR" sz="1400" dirty="0" smtClean="0">
                <a:latin typeface="Calibri" pitchFamily="34" charset="0"/>
              </a:rPr>
              <a:t>tendência </a:t>
            </a:r>
            <a:r>
              <a:rPr lang="pt-BR" sz="1400" dirty="0">
                <a:latin typeface="Calibri" pitchFamily="34" charset="0"/>
              </a:rPr>
              <a:t>de diminuição </a:t>
            </a:r>
            <a:r>
              <a:rPr lang="pt-BR" sz="1400" dirty="0" smtClean="0">
                <a:latin typeface="Calibri" pitchFamily="34" charset="0"/>
              </a:rPr>
              <a:t>da </a:t>
            </a:r>
            <a:r>
              <a:rPr lang="pt-BR" sz="1400" dirty="0">
                <a:latin typeface="Calibri" pitchFamily="34" charset="0"/>
              </a:rPr>
              <a:t>taxa </a:t>
            </a:r>
            <a:r>
              <a:rPr lang="pt-BR" sz="1400" dirty="0" smtClean="0">
                <a:latin typeface="Calibri" pitchFamily="34" charset="0"/>
              </a:rPr>
              <a:t>de fecundidade ao </a:t>
            </a:r>
            <a:r>
              <a:rPr lang="pt-BR" sz="1400" dirty="0">
                <a:latin typeface="Calibri" pitchFamily="34" charset="0"/>
              </a:rPr>
              <a:t>longo do período 2001-2007. No </a:t>
            </a:r>
            <a:r>
              <a:rPr lang="pt-BR" sz="1400" dirty="0" smtClean="0">
                <a:latin typeface="Calibri" pitchFamily="34" charset="0"/>
              </a:rPr>
              <a:t>Espírito </a:t>
            </a:r>
            <a:r>
              <a:rPr lang="pt-BR" sz="1400" dirty="0">
                <a:latin typeface="Calibri" pitchFamily="34" charset="0"/>
              </a:rPr>
              <a:t>Santo, o número médio de filhos por mulheres em idade </a:t>
            </a:r>
            <a:r>
              <a:rPr lang="pt-BR" sz="1400" dirty="0" smtClean="0">
                <a:latin typeface="Calibri" pitchFamily="34" charset="0"/>
              </a:rPr>
              <a:t>reprodutiva </a:t>
            </a:r>
            <a:r>
              <a:rPr lang="pt-BR" sz="1400" dirty="0">
                <a:latin typeface="Calibri" pitchFamily="34" charset="0"/>
              </a:rPr>
              <a:t>sofreu oscilações de 1,9 (em 2003) a 3,17 filhos (em 2001). </a:t>
            </a:r>
            <a:r>
              <a:rPr lang="pt-BR" sz="1400" dirty="0" smtClean="0">
                <a:latin typeface="Calibri" pitchFamily="34" charset="0"/>
              </a:rPr>
              <a:t>Na </a:t>
            </a:r>
            <a:r>
              <a:rPr lang="pt-BR" sz="1400" dirty="0">
                <a:latin typeface="Calibri" pitchFamily="34" charset="0"/>
              </a:rPr>
              <a:t>maior parte do período o Estado tem mantido </a:t>
            </a:r>
            <a:r>
              <a:rPr lang="pt-BR" sz="1400" dirty="0" smtClean="0">
                <a:latin typeface="Calibri" pitchFamily="34" charset="0"/>
              </a:rPr>
              <a:t>taxa </a:t>
            </a:r>
            <a:r>
              <a:rPr lang="pt-BR" sz="1400" dirty="0">
                <a:latin typeface="Calibri" pitchFamily="34" charset="0"/>
              </a:rPr>
              <a:t>de fecundidade superior à do Brasil e à da Região Sudeste.</a:t>
            </a:r>
          </a:p>
        </p:txBody>
      </p:sp>
      <p:sp>
        <p:nvSpPr>
          <p:cNvPr id="56325" name="CaixaDeTexto 11"/>
          <p:cNvSpPr txBox="1">
            <a:spLocks noChangeArrowheads="1"/>
          </p:cNvSpPr>
          <p:nvPr/>
        </p:nvSpPr>
        <p:spPr bwMode="auto">
          <a:xfrm>
            <a:off x="215900" y="64182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95300" y="4013200"/>
            <a:ext cx="369332" cy="901700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pt-BR" sz="1200" b="1" dirty="0" smtClean="0">
                <a:latin typeface="+mn-lt"/>
              </a:rPr>
              <a:t>Por mulher</a:t>
            </a:r>
            <a:endParaRPr lang="pt-BR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6"/>
          <p:cNvSpPr>
            <a:spLocks noChangeArrowheads="1"/>
          </p:cNvSpPr>
          <p:nvPr/>
        </p:nvSpPr>
        <p:spPr bwMode="auto">
          <a:xfrm>
            <a:off x="0" y="2722563"/>
            <a:ext cx="9906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87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GLOSSÁRIO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7" name="Grupo 4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57715" name="Retângulo 5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 dirty="0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 dirty="0">
                  <a:solidFill>
                    <a:srgbClr val="558ED5"/>
                  </a:solidFill>
                  <a:latin typeface="Calibri" pitchFamily="34" charset="0"/>
                </a:rPr>
                <a:t>GLOSSÁRIO</a:t>
              </a:r>
            </a:p>
            <a:p>
              <a:pPr algn="ctr"/>
              <a:r>
                <a:rPr lang="pt-BR" sz="2000" b="1" dirty="0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7719" name="Group 23"/>
          <p:cNvGraphicFramePr>
            <a:graphicFrameLocks noGrp="1"/>
          </p:cNvGraphicFramePr>
          <p:nvPr/>
        </p:nvGraphicFramePr>
        <p:xfrm>
          <a:off x="342900" y="1195389"/>
          <a:ext cx="9194800" cy="5383406"/>
        </p:xfrm>
        <a:graphic>
          <a:graphicData uri="http://schemas.openxmlformats.org/drawingml/2006/table">
            <a:tbl>
              <a:tblPr/>
              <a:tblGrid>
                <a:gridCol w="9194800"/>
              </a:tblGrid>
              <a:tr h="27150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Demografia</a:t>
                      </a:r>
                    </a:p>
                  </a:txBody>
                  <a:tcPr marL="6666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05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População absoluta: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Número de habitantes residentes em uma determinada área geográfica.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05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Fluxos migratórios: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Número de imigrantes e emigrantes de um determinado espaço geográfico.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98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Índice de eficiência migratória: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Quociente entre a migração líquida (Imigração - Emigração) e a migração bruta (Imigração + Emigração)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98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Taxa de fecundidade total: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Número médio de filhos nascidos vivos, tidos por uma mulher ao final do seu período reprodutivo (15 -49 anos), na população residente em determinado espaço geográfico.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701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Taxa de crescimento populacional: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Percentual de incremento médio anual da população residente em determinado espaço geográfico no período considerado. O valor da taxa refere-se à média anual obtida para um período de anos compreendido entre dois momentos.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79988" marR="6666" marT="666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05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Idade média da população: </a:t>
                      </a:r>
                      <a:r>
                        <a:rPr kumimoji="0" lang="pt-BR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A média da idade dos indivíduos na amostra.</a:t>
                      </a: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05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Distribuição etária: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Distribuição populacional por faixa etária e sexo.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05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População urbana: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População que habita em área urbana.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05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População rural: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 População que habita em área rural.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05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Grau de urbanização: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charset="0"/>
                        </a:rPr>
                        <a:t>Porcentagem da população urbana em relação à população total.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05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50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Arranjos familiares</a:t>
                      </a:r>
                    </a:p>
                  </a:txBody>
                  <a:tcPr marL="6666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05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Arranjos familiares: </a:t>
                      </a:r>
                      <a:r>
                        <a:rPr lang="pt-BR" sz="13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Porcentagem de famílias com estrutura familiar semelhante.</a:t>
                      </a: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05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Arranjo familiar típico: </a:t>
                      </a:r>
                      <a:r>
                        <a:rPr lang="pt-BR" sz="13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P</a:t>
                      </a:r>
                      <a:r>
                        <a:rPr lang="pt-BR" sz="13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orcentagem de famílias com estrutura familiar de características esperadas.</a:t>
                      </a:r>
                      <a:endParaRPr lang="pt-BR" sz="1300" b="1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99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300" b="1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Arranjo familiar mononuclear:</a:t>
                      </a:r>
                      <a:r>
                        <a:rPr lang="pt-BR" sz="13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 Porcentagem de famílias com estrutura familiar com apenas o chefe de família e sem cônjuge.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60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Características das mulheres chefes de família: </a:t>
                      </a:r>
                      <a:r>
                        <a:rPr lang="pt-BR" sz="1300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pt-BR" sz="13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roporção de mulheres chefes de família em relação ao total de famílias; proporção de mulheres que residem sozinhas em relação ao total de pessoas que moram sozinhos; proporção de mulheres solteiras com filho em relação ao total de solteiros com filho.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1" name="Grupo 4"/>
          <p:cNvGrpSpPr>
            <a:grpSpLocks/>
          </p:cNvGrpSpPr>
          <p:nvPr/>
        </p:nvGrpSpPr>
        <p:grpSpPr bwMode="auto">
          <a:xfrm>
            <a:off x="279400" y="361950"/>
            <a:ext cx="9626600" cy="1022350"/>
            <a:chOff x="558798" y="742950"/>
            <a:chExt cx="9626601" cy="1022011"/>
          </a:xfrm>
        </p:grpSpPr>
        <p:sp>
          <p:nvSpPr>
            <p:cNvPr id="158738" name="Retângulo 5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 dirty="0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 dirty="0">
                  <a:solidFill>
                    <a:srgbClr val="558ED5"/>
                  </a:solidFill>
                  <a:latin typeface="Calibri" pitchFamily="34" charset="0"/>
                </a:rPr>
                <a:t>GLOSSÁRIO</a:t>
              </a:r>
            </a:p>
            <a:p>
              <a:pPr algn="ctr"/>
              <a:r>
                <a:rPr lang="pt-BR" sz="2000" b="1" dirty="0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8742" name="Group 22"/>
          <p:cNvGraphicFramePr>
            <a:graphicFrameLocks noGrp="1"/>
          </p:cNvGraphicFramePr>
          <p:nvPr/>
        </p:nvGraphicFramePr>
        <p:xfrm>
          <a:off x="369888" y="1139825"/>
          <a:ext cx="9224962" cy="5121188"/>
        </p:xfrm>
        <a:graphic>
          <a:graphicData uri="http://schemas.openxmlformats.org/drawingml/2006/table">
            <a:tbl>
              <a:tblPr/>
              <a:tblGrid>
                <a:gridCol w="9224962"/>
              </a:tblGrid>
              <a:tr h="3881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Configuração dos níveis de instrução segundo arranjos familiares: </a:t>
                      </a:r>
                      <a:r>
                        <a:rPr lang="pt-BR" sz="13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Porcentagem de cada nível de instrução, dado cada um dos arranjos familiares.</a:t>
                      </a:r>
                      <a:endParaRPr lang="pt-BR" sz="1300" b="1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1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Configuração dos arranjos familiares segundo níveis de instrução: </a:t>
                      </a:r>
                      <a:r>
                        <a:rPr lang="pt-BR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Porcentagem de cada tipo de arranjo familiar, dado cada um dos níveis de instrução.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1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Configuração das ocupações segundo arranjos familiares: </a:t>
                      </a:r>
                      <a:r>
                        <a:rPr lang="pt-BR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Porcentagem de cada  ocupação,  dado cada um dos arranjos familiares.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1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Configuração dos arranjos familiares segundo ocupações: </a:t>
                      </a:r>
                      <a:r>
                        <a:rPr lang="pt-BR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Porcentagem de cada tipo de arranjo familiar, dado cada uma das ocupações.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1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Configuração das classes sociais segundo arranjos familiares: </a:t>
                      </a:r>
                      <a:r>
                        <a:rPr lang="pt-BR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Porcentagem de cada  classe social, dado cada um dos arranjos familiares.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1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Configuração dos arranjos familiares segundo classes sociais: </a:t>
                      </a:r>
                      <a:r>
                        <a:rPr lang="pt-BR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Porcentagem de cada tipo de arranjo familiar, dado cada uma das classes sociais.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14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14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Domicílios</a:t>
                      </a:r>
                    </a:p>
                  </a:txBody>
                  <a:tcPr marL="6666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7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domicílios com abastecimento de água regular: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domicílios, com ou sem canalização interna, ligados à rede geral de abastecimento de água.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587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domicílios com acesso à rede de coleta de esgotos: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Porcentagem de domicílios com acesso à rede coletora de esgoto.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7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domicílios com esgotamento sanitário adequado: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Porcentagem de domicílios com acesso à rede coletora de esgoto ou com fossa séptica.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7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domicílios urbanos com esgotamento sanitário adequado: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domicílios urbanos com acesso à rede coletora de esgoto ou com fossa séptica.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14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Renda média domiciliar </a:t>
                      </a:r>
                      <a:r>
                        <a:rPr kumimoji="0" lang="pt-BR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 capita 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real: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Razão entre a renda mensal total do domicílio (em R$) e o número de residentes no domicílio, deflacionada pelo Índice Nacional de Preços ao Consumidor (INPC), a preços de set./2007.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14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domicílios urbanos com coleta adequada de lixo: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domicílios urbanos com coleta de lixo feita por serviço ou empresa de limpeza.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2"/>
          <p:cNvGraphicFramePr>
            <a:graphicFrameLocks noGrp="1"/>
          </p:cNvGraphicFramePr>
          <p:nvPr/>
        </p:nvGraphicFramePr>
        <p:xfrm>
          <a:off x="357188" y="1114425"/>
          <a:ext cx="9224962" cy="5439717"/>
        </p:xfrm>
        <a:graphic>
          <a:graphicData uri="http://schemas.openxmlformats.org/drawingml/2006/table">
            <a:tbl>
              <a:tblPr/>
              <a:tblGrid>
                <a:gridCol w="9224962"/>
              </a:tblGrid>
              <a:tr h="18732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Renda média domiciliar </a:t>
                      </a:r>
                      <a:r>
                        <a:rPr kumimoji="0" lang="pt-BR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 capita 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real: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Razão entre a renda mensal total do domicílio (em R$) e o número de residentes no domicílio, deflacionada pelo Índice Nacional de Preços ao Consumidor (INPC), a preços de set./2007.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domicílios urbanos com coleta adequada de lixo: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domicílios urbanos com coleta de lixo feita por serviço ou empresa de limpeza.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domicílios com energia elétrica 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Porcentagem de domicílios com energia elétrica, obtida da rede geral ou de outra forma (gerador, conversor de energia solar etc.). 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domicílios urbanos com energia elétrica: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domicílios com energia elétrica, obtida da rede geral ou de outra forma (gerador, conversor de energia solar etc.).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domicílios rurais com energia elétrica: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domicílios rurais com energia elétrica, obtida da rede geral ou de outra forma (gerador, conversor de energia solar etc.). 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domicílios próprios: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domicílios próprios (já pagos e ainda pagando).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domicílios com acesso a computador: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domicílios com microcomputador.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domicílios urbanos com acesso a computador: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domicílios urbanos com microcomputador.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domicílios rurais com acesso a computador: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domicílios rurais com microcomputador.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domicílios com acesso a internet: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domicílios com microcomputador utilizado para acessar a internet.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domicílios urbanos com acesso à internet: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domicílios urbanos com microcomputador utilizado para acessar à internet.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domicílios rurais com acesso à internet: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domicílios rurais com microcomputador utilizado para acessar a internet.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Número médio de cômodos por domicílio: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Média aritmética do número de cômodos no domicílio.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Déficit habitacional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: Número de habitantes sem moradia adequada. Indica a necessidade de construção de novas moradias para a solução de problemas sociais e específicos de habitação.</a:t>
                      </a: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upo 4"/>
          <p:cNvGrpSpPr>
            <a:grpSpLocks/>
          </p:cNvGrpSpPr>
          <p:nvPr/>
        </p:nvGrpSpPr>
        <p:grpSpPr bwMode="auto">
          <a:xfrm>
            <a:off x="279400" y="361950"/>
            <a:ext cx="9626600" cy="1022350"/>
            <a:chOff x="558798" y="742950"/>
            <a:chExt cx="9626601" cy="1022011"/>
          </a:xfrm>
        </p:grpSpPr>
        <p:sp>
          <p:nvSpPr>
            <p:cNvPr id="4" name="Retângulo 5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 dirty="0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 dirty="0">
                  <a:solidFill>
                    <a:srgbClr val="558ED5"/>
                  </a:solidFill>
                  <a:latin typeface="Calibri" pitchFamily="34" charset="0"/>
                </a:rPr>
                <a:t>GLOSSÁRIO</a:t>
              </a:r>
            </a:p>
            <a:p>
              <a:pPr algn="ctr"/>
              <a:r>
                <a:rPr lang="pt-BR" sz="2000" b="1" dirty="0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5" name="Conector reto 4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CaixaDeTexto 1"/>
          <p:cNvSpPr txBox="1">
            <a:spLocks noChangeArrowheads="1"/>
          </p:cNvSpPr>
          <p:nvPr/>
        </p:nvSpPr>
        <p:spPr bwMode="auto">
          <a:xfrm>
            <a:off x="214313" y="1346200"/>
            <a:ext cx="96916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Verdana" pitchFamily="34" charset="0"/>
              </a:rPr>
              <a:t>	</a:t>
            </a:r>
          </a:p>
          <a:p>
            <a:r>
              <a:rPr lang="pt-BR" sz="1400">
                <a:latin typeface="Verdana" pitchFamily="34" charset="0"/>
              </a:rPr>
              <a:t>	</a:t>
            </a:r>
          </a:p>
          <a:p>
            <a:endParaRPr lang="pt-BR" sz="1400">
              <a:latin typeface="Verdana" pitchFamily="34" charset="0"/>
            </a:endParaRPr>
          </a:p>
        </p:txBody>
      </p:sp>
      <p:grpSp>
        <p:nvGrpSpPr>
          <p:cNvPr id="159746" name="Grupo 5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59762" name="Retângulo 6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 dirty="0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 dirty="0">
                  <a:solidFill>
                    <a:srgbClr val="558ED5"/>
                  </a:solidFill>
                  <a:latin typeface="Calibri" pitchFamily="34" charset="0"/>
                </a:rPr>
                <a:t>GLOSSÁRIO</a:t>
              </a:r>
            </a:p>
            <a:p>
              <a:pPr algn="ctr"/>
              <a:r>
                <a:rPr lang="pt-BR" sz="2000" b="1" dirty="0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9767" name="Group 23"/>
          <p:cNvGraphicFramePr>
            <a:graphicFrameLocks noGrp="1"/>
          </p:cNvGraphicFramePr>
          <p:nvPr/>
        </p:nvGraphicFramePr>
        <p:xfrm>
          <a:off x="457200" y="1287463"/>
          <a:ext cx="9126538" cy="5657519"/>
        </p:xfrm>
        <a:graphic>
          <a:graphicData uri="http://schemas.openxmlformats.org/drawingml/2006/table">
            <a:tbl>
              <a:tblPr/>
              <a:tblGrid>
                <a:gridCol w="9126538"/>
              </a:tblGrid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Educação</a:t>
                      </a:r>
                    </a:p>
                  </a:txBody>
                  <a:tcPr marL="6666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Taxa de analfabetismo (pessoas com 15 anos ou mais):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Porcentagem de pessoas com 15 anos ou mais que não são capazes de ler ou escrever.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Taxa de escolarização das pessoas de 4 anos ou mais de idade (2007):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Porcentagem dos estudantes (de 4 anos ou mais de idade) em relação ao total de pessoas na mesma faixa etária.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Escolaridade média de adultos (em anos de estudo, 25 anos ou mais):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Média aritmética do  número de anos de estudo completos da população adulta (25 anos ou mais).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Escolaridade média de adultos (25 a 34 anos):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Média aritmética do número de anos de estudo completos da população adulta (25 a 34 anos).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pessoas com 25 anos ou mais e pelo menos 11 anos de estudos: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pessoas com 25 anos ou mais e pelo menos 11 anos de estudos.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pessoas com 25 anos ou mais e pelos menos 15 anos de estudos: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pessoas com 25 anos ou mais e pelo menos 15 anos de estudos.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Número médio de anos de estudos de acordo com as faixas etárias (2007):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Média aritmética dos anos de estudo, no ano de 2007, de acordo com as faixas etárias. 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do número de pessoas em ano irregular de estudo, de acordo com a série - idade (2007):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pessoas em ano irregular de estudo, conforme a série – idade, no ano de 2007, em relação ao total de pessoas com a mesma faixa etária.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Médias de ano de defasagem de acordo com o ano de estudo (até 24 anos):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Média aritmética dos anos de defasagem para as pessoas que estão em ano irregular de estudo.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037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Proporção de defasados x médias de ano de defasagem x taxa de escolarização – ES (2007):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Comparação entre a proporção de defasados, média de ano de defasagem e da taxa de escolarização.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69" name="Grupo 4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60785" name="Retângulo 5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 dirty="0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 dirty="0">
                  <a:solidFill>
                    <a:srgbClr val="558ED5"/>
                  </a:solidFill>
                  <a:latin typeface="Calibri" pitchFamily="34" charset="0"/>
                </a:rPr>
                <a:t>GLOSSÁRIO</a:t>
              </a:r>
            </a:p>
            <a:p>
              <a:pPr algn="ctr"/>
              <a:r>
                <a:rPr lang="pt-BR" sz="2000" b="1" dirty="0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0788" name="Group 20"/>
          <p:cNvGraphicFramePr>
            <a:graphicFrameLocks noGrp="1"/>
          </p:cNvGraphicFramePr>
          <p:nvPr/>
        </p:nvGraphicFramePr>
        <p:xfrm>
          <a:off x="368300" y="1371600"/>
          <a:ext cx="9258300" cy="5006976"/>
        </p:xfrm>
        <a:graphic>
          <a:graphicData uri="http://schemas.openxmlformats.org/drawingml/2006/table">
            <a:tbl>
              <a:tblPr/>
              <a:tblGrid>
                <a:gridCol w="9258300"/>
              </a:tblGrid>
              <a:tr h="41724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Saúde</a:t>
                      </a:r>
                    </a:p>
                  </a:txBody>
                  <a:tcPr marL="6666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24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Nascidos vivos por número de consultas pré-natal: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Percentual de nascidos vivos por número de consultas de pré-natal.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24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Mortalidade neonatal: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Percentual dos óbitos de crianças com 0 a 27 dias de vida  na população residente em determinado espaço geográfico em um período.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24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Mortalidade infantil: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Taxa de freqüência com que ocorrem os óbitos infantis (menores de 1 ano de idade) em uma população em relação ao número de nascidos vivos em determinado ano.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24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Mortalidade até 5 anos de idade: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Percentual dos óbitos de crianças de até 5 anos de idade na população residente em determinado espaço geográfico, no ano considerado.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24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Oferta de serviços básicos de saúde: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Número de médicos e de leitos do SUS por 1.000 habitantes.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24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Internações por grupos de doenças: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Proporção de internações por grupo de doenças em relação ao total de internações.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24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Mortalidade por grupo de causas: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Percentagem do número total de óbitos por grupos de causas.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24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Mortalidade  por tipo de causa: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Número de óbitos da população por tipo de causa, geral, </a:t>
                      </a: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interma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externa.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24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Mortalidade por tipo de causa de externa: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Número de óbitos da população por tipo de causa externa.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24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Evolução da taxa de homicídios - Espírito Santo: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Número de homicídios por 100 mil habitantes em relação à população total.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24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Mortalidade por acidente de transporte: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Número de óbitos a cada 100 mil habitantes.</a:t>
                      </a:r>
                    </a:p>
                  </a:txBody>
                  <a:tcPr marL="179988" marR="6666" marT="666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3" name="Grupo 4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61808" name="Retângulo 5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 dirty="0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 dirty="0">
                  <a:solidFill>
                    <a:srgbClr val="558ED5"/>
                  </a:solidFill>
                  <a:latin typeface="Calibri" pitchFamily="34" charset="0"/>
                </a:rPr>
                <a:t>GLOSSÁRIO</a:t>
              </a:r>
            </a:p>
            <a:p>
              <a:pPr algn="ctr"/>
              <a:r>
                <a:rPr lang="pt-BR" sz="2000" b="1" dirty="0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1814" name="Group 22"/>
          <p:cNvGraphicFramePr>
            <a:graphicFrameLocks noGrp="1"/>
          </p:cNvGraphicFramePr>
          <p:nvPr/>
        </p:nvGraphicFramePr>
        <p:xfrm>
          <a:off x="406400" y="1438275"/>
          <a:ext cx="9207500" cy="4786934"/>
        </p:xfrm>
        <a:graphic>
          <a:graphicData uri="http://schemas.openxmlformats.org/drawingml/2006/table">
            <a:tbl>
              <a:tblPr/>
              <a:tblGrid>
                <a:gridCol w="9207500"/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Mercado de trabalho</a:t>
                      </a:r>
                    </a:p>
                  </a:txBody>
                  <a:tcPr marL="6666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População economicamente ativa X população não economicamente ativa – ES: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Comparação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entre as pessoas ocupadas e desocupadas, e as pessoas que não foram classificadas como ocupadas nem como desocupadas na semana de referência.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Razão de dependência (10 anos ou mais):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Razão entre a população considerada inativa (0 a 9 anos de idade) e a população potencialmente ativa (10 anos ou mais). 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Razão de dependência (15 anos ou mais):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Razão entre a população considerada inativa (0 a 14 anos de idade) e a população potencialmente ativa (15 anos ou mais).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Nível de ocupação (10 anos ou mais):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Porcentagem das pessoas ocupadas em relação às pessoas de 10 anos ou mais de idade. </a:t>
                      </a:r>
                      <a:endParaRPr kumimoji="0" 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Nível de ocupação (15 anos ou mais): 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das pessoas ocupadas em relação às pessoas de 15 anos ou mais de idade. </a:t>
                      </a:r>
                      <a:endParaRPr kumimoji="0" 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Nível de ocupação das pessoas de 5 a 17 anos de idade (trabalho infantil):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das pessoas ocupadas (5 a 17 anos de idade) em relação a todas as pessoas de mesma faixa etária.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Pessoas de 10 anos ou mais de idade, ocupadas na semana de referência segundo anos de estudo: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Porcentagem das pessoas com  trabalho (10 anos ou mais de idade) durante toda a semana ou parte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 semana de referência, de acordo com os anos de estudos.  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Nível de desocupação (10 anos ou mais): 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pessoas desocupadas (10 anos ou mais) em relação ao total de pessoas economicamente ativas (10 anos ou mais). </a:t>
                      </a:r>
                      <a:endParaRPr kumimoji="0" 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Nível de desocupação (15 anos ou mais):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pessoas desocupadas (15 ano ou mais) em relação ao total de pessoas economicamente ativas (15 anos ou mais). 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População em idade ativa – ES: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Pessoa de 10 anos ou mais de idade (1º classificação) e pessoa de 15 anos ou mais de idade (2º classificação) 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Taxa de atividade (10 anos ou mais): 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pessoas economicamente ativas (10 anos ou mais) em relação ao total de pessoas em idade ativa (10 anos ou mais). </a:t>
                      </a:r>
                      <a:endParaRPr kumimoji="0" 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Taxa de atividade (15 anos ou mais): 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pessoas economicamente ativas (15 anos ou mais) em relação ao total de pessoas em idade ativa (15 anos ou mais). </a:t>
                      </a:r>
                      <a:endParaRPr kumimoji="0" 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7" name="Grupo 4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62828" name="Retângulo 5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 dirty="0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 dirty="0">
                  <a:solidFill>
                    <a:srgbClr val="558ED5"/>
                  </a:solidFill>
                  <a:latin typeface="Calibri" pitchFamily="34" charset="0"/>
                </a:rPr>
                <a:t>GLOSSÁRIO</a:t>
              </a:r>
            </a:p>
            <a:p>
              <a:pPr algn="ctr"/>
              <a:r>
                <a:rPr lang="pt-BR" sz="2000" b="1" dirty="0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2833" name="Group 17"/>
          <p:cNvGraphicFramePr>
            <a:graphicFrameLocks noGrp="1"/>
          </p:cNvGraphicFramePr>
          <p:nvPr/>
        </p:nvGraphicFramePr>
        <p:xfrm>
          <a:off x="355600" y="1544638"/>
          <a:ext cx="9258300" cy="4608087"/>
        </p:xfrm>
        <a:graphic>
          <a:graphicData uri="http://schemas.openxmlformats.org/drawingml/2006/table">
            <a:tbl>
              <a:tblPr/>
              <a:tblGrid>
                <a:gridCol w="9258300"/>
              </a:tblGrid>
              <a:tr h="23336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Geração de empregos formais no Espírito Santo: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 de admissões menos o total de desligamentos ocorridos em um período de um ano.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3979" marR="5703" marT="5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Todas as pessoas ocupadas (de 10 anos ou mais):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das pessoas ocupadas (10 anos ou mais) no ES,  de acordo com as categorias de posição na ocupação: empregados, por conta própria, empregador, emprego não-remunerado, consumo próprio, trabalhadores domésticos.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53979" marR="5703" marT="5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Posição na ocupação no trabalho principal - pessoas ocupadas em atividade agrícola (de 10 anos ou mais) – ES: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Porcentagem das pessoas ocupadas em atividade agrícola (10 anos ou mais) no ES,  de acordo com as categorias de posição na ocupação: empregados, conta própria, empregador, emprego não-remunerado, consumo próprio.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53979" marR="5703" marT="5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Posição na ocupação no trabalho principal - pessoas ocupadas em atividade não agrícola (de 10 anos ou mais) – ES: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das pessoas ocupadas em atividade não agrícola (10 anos ou mais) no ES, de acordo com as categorias de posição na ocupação: empregados, por conta própria, empregador, emprego não-remunerado, consumo próprio, trabalhadores domésticos. 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53979" marR="5703" marT="5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Pessoas com cobertura previdenciária  (10 anos ou mais) – ES: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das pessoas em todas as atividades (10 anos ou mais) que contribuíam para instituto de previdência, federal, estadual ou municipal, no trabalho principal na semana de referência. 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3979" marR="5703" marT="5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Pessoas com cobertura previdenciária em atividade agrícola (10 anos ou mais) – ES: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das pessoas em atividade agrícola (10 anos ou mais) que contribuíam para instituto de previdência, federal, estadual ou municipal, no trabalho principal na semana de referência. 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3979" marR="5703" marT="5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Pessoas com cobertura previdenciária em atividade não agrícola (10 anos ou mais) – ES: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pessoas em atividade não agrícola (10 anos ou mais) que contribuíam para instituto de previdência, federal, estadual ou municipal, no trabalho principal na semana de referência.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53979" marR="5703" marT="5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Pessoas sindicalizadas em atividade agrícola (10 anos ou mais) – ES: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pessoas filiadas a algum sindicato em atividade agrícola no trabalho principal, de acordo com sua condição de atividade na semana de referência.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53979" marR="5703" marT="5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Pessoas sindicalizadas em atividade não agrícola (10 anos ou mais) – ES: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das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pessoas filiadas a algum sindicato em atividade não agrícola, de acordo com sua condição de atividade na semana de referência. 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53979" marR="5703" marT="570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1" name="Grupo 4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63854" name="Retângulo 5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dirty="0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 dirty="0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 dirty="0">
                  <a:solidFill>
                    <a:srgbClr val="558ED5"/>
                  </a:solidFill>
                  <a:latin typeface="Calibri" pitchFamily="34" charset="0"/>
                </a:rPr>
                <a:t>GLOSSÁRIO</a:t>
              </a:r>
            </a:p>
            <a:p>
              <a:pPr algn="ctr"/>
              <a:r>
                <a:rPr lang="pt-BR" sz="2000" b="1" dirty="0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3858" name="Group 18"/>
          <p:cNvGraphicFramePr>
            <a:graphicFrameLocks noGrp="1"/>
          </p:cNvGraphicFramePr>
          <p:nvPr/>
        </p:nvGraphicFramePr>
        <p:xfrm>
          <a:off x="317500" y="1511300"/>
          <a:ext cx="9296400" cy="4422766"/>
        </p:xfrm>
        <a:graphic>
          <a:graphicData uri="http://schemas.openxmlformats.org/drawingml/2006/table">
            <a:tbl>
              <a:tblPr/>
              <a:tblGrid>
                <a:gridCol w="92964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Pessoas sindicalizadas em atividade agrícola (10 anos ou mais) – ES: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pessoas filiadas a algum sindicato em atividade agrícola no trabalho principal, de acordo com sua condição de atividade na semana de referência.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Pessoas sindicalizadas em atividade não agrícola (10 anos ou mais) – ES: 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das</a:t>
                      </a: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pessoas filiadas a algum sindicato em atividade não agrícola, de acordo com sua condição de atividade na semana de referência. </a:t>
                      </a:r>
                      <a:endParaRPr kumimoji="0" 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Renda real média de todas as fontes: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Renda mensal média proveniente de todas as fontes das pessoas de 10 anos ou mais de idade, deflacionada pelo Índice Nacional de Preços ao Consumidor (INPC), a preços de set./2007.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Variação % da renda média no Brasil e Espírito Santo: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partir da renda média, utilizada na mesma unidade de tempo (a preços constantes – renda real média), uma nova série de dados é construída, com valores expressos em percentuais (%), que medem as variações relativas entre cada dado no instante </a:t>
                      </a:r>
                      <a:r>
                        <a:rPr kumimoji="0" lang="pt-BR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o imediatamente anterior, em </a:t>
                      </a:r>
                      <a:r>
                        <a:rPr kumimoji="0" lang="pt-BR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 - 1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Renda real média de todos os trabalhos: 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Renda mensal média proveniente de todos os trabalhos das pessoas de 10 anos ou mais de idade, deflacionada pelo Índice Nacional de Preços ao Consumidor (INPC), a preços de set./2007.</a:t>
                      </a:r>
                      <a:endParaRPr kumimoji="0" 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Distribuição de renda e pobreza</a:t>
                      </a:r>
                    </a:p>
                  </a:txBody>
                  <a:tcPr marL="6666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Evolução da desigualdade no Brasil e Espírito Santo: 1992 a 2007: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Medida através do índice de </a:t>
                      </a: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Gini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que mede o grau de concentração de uma distribuição, cujo valor varia de 0 (a perfeita  igualdade) até 1 (a desigualdade máxima).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Percentual de pessoas na classe média sobre a população total: </a:t>
                      </a: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das pessoas que estão no intervalo de renda mensal domiciliar total de R$ 1.064 a R$ 4.591. </a:t>
                      </a:r>
                      <a:endParaRPr kumimoji="0" lang="pt-B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Evolução da pobreza no Brasil e Espírito Santo: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pessoas que recebem renda domiciliar per capita abaixo de R$137,00 (linha de pobreza).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Evolução da extrema pobreza no Brasil e Espírito Santo: 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Porcentagem de pessoas que recebem renda domiciliar per capita abaixo de R$69,00 (linha de indigência).</a:t>
                      </a:r>
                      <a:endParaRPr kumimoji="0" 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79988" marR="6666" marT="666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ext Box 3"/>
          <p:cNvSpPr txBox="1">
            <a:spLocks noChangeArrowheads="1"/>
          </p:cNvSpPr>
          <p:nvPr/>
        </p:nvSpPr>
        <p:spPr bwMode="auto">
          <a:xfrm>
            <a:off x="5127624" y="4508500"/>
            <a:ext cx="4244976" cy="207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65000"/>
              </a:lnSpc>
            </a:pPr>
            <a:r>
              <a:rPr lang="pt-BR" sz="1300" b="1" dirty="0">
                <a:solidFill>
                  <a:srgbClr val="002060"/>
                </a:solidFill>
                <a:latin typeface="Calibri" pitchFamily="34" charset="0"/>
              </a:rPr>
              <a:t>Paulo Cesar Hartung Gomes</a:t>
            </a:r>
          </a:p>
          <a:p>
            <a:pPr>
              <a:lnSpc>
                <a:spcPct val="165000"/>
              </a:lnSpc>
            </a:pPr>
            <a:r>
              <a:rPr lang="pt-BR" sz="1300" b="1" dirty="0">
                <a:solidFill>
                  <a:srgbClr val="002060"/>
                </a:solidFill>
                <a:latin typeface="Calibri" pitchFamily="34" charset="0"/>
              </a:rPr>
              <a:t>Ricardo de Rezende Ferraço</a:t>
            </a:r>
          </a:p>
          <a:p>
            <a:pPr>
              <a:lnSpc>
                <a:spcPct val="165000"/>
              </a:lnSpc>
            </a:pPr>
            <a:r>
              <a:rPr lang="pt-BR" sz="1300" b="1" dirty="0">
                <a:solidFill>
                  <a:srgbClr val="002060"/>
                </a:solidFill>
                <a:latin typeface="Calibri" pitchFamily="34" charset="0"/>
              </a:rPr>
              <a:t>José Eduardo Faria de Azevedo</a:t>
            </a:r>
          </a:p>
          <a:p>
            <a:pPr>
              <a:lnSpc>
                <a:spcPct val="165000"/>
              </a:lnSpc>
            </a:pPr>
            <a:r>
              <a:rPr lang="pt-BR" sz="1300" b="1" dirty="0">
                <a:solidFill>
                  <a:srgbClr val="002060"/>
                </a:solidFill>
                <a:latin typeface="Calibri" pitchFamily="34" charset="0"/>
              </a:rPr>
              <a:t>Ana Paula Vitali Janes Vescovi</a:t>
            </a:r>
          </a:p>
          <a:p>
            <a:pPr>
              <a:lnSpc>
                <a:spcPct val="165000"/>
              </a:lnSpc>
            </a:pPr>
            <a:r>
              <a:rPr lang="pt-BR" sz="1300" b="1" dirty="0">
                <a:solidFill>
                  <a:srgbClr val="002060"/>
                </a:solidFill>
                <a:latin typeface="Calibri" pitchFamily="34" charset="0"/>
              </a:rPr>
              <a:t>José Geraldo Tedesco da Silva</a:t>
            </a:r>
          </a:p>
          <a:p>
            <a:pPr>
              <a:lnSpc>
                <a:spcPct val="165000"/>
              </a:lnSpc>
            </a:pPr>
            <a:r>
              <a:rPr lang="pt-BR" sz="1300" b="1" dirty="0">
                <a:solidFill>
                  <a:srgbClr val="002060"/>
                </a:solidFill>
                <a:latin typeface="Calibri" pitchFamily="34" charset="0"/>
              </a:rPr>
              <a:t>Andréa Figueiredo Nascimento</a:t>
            </a:r>
          </a:p>
        </p:txBody>
      </p:sp>
      <p:sp>
        <p:nvSpPr>
          <p:cNvPr id="164866" name="Text Box 3"/>
          <p:cNvSpPr txBox="1">
            <a:spLocks noChangeArrowheads="1"/>
          </p:cNvSpPr>
          <p:nvPr/>
        </p:nvSpPr>
        <p:spPr bwMode="auto">
          <a:xfrm>
            <a:off x="292100" y="4533900"/>
            <a:ext cx="48355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2875" algn="r">
              <a:spcBef>
                <a:spcPts val="600"/>
              </a:spcBef>
              <a:spcAft>
                <a:spcPts val="600"/>
              </a:spcAft>
            </a:pPr>
            <a:r>
              <a:rPr lang="pt-BR" sz="1300" i="1" dirty="0">
                <a:solidFill>
                  <a:srgbClr val="4A452A"/>
                </a:solidFill>
                <a:latin typeface="Calibri" pitchFamily="34" charset="0"/>
              </a:rPr>
              <a:t>Governo do Estado do Espírito Santo</a:t>
            </a:r>
          </a:p>
          <a:p>
            <a:pPr marL="142875" algn="r">
              <a:spcBef>
                <a:spcPts val="600"/>
              </a:spcBef>
              <a:spcAft>
                <a:spcPts val="600"/>
              </a:spcAft>
            </a:pPr>
            <a:r>
              <a:rPr lang="pt-BR" sz="1300" i="1" dirty="0">
                <a:solidFill>
                  <a:srgbClr val="4A452A"/>
                </a:solidFill>
                <a:latin typeface="Calibri" pitchFamily="34" charset="0"/>
              </a:rPr>
              <a:t>Vice-Governador</a:t>
            </a:r>
          </a:p>
          <a:p>
            <a:pPr marL="142875" algn="r">
              <a:spcBef>
                <a:spcPts val="600"/>
              </a:spcBef>
              <a:spcAft>
                <a:spcPts val="600"/>
              </a:spcAft>
            </a:pPr>
            <a:r>
              <a:rPr lang="pt-BR" sz="1300" i="1" dirty="0">
                <a:solidFill>
                  <a:srgbClr val="4A452A"/>
                </a:solidFill>
                <a:latin typeface="Calibri" pitchFamily="34" charset="0"/>
              </a:rPr>
              <a:t>Secretaria de Estado de Economia e Planejamento</a:t>
            </a:r>
          </a:p>
          <a:p>
            <a:pPr marL="142875" algn="r">
              <a:spcBef>
                <a:spcPts val="600"/>
              </a:spcBef>
              <a:spcAft>
                <a:spcPts val="600"/>
              </a:spcAft>
            </a:pPr>
            <a:r>
              <a:rPr lang="pt-BR" sz="1300" i="1" dirty="0">
                <a:solidFill>
                  <a:srgbClr val="4A452A"/>
                </a:solidFill>
                <a:latin typeface="Calibri" pitchFamily="34" charset="0"/>
              </a:rPr>
              <a:t>Instituto Jones dos Santos Neves</a:t>
            </a:r>
          </a:p>
          <a:p>
            <a:pPr marL="142875" algn="r">
              <a:spcBef>
                <a:spcPts val="600"/>
              </a:spcBef>
              <a:spcAft>
                <a:spcPts val="600"/>
              </a:spcAft>
            </a:pPr>
            <a:r>
              <a:rPr lang="pt-BR" sz="1300" i="1" dirty="0">
                <a:solidFill>
                  <a:srgbClr val="4A452A"/>
                </a:solidFill>
                <a:latin typeface="Calibri" pitchFamily="34" charset="0"/>
              </a:rPr>
              <a:t>Diretoria de Tecnologia e Informação</a:t>
            </a:r>
          </a:p>
          <a:p>
            <a:pPr marL="142875" algn="r">
              <a:spcBef>
                <a:spcPts val="600"/>
              </a:spcBef>
              <a:spcAft>
                <a:spcPts val="600"/>
              </a:spcAft>
            </a:pPr>
            <a:r>
              <a:rPr lang="pt-BR" sz="1300" i="1" dirty="0">
                <a:solidFill>
                  <a:srgbClr val="4A452A"/>
                </a:solidFill>
                <a:latin typeface="Calibri" pitchFamily="34" charset="0"/>
              </a:rPr>
              <a:t>Diretoria Administrativa e Financeira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46288" y="479425"/>
            <a:ext cx="5519737" cy="430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87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Equipe Técnica</a:t>
            </a:r>
          </a:p>
          <a:p>
            <a:pPr marL="142875" algn="ctr"/>
            <a:r>
              <a:rPr lang="pt-BR" sz="1400" b="1" dirty="0" smtClean="0">
                <a:solidFill>
                  <a:srgbClr val="002060"/>
                </a:solidFill>
                <a:latin typeface="Calibri" pitchFamily="34" charset="0"/>
              </a:rPr>
              <a:t>Coordenação do Projeto</a:t>
            </a:r>
          </a:p>
          <a:p>
            <a:pPr marL="142875" algn="ctr"/>
            <a:r>
              <a:rPr lang="pt-BR" sz="1400" i="1" dirty="0" smtClean="0">
                <a:latin typeface="Calibri" pitchFamily="34" charset="0"/>
              </a:rPr>
              <a:t>Magnus William de Castro</a:t>
            </a:r>
          </a:p>
          <a:p>
            <a:pPr marL="142875" algn="ctr"/>
            <a:endParaRPr lang="pt-BR" sz="1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42875" algn="ctr"/>
            <a:r>
              <a:rPr lang="pt-BR" sz="1400" b="1" dirty="0" smtClean="0">
                <a:solidFill>
                  <a:srgbClr val="002060"/>
                </a:solidFill>
                <a:latin typeface="Calibri" pitchFamily="34" charset="0"/>
              </a:rPr>
              <a:t>Coordenação </a:t>
            </a:r>
            <a:r>
              <a:rPr lang="pt-BR" sz="1400" b="1" dirty="0">
                <a:solidFill>
                  <a:srgbClr val="002060"/>
                </a:solidFill>
                <a:latin typeface="Calibri" pitchFamily="34" charset="0"/>
              </a:rPr>
              <a:t>de Estudos Econômicos</a:t>
            </a:r>
          </a:p>
          <a:p>
            <a:pPr marL="142875" algn="ctr"/>
            <a:r>
              <a:rPr lang="pt-BR" sz="1400" i="1" dirty="0">
                <a:latin typeface="Calibri" pitchFamily="34" charset="0"/>
              </a:rPr>
              <a:t>Magnus William de </a:t>
            </a:r>
            <a:r>
              <a:rPr lang="pt-BR" sz="1400" i="1" dirty="0" smtClean="0">
                <a:latin typeface="Calibri" pitchFamily="34" charset="0"/>
              </a:rPr>
              <a:t>Castro</a:t>
            </a:r>
            <a:endParaRPr lang="pt-BR" sz="1400" i="1" dirty="0">
              <a:latin typeface="Calibri" pitchFamily="34" charset="0"/>
            </a:endParaRPr>
          </a:p>
          <a:p>
            <a:pPr marL="142875" algn="ctr"/>
            <a:r>
              <a:rPr lang="pt-BR" sz="1400" i="1" dirty="0" err="1">
                <a:latin typeface="Calibri" pitchFamily="34" charset="0"/>
              </a:rPr>
              <a:t>Karoline</a:t>
            </a:r>
            <a:r>
              <a:rPr lang="pt-BR" sz="1400" i="1" dirty="0">
                <a:latin typeface="Calibri" pitchFamily="34" charset="0"/>
              </a:rPr>
              <a:t> Pereira Ferreira</a:t>
            </a:r>
          </a:p>
          <a:p>
            <a:pPr marL="142875" algn="ctr"/>
            <a:endParaRPr lang="pt-BR" sz="900" i="1" dirty="0">
              <a:latin typeface="Calibri" pitchFamily="34" charset="0"/>
            </a:endParaRPr>
          </a:p>
          <a:p>
            <a:pPr marL="142875" algn="ctr"/>
            <a:r>
              <a:rPr lang="pt-BR" sz="1400" b="1" dirty="0">
                <a:solidFill>
                  <a:srgbClr val="002060"/>
                </a:solidFill>
                <a:latin typeface="Calibri" pitchFamily="34" charset="0"/>
              </a:rPr>
              <a:t>Coordenação de Estudos Sociais</a:t>
            </a:r>
          </a:p>
          <a:p>
            <a:pPr marL="142875" algn="ctr"/>
            <a:r>
              <a:rPr lang="pt-BR" sz="1400" i="1" dirty="0">
                <a:latin typeface="Calibri" pitchFamily="34" charset="0"/>
              </a:rPr>
              <a:t>Ana Paula Santos Sampaio</a:t>
            </a:r>
          </a:p>
          <a:p>
            <a:pPr marL="142875" algn="ctr"/>
            <a:r>
              <a:rPr lang="pt-BR" sz="1400" i="1" dirty="0">
                <a:latin typeface="Calibri" pitchFamily="34" charset="0"/>
              </a:rPr>
              <a:t>Lorena Zardo Trindade</a:t>
            </a:r>
          </a:p>
          <a:p>
            <a:pPr marL="142875" algn="ctr"/>
            <a:r>
              <a:rPr lang="pt-BR" sz="1400" i="1" dirty="0" err="1">
                <a:latin typeface="Calibri" pitchFamily="34" charset="0"/>
              </a:rPr>
              <a:t>Nelcy</a:t>
            </a:r>
            <a:r>
              <a:rPr lang="pt-BR" sz="1400" i="1" dirty="0">
                <a:latin typeface="Calibri" pitchFamily="34" charset="0"/>
              </a:rPr>
              <a:t> Barcelos </a:t>
            </a:r>
            <a:r>
              <a:rPr lang="pt-BR" sz="1400" i="1" dirty="0" err="1">
                <a:latin typeface="Calibri" pitchFamily="34" charset="0"/>
              </a:rPr>
              <a:t>Sossai</a:t>
            </a:r>
            <a:endParaRPr lang="pt-BR" sz="1400" i="1" dirty="0">
              <a:latin typeface="Calibri" pitchFamily="34" charset="0"/>
            </a:endParaRPr>
          </a:p>
          <a:p>
            <a:pPr marL="142875" algn="ctr"/>
            <a:endParaRPr lang="pt-BR" sz="900" b="1" dirty="0">
              <a:solidFill>
                <a:srgbClr val="002060"/>
              </a:solidFill>
              <a:latin typeface="Calibri" pitchFamily="34" charset="0"/>
            </a:endParaRPr>
          </a:p>
          <a:p>
            <a:pPr marL="142875" algn="ctr"/>
            <a:r>
              <a:rPr lang="pt-BR" sz="1400" b="1" dirty="0">
                <a:solidFill>
                  <a:srgbClr val="002060"/>
                </a:solidFill>
                <a:latin typeface="Calibri" pitchFamily="34" charset="0"/>
              </a:rPr>
              <a:t>Coordenação de Estatística</a:t>
            </a:r>
          </a:p>
          <a:p>
            <a:pPr marL="142875" algn="ctr"/>
            <a:r>
              <a:rPr lang="pt-BR" sz="1400" i="1" dirty="0">
                <a:latin typeface="Calibri" pitchFamily="34" charset="0"/>
              </a:rPr>
              <a:t>Filipe Teixeira Henrique </a:t>
            </a:r>
          </a:p>
          <a:p>
            <a:pPr marL="142875" algn="ctr"/>
            <a:r>
              <a:rPr lang="pt-BR" sz="1400" i="1" dirty="0" err="1">
                <a:latin typeface="Calibri" pitchFamily="34" charset="0"/>
              </a:rPr>
              <a:t>Heloires</a:t>
            </a:r>
            <a:r>
              <a:rPr lang="pt-BR" sz="1400" i="1" dirty="0">
                <a:latin typeface="Calibri" pitchFamily="34" charset="0"/>
              </a:rPr>
              <a:t> Lopes Nogueira</a:t>
            </a:r>
          </a:p>
          <a:p>
            <a:pPr marL="142875" algn="ctr"/>
            <a:r>
              <a:rPr lang="pt-BR" sz="1400" i="1" dirty="0">
                <a:latin typeface="Calibri" pitchFamily="34" charset="0"/>
              </a:rPr>
              <a:t>Tatiana de Cássia Pinheiro</a:t>
            </a:r>
          </a:p>
          <a:p>
            <a:pPr marL="142875"/>
            <a:endParaRPr lang="pt-BR" sz="1400" i="1" dirty="0">
              <a:latin typeface="Calibri" pitchFamily="34" charset="0"/>
            </a:endParaRPr>
          </a:p>
          <a:p>
            <a:pPr marL="142875">
              <a:lnSpc>
                <a:spcPts val="650"/>
              </a:lnSpc>
              <a:spcBef>
                <a:spcPts val="600"/>
              </a:spcBef>
              <a:spcAft>
                <a:spcPts val="600"/>
              </a:spcAft>
            </a:pPr>
            <a:endParaRPr lang="pt-BR" sz="16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upo 1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53254" name="Retângulo 2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DEMOGRAFIA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250" name="CaixaDeTexto 4"/>
          <p:cNvSpPr txBox="1">
            <a:spLocks noChangeArrowheads="1"/>
          </p:cNvSpPr>
          <p:nvPr/>
        </p:nvSpPr>
        <p:spPr bwMode="auto">
          <a:xfrm>
            <a:off x="0" y="12573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000000"/>
                </a:solidFill>
                <a:latin typeface="Calibri" pitchFamily="34" charset="0"/>
              </a:rPr>
              <a:t>Fluxos migratórios – Espírito Santo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53251" name="CaixaDeTexto 9"/>
          <p:cNvSpPr txBox="1">
            <a:spLocks noChangeArrowheads="1"/>
          </p:cNvSpPr>
          <p:nvPr/>
        </p:nvSpPr>
        <p:spPr bwMode="auto">
          <a:xfrm>
            <a:off x="215900" y="64182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Verdana" pitchFamily="34" charset="0"/>
              </a:rPr>
              <a:t>Fonte: PNAD / IJSN</a:t>
            </a:r>
          </a:p>
        </p:txBody>
      </p:sp>
      <p:graphicFrame>
        <p:nvGraphicFramePr>
          <p:cNvPr id="8" name="Gráfico 7"/>
          <p:cNvGraphicFramePr/>
          <p:nvPr/>
        </p:nvGraphicFramePr>
        <p:xfrm>
          <a:off x="558800" y="2908300"/>
          <a:ext cx="86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3" name="CaixaDeTexto 8"/>
          <p:cNvSpPr txBox="1">
            <a:spLocks noChangeArrowheads="1"/>
          </p:cNvSpPr>
          <p:nvPr/>
        </p:nvSpPr>
        <p:spPr bwMode="auto">
          <a:xfrm>
            <a:off x="723900" y="1789113"/>
            <a:ext cx="8470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No Espírito </a:t>
            </a:r>
            <a:r>
              <a:rPr lang="pt-BR" sz="1400" dirty="0">
                <a:latin typeface="Calibri" pitchFamily="34" charset="0"/>
              </a:rPr>
              <a:t>Santo, os movimentos migratórios </a:t>
            </a:r>
            <a:r>
              <a:rPr lang="pt-BR" sz="1400" dirty="0" smtClean="0">
                <a:latin typeface="Calibri" pitchFamily="34" charset="0"/>
              </a:rPr>
              <a:t>realizados </a:t>
            </a:r>
            <a:r>
              <a:rPr lang="pt-BR" sz="1400" dirty="0">
                <a:latin typeface="Calibri" pitchFamily="34" charset="0"/>
              </a:rPr>
              <a:t>com os demais estados brasileiros têm resultado </a:t>
            </a:r>
            <a:r>
              <a:rPr lang="pt-BR" sz="1400" dirty="0" smtClean="0">
                <a:latin typeface="Calibri" pitchFamily="34" charset="0"/>
              </a:rPr>
              <a:t>ganhos </a:t>
            </a:r>
            <a:r>
              <a:rPr lang="pt-BR" sz="1400" dirty="0">
                <a:latin typeface="Calibri" pitchFamily="34" charset="0"/>
              </a:rPr>
              <a:t>populacionais, visto que as </a:t>
            </a:r>
            <a:r>
              <a:rPr lang="pt-BR" sz="1400" dirty="0" smtClean="0">
                <a:latin typeface="Calibri" pitchFamily="34" charset="0"/>
              </a:rPr>
              <a:t>diferenças entre imigração (entradas) e emigração (saídas) foram </a:t>
            </a:r>
            <a:r>
              <a:rPr lang="pt-BR" sz="1400" dirty="0">
                <a:latin typeface="Calibri" pitchFamily="34" charset="0"/>
              </a:rPr>
              <a:t>positivas na maior parte do período. Nos anos 2004 e 2007, o Estado apresentou </a:t>
            </a:r>
            <a:r>
              <a:rPr lang="pt-BR" sz="1400" dirty="0" smtClean="0">
                <a:latin typeface="Calibri" pitchFamily="34" charset="0"/>
              </a:rPr>
              <a:t>pequena perda populacional.</a:t>
            </a:r>
            <a:endParaRPr lang="pt-BR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1625" y="425450"/>
            <a:ext cx="48037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000"/>
            </a:pPr>
            <a:endParaRPr lang="pt-BR" sz="2000" b="1" dirty="0">
              <a:solidFill>
                <a:srgbClr val="C00000"/>
              </a:solidFill>
              <a:latin typeface="Verdana" pitchFamily="34" charset="0"/>
              <a:cs typeface="Arial"/>
            </a:endParaRPr>
          </a:p>
          <a:p>
            <a:pPr>
              <a:defRPr sz="1000"/>
            </a:pPr>
            <a:endParaRPr lang="pt-BR" sz="8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cs typeface="Arial"/>
            </a:endParaRPr>
          </a:p>
          <a:p>
            <a:pPr algn="ctr">
              <a:defRPr sz="1000"/>
            </a:pPr>
            <a:r>
              <a:rPr lang="pt-BR" sz="2000" b="1" dirty="0">
                <a:solidFill>
                  <a:srgbClr val="C00000"/>
                </a:solidFill>
                <a:latin typeface="Verdana" pitchFamily="34" charset="0"/>
                <a:cs typeface="Arial"/>
              </a:rPr>
              <a:t> </a:t>
            </a:r>
          </a:p>
        </p:txBody>
      </p:sp>
      <p:sp>
        <p:nvSpPr>
          <p:cNvPr id="54275" name="CaixaDeTexto 11"/>
          <p:cNvSpPr txBox="1">
            <a:spLocks noChangeArrowheads="1"/>
          </p:cNvSpPr>
          <p:nvPr/>
        </p:nvSpPr>
        <p:spPr bwMode="auto">
          <a:xfrm>
            <a:off x="0" y="13081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rgbClr val="000000"/>
                </a:solidFill>
                <a:latin typeface="Calibri" pitchFamily="34" charset="0"/>
              </a:rPr>
              <a:t>Índice de eficiência migratória - Sudeste e </a:t>
            </a:r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Espírito Santo</a:t>
            </a:r>
            <a:endParaRPr lang="pt-BR" sz="2000" dirty="0">
              <a:latin typeface="Calibri" pitchFamily="34" charset="0"/>
            </a:endParaRPr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596900" y="2819400"/>
          <a:ext cx="86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7" name="Retângulo 13"/>
          <p:cNvSpPr>
            <a:spLocks noChangeArrowheads="1"/>
          </p:cNvSpPr>
          <p:nvPr/>
        </p:nvSpPr>
        <p:spPr bwMode="auto">
          <a:xfrm>
            <a:off x="279400" y="393700"/>
            <a:ext cx="9626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8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>
                <a:solidFill>
                  <a:srgbClr val="558ED5"/>
                </a:solidFill>
                <a:latin typeface="Calibri" pitchFamily="34" charset="0"/>
              </a:rPr>
              <a:t>DEMOGRAFIA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381000" y="1076325"/>
            <a:ext cx="9242425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9" name="CaixaDeTexto 15"/>
          <p:cNvSpPr txBox="1">
            <a:spLocks noChangeArrowheads="1"/>
          </p:cNvSpPr>
          <p:nvPr/>
        </p:nvSpPr>
        <p:spPr bwMode="auto">
          <a:xfrm>
            <a:off x="571500" y="1955800"/>
            <a:ext cx="8496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solidFill>
                  <a:srgbClr val="000000"/>
                </a:solidFill>
                <a:latin typeface="Calibri" pitchFamily="34" charset="0"/>
              </a:rPr>
              <a:t>O índice de eficiência migratória (IEM) </a:t>
            </a:r>
            <a:r>
              <a:rPr lang="pt-BR" sz="1400" dirty="0" smtClean="0">
                <a:solidFill>
                  <a:srgbClr val="000000"/>
                </a:solidFill>
                <a:latin typeface="Calibri" pitchFamily="34" charset="0"/>
              </a:rPr>
              <a:t>permite dimensionar a intensidade dos </a:t>
            </a:r>
            <a:r>
              <a:rPr lang="pt-BR" sz="1400" dirty="0">
                <a:solidFill>
                  <a:srgbClr val="000000"/>
                </a:solidFill>
                <a:latin typeface="Calibri" pitchFamily="34" charset="0"/>
              </a:rPr>
              <a:t>fluxos </a:t>
            </a:r>
            <a:r>
              <a:rPr lang="pt-BR" sz="1400" dirty="0" smtClean="0">
                <a:solidFill>
                  <a:srgbClr val="000000"/>
                </a:solidFill>
                <a:latin typeface="Calibri" pitchFamily="34" charset="0"/>
              </a:rPr>
              <a:t>migratórios. De </a:t>
            </a:r>
            <a:r>
              <a:rPr lang="pt-BR" sz="1400" dirty="0">
                <a:solidFill>
                  <a:srgbClr val="000000"/>
                </a:solidFill>
                <a:latin typeface="Calibri" pitchFamily="34" charset="0"/>
              </a:rPr>
              <a:t>acordo com </a:t>
            </a:r>
            <a:r>
              <a:rPr lang="pt-BR" sz="1400" dirty="0" smtClean="0">
                <a:solidFill>
                  <a:srgbClr val="000000"/>
                </a:solidFill>
                <a:latin typeface="Calibri" pitchFamily="34" charset="0"/>
              </a:rPr>
              <a:t>o índice, o Espírito Santo apresentou alta circulação migratória na média do período 2001 e 2007, mas em menor  intensidade do que a observada na Região Sudeste. Quanto mais próximo a zero o IEM, maior a circulação migratória. 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54280" name="CaixaDeTexto 19"/>
          <p:cNvSpPr txBox="1">
            <a:spLocks noChangeArrowheads="1"/>
          </p:cNvSpPr>
          <p:nvPr/>
        </p:nvSpPr>
        <p:spPr bwMode="auto">
          <a:xfrm>
            <a:off x="800100" y="64055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57346" name="CaixaDeTexto 10"/>
          <p:cNvSpPr txBox="1">
            <a:spLocks noChangeArrowheads="1"/>
          </p:cNvSpPr>
          <p:nvPr/>
        </p:nvSpPr>
        <p:spPr bwMode="auto">
          <a:xfrm>
            <a:off x="0" y="13081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000000"/>
                </a:solidFill>
                <a:latin typeface="Calibri" pitchFamily="34" charset="0"/>
              </a:rPr>
              <a:t>Taxa de crescimento populacional – Espírito Santo</a:t>
            </a:r>
          </a:p>
        </p:txBody>
      </p:sp>
      <p:graphicFrame>
        <p:nvGraphicFramePr>
          <p:cNvPr id="7" name="Gráfico 6"/>
          <p:cNvGraphicFramePr/>
          <p:nvPr/>
        </p:nvGraphicFramePr>
        <p:xfrm>
          <a:off x="933450" y="3009900"/>
          <a:ext cx="86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8" name="Retângulo 11"/>
          <p:cNvSpPr>
            <a:spLocks noChangeArrowheads="1"/>
          </p:cNvSpPr>
          <p:nvPr/>
        </p:nvSpPr>
        <p:spPr bwMode="auto">
          <a:xfrm>
            <a:off x="279400" y="3873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>
                <a:solidFill>
                  <a:srgbClr val="558ED5"/>
                </a:solidFill>
                <a:latin typeface="Calibri" pitchFamily="34" charset="0"/>
              </a:rPr>
              <a:t>DEMOGRAFIA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393700" y="11636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0" name="CaixaDeTexto 14"/>
          <p:cNvSpPr txBox="1">
            <a:spLocks noChangeArrowheads="1"/>
          </p:cNvSpPr>
          <p:nvPr/>
        </p:nvSpPr>
        <p:spPr bwMode="auto">
          <a:xfrm>
            <a:off x="901700" y="1854200"/>
            <a:ext cx="8089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A tendência de queda da taxa de </a:t>
            </a:r>
            <a:r>
              <a:rPr lang="pt-BR" sz="1400" dirty="0" smtClean="0">
                <a:latin typeface="Calibri" pitchFamily="34" charset="0"/>
              </a:rPr>
              <a:t>fecundidade e a redução dos fluxos migratórios implicaram </a:t>
            </a:r>
            <a:r>
              <a:rPr lang="pt-BR" sz="1400" dirty="0">
                <a:latin typeface="Calibri" pitchFamily="34" charset="0"/>
              </a:rPr>
              <a:t>desaceleração do crescimento </a:t>
            </a:r>
            <a:r>
              <a:rPr lang="pt-BR" sz="1400" dirty="0" smtClean="0">
                <a:latin typeface="Calibri" pitchFamily="34" charset="0"/>
              </a:rPr>
              <a:t>populacional no Espírito Santo. A taxa média, </a:t>
            </a:r>
            <a:r>
              <a:rPr lang="pt-BR" sz="1400" dirty="0">
                <a:latin typeface="Calibri" pitchFamily="34" charset="0"/>
              </a:rPr>
              <a:t>de 1,6% ao ano, </a:t>
            </a:r>
            <a:r>
              <a:rPr lang="pt-BR" sz="1400" dirty="0" smtClean="0">
                <a:latin typeface="Calibri" pitchFamily="34" charset="0"/>
              </a:rPr>
              <a:t>acompanhou </a:t>
            </a:r>
            <a:r>
              <a:rPr lang="pt-BR" sz="1400" dirty="0">
                <a:latin typeface="Calibri" pitchFamily="34" charset="0"/>
              </a:rPr>
              <a:t>o ritmo nacional (1,6%) e </a:t>
            </a:r>
            <a:r>
              <a:rPr lang="pt-BR" sz="1400" dirty="0" smtClean="0">
                <a:latin typeface="Calibri" pitchFamily="34" charset="0"/>
              </a:rPr>
              <a:t>superou </a:t>
            </a:r>
            <a:r>
              <a:rPr lang="pt-BR" sz="1400" dirty="0">
                <a:latin typeface="Calibri" pitchFamily="34" charset="0"/>
              </a:rPr>
              <a:t>o regional (1,3%).</a:t>
            </a:r>
          </a:p>
        </p:txBody>
      </p:sp>
      <p:sp>
        <p:nvSpPr>
          <p:cNvPr id="57351" name="CaixaDeTexto 16"/>
          <p:cNvSpPr txBox="1">
            <a:spLocks noChangeArrowheads="1"/>
          </p:cNvSpPr>
          <p:nvPr/>
        </p:nvSpPr>
        <p:spPr bwMode="auto">
          <a:xfrm>
            <a:off x="520700" y="64055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>
                <a:latin typeface="Calibri" pitchFamily="34" charset="0"/>
              </a:rPr>
              <a:t>Fonte: PNAD / IJSN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0"/>
          <p:cNvSpPr txBox="1">
            <a:spLocks noChangeArrowheads="1"/>
          </p:cNvSpPr>
          <p:nvPr/>
        </p:nvSpPr>
        <p:spPr bwMode="auto">
          <a:xfrm>
            <a:off x="0" y="11811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Idade média da população</a:t>
            </a:r>
            <a:endParaRPr lang="pt-B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tângulo 11"/>
          <p:cNvSpPr>
            <a:spLocks noChangeArrowheads="1"/>
          </p:cNvSpPr>
          <p:nvPr/>
        </p:nvSpPr>
        <p:spPr bwMode="auto">
          <a:xfrm>
            <a:off x="279400" y="3873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>
                <a:solidFill>
                  <a:srgbClr val="558ED5"/>
                </a:solidFill>
                <a:latin typeface="Calibri" pitchFamily="34" charset="0"/>
              </a:rPr>
              <a:t>DEMOGRAFIA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393700" y="11636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/>
          <p:nvPr/>
        </p:nvGraphicFramePr>
        <p:xfrm>
          <a:off x="317500" y="222250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14"/>
          <p:cNvSpPr txBox="1">
            <a:spLocks noChangeArrowheads="1"/>
          </p:cNvSpPr>
          <p:nvPr/>
        </p:nvSpPr>
        <p:spPr bwMode="auto">
          <a:xfrm>
            <a:off x="812800" y="1638300"/>
            <a:ext cx="8547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A  idade média da população capixaba, em 2007, foi de 31,24 anos, abaixo da média no sudeste em 1,55 anos, e acima da nacional em 0,6 anos. Esta variável demonstra a tendência ao envelhecimento populacional tanto no Brasil como na Região Sudeste e no Espírito Santo. 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7" name="CaixaDeTexto 16"/>
          <p:cNvSpPr txBox="1">
            <a:spLocks noChangeArrowheads="1"/>
          </p:cNvSpPr>
          <p:nvPr/>
        </p:nvSpPr>
        <p:spPr bwMode="auto">
          <a:xfrm>
            <a:off x="520700" y="64055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>
                <a:latin typeface="Calibri" pitchFamily="34" charset="0"/>
              </a:rPr>
              <a:t>Fonte: PNAD / IJSN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689100" y="2538000"/>
          <a:ext cx="64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9394" name="CaixaDeTexto 8"/>
          <p:cNvSpPr txBox="1">
            <a:spLocks noChangeArrowheads="1"/>
          </p:cNvSpPr>
          <p:nvPr/>
        </p:nvSpPr>
        <p:spPr bwMode="auto">
          <a:xfrm>
            <a:off x="0" y="11938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000000"/>
                </a:solidFill>
                <a:latin typeface="Calibri" pitchFamily="34" charset="0"/>
              </a:rPr>
              <a:t>Distribuição etária – Espírito Santo 2001 e 2007</a:t>
            </a:r>
            <a:r>
              <a:rPr lang="pt-BR" sz="1600" b="1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59395" name="CaixaDeTexto 9"/>
          <p:cNvSpPr txBox="1">
            <a:spLocks noChangeArrowheads="1"/>
          </p:cNvSpPr>
          <p:nvPr/>
        </p:nvSpPr>
        <p:spPr bwMode="auto">
          <a:xfrm>
            <a:off x="723900" y="1612900"/>
            <a:ext cx="8470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A redução do nível de fecundidade das três esferas (Espírito Santo, Região Sudeste e Brasil) </a:t>
            </a:r>
            <a:r>
              <a:rPr lang="pt-BR" sz="1400" dirty="0" smtClean="0">
                <a:latin typeface="Calibri" pitchFamily="34" charset="0"/>
              </a:rPr>
              <a:t>provocou </a:t>
            </a:r>
            <a:r>
              <a:rPr lang="pt-BR" sz="1400" dirty="0">
                <a:latin typeface="Calibri" pitchFamily="34" charset="0"/>
              </a:rPr>
              <a:t>mudanças na estrutura etária da população. O afilamento da base da pirâmide etária entre 2001 e 2007 indica que, ao longo do tempo, a população capixaba tem apresentado </a:t>
            </a:r>
            <a:r>
              <a:rPr lang="pt-BR" sz="1400" dirty="0" smtClean="0">
                <a:latin typeface="Calibri" pitchFamily="34" charset="0"/>
              </a:rPr>
              <a:t>maior envelhecimento </a:t>
            </a:r>
            <a:r>
              <a:rPr lang="pt-BR" sz="1400" dirty="0">
                <a:latin typeface="Calibri" pitchFamily="34" charset="0"/>
              </a:rPr>
              <a:t>populacional. As faixas </a:t>
            </a:r>
            <a:r>
              <a:rPr lang="pt-BR" sz="1400" dirty="0" smtClean="0">
                <a:latin typeface="Calibri" pitchFamily="34" charset="0"/>
              </a:rPr>
              <a:t>etárias de 25 a 29 e de 50 a 54 foram </a:t>
            </a:r>
            <a:r>
              <a:rPr lang="pt-BR" sz="1400" dirty="0">
                <a:latin typeface="Calibri" pitchFamily="34" charset="0"/>
              </a:rPr>
              <a:t>as que mais se destacaram. </a:t>
            </a:r>
          </a:p>
        </p:txBody>
      </p:sp>
      <p:sp>
        <p:nvSpPr>
          <p:cNvPr id="59396" name="Retângulo 11"/>
          <p:cNvSpPr>
            <a:spLocks noChangeArrowheads="1"/>
          </p:cNvSpPr>
          <p:nvPr/>
        </p:nvSpPr>
        <p:spPr bwMode="auto">
          <a:xfrm>
            <a:off x="393700" y="374650"/>
            <a:ext cx="95123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DEMOGRAFIA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19100" y="10747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8" name="CaixaDeTexto 15"/>
          <p:cNvSpPr txBox="1">
            <a:spLocks noChangeArrowheads="1"/>
          </p:cNvSpPr>
          <p:nvPr/>
        </p:nvSpPr>
        <p:spPr bwMode="auto">
          <a:xfrm>
            <a:off x="215900" y="64182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58900" y="4000500"/>
            <a:ext cx="430887" cy="5716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Idade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aixaDeTexto 4"/>
          <p:cNvSpPr txBox="1">
            <a:spLocks noChangeArrowheads="1"/>
          </p:cNvSpPr>
          <p:nvPr/>
        </p:nvSpPr>
        <p:spPr bwMode="auto">
          <a:xfrm>
            <a:off x="0" y="12700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rgbClr val="000000"/>
                </a:solidFill>
                <a:latin typeface="Calibri" pitchFamily="34" charset="0"/>
              </a:rPr>
              <a:t>Distribuição etária </a:t>
            </a:r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– Espírito Santo </a:t>
            </a:r>
            <a:r>
              <a:rPr lang="pt-BR" sz="2000" b="1" i="1" dirty="0">
                <a:solidFill>
                  <a:srgbClr val="000000"/>
                </a:solidFill>
                <a:latin typeface="Calibri" pitchFamily="34" charset="0"/>
              </a:rPr>
              <a:t>versus</a:t>
            </a:r>
            <a:r>
              <a:rPr lang="pt-BR" sz="2000" b="1" dirty="0">
                <a:solidFill>
                  <a:srgbClr val="000000"/>
                </a:solidFill>
                <a:latin typeface="Calibri" pitchFamily="34" charset="0"/>
              </a:rPr>
              <a:t> Sudeste</a:t>
            </a:r>
          </a:p>
        </p:txBody>
      </p:sp>
      <p:sp>
        <p:nvSpPr>
          <p:cNvPr id="60418" name="Retângulo 7"/>
          <p:cNvSpPr>
            <a:spLocks noChangeArrowheads="1"/>
          </p:cNvSpPr>
          <p:nvPr/>
        </p:nvSpPr>
        <p:spPr bwMode="auto">
          <a:xfrm>
            <a:off x="279400" y="4381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DEMOGRAFIA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0" name="CaixaDeTexto 9"/>
          <p:cNvSpPr txBox="1">
            <a:spLocks noChangeArrowheads="1"/>
          </p:cNvSpPr>
          <p:nvPr/>
        </p:nvSpPr>
        <p:spPr bwMode="auto">
          <a:xfrm>
            <a:off x="660400" y="1663700"/>
            <a:ext cx="869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Quando comparado à Região Sudeste, o </a:t>
            </a:r>
            <a:r>
              <a:rPr lang="pt-BR" sz="1400" dirty="0">
                <a:latin typeface="Calibri" pitchFamily="34" charset="0"/>
              </a:rPr>
              <a:t>Estado possui </a:t>
            </a:r>
            <a:r>
              <a:rPr lang="pt-BR" sz="1400" dirty="0" smtClean="0">
                <a:latin typeface="Calibri" pitchFamily="34" charset="0"/>
              </a:rPr>
              <a:t>população mais jovem. Na população total, é maior a participação de pessoas de 0 a 29 anos, </a:t>
            </a:r>
            <a:r>
              <a:rPr lang="pt-BR" sz="1400" dirty="0">
                <a:latin typeface="Calibri" pitchFamily="34" charset="0"/>
              </a:rPr>
              <a:t>e </a:t>
            </a:r>
            <a:r>
              <a:rPr lang="pt-BR" sz="1400" dirty="0" smtClean="0">
                <a:latin typeface="Calibri" pitchFamily="34" charset="0"/>
              </a:rPr>
              <a:t>menor a participação de </a:t>
            </a:r>
            <a:r>
              <a:rPr lang="pt-BR" sz="1400" dirty="0">
                <a:latin typeface="Calibri" pitchFamily="34" charset="0"/>
              </a:rPr>
              <a:t>pessoas com </a:t>
            </a:r>
            <a:r>
              <a:rPr lang="pt-BR" sz="1400" dirty="0" smtClean="0">
                <a:latin typeface="Calibri" pitchFamily="34" charset="0"/>
              </a:rPr>
              <a:t>30 anos </a:t>
            </a:r>
            <a:r>
              <a:rPr lang="pt-BR" sz="1400" dirty="0">
                <a:latin typeface="Calibri" pitchFamily="34" charset="0"/>
              </a:rPr>
              <a:t>ou </a:t>
            </a:r>
            <a:r>
              <a:rPr lang="pt-BR" sz="1400" dirty="0" smtClean="0">
                <a:latin typeface="Calibri" pitchFamily="34" charset="0"/>
              </a:rPr>
              <a:t>mais. 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60421" name="CaixaDeTexto 12"/>
          <p:cNvSpPr txBox="1">
            <a:spLocks noChangeArrowheads="1"/>
          </p:cNvSpPr>
          <p:nvPr/>
        </p:nvSpPr>
        <p:spPr bwMode="auto">
          <a:xfrm>
            <a:off x="215900" y="64182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grpSp>
        <p:nvGrpSpPr>
          <p:cNvPr id="60422" name="Grupo 11"/>
          <p:cNvGrpSpPr>
            <a:grpSpLocks/>
          </p:cNvGrpSpPr>
          <p:nvPr/>
        </p:nvGrpSpPr>
        <p:grpSpPr bwMode="auto">
          <a:xfrm>
            <a:off x="1003300" y="2386014"/>
            <a:ext cx="7656513" cy="4090987"/>
            <a:chOff x="1460500" y="2385601"/>
            <a:chExt cx="7200000" cy="4320000"/>
          </a:xfrm>
        </p:grpSpPr>
        <p:graphicFrame>
          <p:nvGraphicFramePr>
            <p:cNvPr id="6" name="Gráfico 5"/>
            <p:cNvGraphicFramePr>
              <a:graphicFrameLocks/>
            </p:cNvGraphicFramePr>
            <p:nvPr/>
          </p:nvGraphicFramePr>
          <p:xfrm>
            <a:off x="1460500" y="2385601"/>
            <a:ext cx="7200000" cy="43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0424" name="CaixaDeTexto 10"/>
            <p:cNvSpPr txBox="1">
              <a:spLocks noChangeArrowheads="1"/>
            </p:cNvSpPr>
            <p:nvPr/>
          </p:nvSpPr>
          <p:spPr bwMode="auto">
            <a:xfrm>
              <a:off x="5077818" y="5839963"/>
              <a:ext cx="4953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 dirty="0"/>
                <a:t>%</a:t>
              </a: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787400" y="3683000"/>
            <a:ext cx="430887" cy="5716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Idade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tângulo 9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DEMOGRAFIA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3" name="CaixaDeTexto 13"/>
          <p:cNvSpPr txBox="1">
            <a:spLocks noChangeArrowheads="1"/>
          </p:cNvSpPr>
          <p:nvPr/>
        </p:nvSpPr>
        <p:spPr bwMode="auto">
          <a:xfrm>
            <a:off x="215900" y="64182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grpSp>
        <p:nvGrpSpPr>
          <p:cNvPr id="61444" name="Grupo 12"/>
          <p:cNvGrpSpPr>
            <a:grpSpLocks/>
          </p:cNvGrpSpPr>
          <p:nvPr/>
        </p:nvGrpSpPr>
        <p:grpSpPr bwMode="auto">
          <a:xfrm>
            <a:off x="1339850" y="2347913"/>
            <a:ext cx="7199313" cy="4256087"/>
            <a:chOff x="1441450" y="2385600"/>
            <a:chExt cx="7200000" cy="4320000"/>
          </a:xfrm>
        </p:grpSpPr>
        <p:graphicFrame>
          <p:nvGraphicFramePr>
            <p:cNvPr id="8" name="Gráfico 7"/>
            <p:cNvGraphicFramePr>
              <a:graphicFrameLocks/>
            </p:cNvGraphicFramePr>
            <p:nvPr/>
          </p:nvGraphicFramePr>
          <p:xfrm>
            <a:off x="1441450" y="2385600"/>
            <a:ext cx="7200000" cy="43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1448" name="CaixaDeTexto 8"/>
            <p:cNvSpPr txBox="1">
              <a:spLocks noChangeArrowheads="1"/>
            </p:cNvSpPr>
            <p:nvPr/>
          </p:nvSpPr>
          <p:spPr bwMode="auto">
            <a:xfrm>
              <a:off x="5080328" y="5844670"/>
              <a:ext cx="495300" cy="31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 dirty="0"/>
                <a:t>%</a:t>
              </a:r>
            </a:p>
          </p:txBody>
        </p:sp>
      </p:grpSp>
      <p:sp>
        <p:nvSpPr>
          <p:cNvPr id="61445" name="CaixaDeTexto 14"/>
          <p:cNvSpPr txBox="1">
            <a:spLocks noChangeArrowheads="1"/>
          </p:cNvSpPr>
          <p:nvPr/>
        </p:nvSpPr>
        <p:spPr bwMode="auto">
          <a:xfrm>
            <a:off x="0" y="12700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rgbClr val="000000"/>
                </a:solidFill>
                <a:latin typeface="Calibri" pitchFamily="34" charset="0"/>
              </a:rPr>
              <a:t>Distribuição etária ( % ) - </a:t>
            </a:r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Espírito Santo </a:t>
            </a:r>
            <a:r>
              <a:rPr lang="pt-BR" sz="2000" b="1" i="1" dirty="0">
                <a:solidFill>
                  <a:srgbClr val="000000"/>
                </a:solidFill>
                <a:latin typeface="Calibri" pitchFamily="34" charset="0"/>
              </a:rPr>
              <a:t>versus</a:t>
            </a:r>
            <a:r>
              <a:rPr lang="pt-BR" sz="2000" b="1" dirty="0">
                <a:solidFill>
                  <a:srgbClr val="000000"/>
                </a:solidFill>
                <a:latin typeface="Calibri" pitchFamily="34" charset="0"/>
              </a:rPr>
              <a:t> Brasil</a:t>
            </a:r>
          </a:p>
        </p:txBody>
      </p:sp>
      <p:sp>
        <p:nvSpPr>
          <p:cNvPr id="61446" name="CaixaDeTexto 15"/>
          <p:cNvSpPr txBox="1">
            <a:spLocks noChangeArrowheads="1"/>
          </p:cNvSpPr>
          <p:nvPr/>
        </p:nvSpPr>
        <p:spPr bwMode="auto">
          <a:xfrm>
            <a:off x="647700" y="1727200"/>
            <a:ext cx="8699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 smtClean="0">
                <a:latin typeface="Calibri" pitchFamily="34" charset="0"/>
              </a:rPr>
              <a:t>A estrutura etária do Espírito Santo é muito similar à média brasileira,  </a:t>
            </a:r>
            <a:r>
              <a:rPr lang="pt-BR" sz="1400" dirty="0">
                <a:latin typeface="Calibri" pitchFamily="34" charset="0"/>
              </a:rPr>
              <a:t>exceto nas faixas etárias </a:t>
            </a:r>
            <a:r>
              <a:rPr lang="pt-BR" sz="1400" dirty="0" smtClean="0">
                <a:latin typeface="Calibri" pitchFamily="34" charset="0"/>
              </a:rPr>
              <a:t>de 25 a 29</a:t>
            </a:r>
            <a:r>
              <a:rPr lang="pt-BR" sz="1400" dirty="0">
                <a:latin typeface="Calibri" pitchFamily="34" charset="0"/>
              </a:rPr>
              <a:t>, </a:t>
            </a:r>
            <a:r>
              <a:rPr lang="pt-BR" sz="1400" dirty="0" smtClean="0">
                <a:latin typeface="Calibri" pitchFamily="34" charset="0"/>
              </a:rPr>
              <a:t>de 50 a 54 </a:t>
            </a:r>
            <a:r>
              <a:rPr lang="pt-BR" sz="1400" dirty="0">
                <a:latin typeface="Calibri" pitchFamily="34" charset="0"/>
              </a:rPr>
              <a:t>e </a:t>
            </a:r>
            <a:r>
              <a:rPr lang="pt-BR" sz="1400" dirty="0" smtClean="0">
                <a:latin typeface="Calibri" pitchFamily="34" charset="0"/>
              </a:rPr>
              <a:t>de 60 a 64, mais representadas na população capixaba.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30300" y="3860800"/>
            <a:ext cx="430887" cy="5716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Idade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2466" name="CaixaDeTexto 16"/>
          <p:cNvSpPr txBox="1">
            <a:spLocks noChangeArrowheads="1"/>
          </p:cNvSpPr>
          <p:nvPr/>
        </p:nvSpPr>
        <p:spPr bwMode="auto">
          <a:xfrm>
            <a:off x="0" y="12700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000000"/>
                </a:solidFill>
                <a:latin typeface="Calibri" pitchFamily="34" charset="0"/>
              </a:rPr>
              <a:t>População rural </a:t>
            </a:r>
            <a:r>
              <a:rPr lang="pt-BR" sz="2000" b="1" i="1">
                <a:solidFill>
                  <a:srgbClr val="000000"/>
                </a:solidFill>
                <a:latin typeface="Calibri" pitchFamily="34" charset="0"/>
              </a:rPr>
              <a:t>versus</a:t>
            </a:r>
            <a:r>
              <a:rPr lang="pt-BR" sz="2000" b="1">
                <a:solidFill>
                  <a:srgbClr val="000000"/>
                </a:solidFill>
                <a:latin typeface="Calibri" pitchFamily="34" charset="0"/>
              </a:rPr>
              <a:t> urbana – Espírito Santo</a:t>
            </a:r>
          </a:p>
        </p:txBody>
      </p:sp>
      <p:sp>
        <p:nvSpPr>
          <p:cNvPr id="62467" name="Retângulo 10"/>
          <p:cNvSpPr>
            <a:spLocks noChangeArrowheads="1"/>
          </p:cNvSpPr>
          <p:nvPr/>
        </p:nvSpPr>
        <p:spPr bwMode="auto">
          <a:xfrm>
            <a:off x="279400" y="3873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DEMOGRAFIA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69" name="CaixaDeTexto 12"/>
          <p:cNvSpPr txBox="1">
            <a:spLocks noChangeArrowheads="1"/>
          </p:cNvSpPr>
          <p:nvPr/>
        </p:nvSpPr>
        <p:spPr bwMode="auto">
          <a:xfrm>
            <a:off x="965200" y="1828800"/>
            <a:ext cx="8166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No Espírito Santo, a maior parte da população se encontra em áreas urbanas. </a:t>
            </a:r>
            <a:r>
              <a:rPr lang="pt-BR" sz="1400" dirty="0" smtClean="0">
                <a:latin typeface="Calibri" pitchFamily="34" charset="0"/>
              </a:rPr>
              <a:t>Apesar de </a:t>
            </a:r>
            <a:r>
              <a:rPr lang="pt-BR" sz="1400" dirty="0">
                <a:latin typeface="Calibri" pitchFamily="34" charset="0"/>
              </a:rPr>
              <a:t>sofrer pequenas </a:t>
            </a:r>
            <a:r>
              <a:rPr lang="pt-BR" sz="1400" dirty="0" smtClean="0">
                <a:latin typeface="Calibri" pitchFamily="34" charset="0"/>
              </a:rPr>
              <a:t>oscilações, </a:t>
            </a:r>
            <a:r>
              <a:rPr lang="pt-BR" sz="1400" dirty="0">
                <a:latin typeface="Calibri" pitchFamily="34" charset="0"/>
              </a:rPr>
              <a:t>o Estado apresentou </a:t>
            </a:r>
            <a:r>
              <a:rPr lang="pt-BR" sz="1400" dirty="0" smtClean="0">
                <a:latin typeface="Calibri" pitchFamily="34" charset="0"/>
              </a:rPr>
              <a:t>estabilidade na situação domiciliar de seus habitantes entre 2001 e 2007. </a:t>
            </a:r>
            <a:r>
              <a:rPr lang="pt-BR" sz="1400" dirty="0">
                <a:latin typeface="Calibri" pitchFamily="34" charset="0"/>
              </a:rPr>
              <a:t>Na média, 18% dos capixabas </a:t>
            </a:r>
            <a:r>
              <a:rPr lang="pt-BR" sz="1400" dirty="0" smtClean="0">
                <a:latin typeface="Calibri" pitchFamily="34" charset="0"/>
              </a:rPr>
              <a:t>habitam áreas </a:t>
            </a:r>
            <a:r>
              <a:rPr lang="pt-BR" sz="1400" dirty="0">
                <a:latin typeface="Calibri" pitchFamily="34" charset="0"/>
              </a:rPr>
              <a:t>rurais, </a:t>
            </a:r>
            <a:r>
              <a:rPr lang="pt-BR" sz="1400" dirty="0" smtClean="0">
                <a:latin typeface="Calibri" pitchFamily="34" charset="0"/>
              </a:rPr>
              <a:t>e </a:t>
            </a:r>
            <a:r>
              <a:rPr lang="pt-BR" sz="1400" dirty="0">
                <a:latin typeface="Calibri" pitchFamily="34" charset="0"/>
              </a:rPr>
              <a:t>82% </a:t>
            </a:r>
            <a:r>
              <a:rPr lang="pt-BR" sz="1400" dirty="0" smtClean="0">
                <a:latin typeface="Calibri" pitchFamily="34" charset="0"/>
              </a:rPr>
              <a:t>habitam áreas </a:t>
            </a:r>
            <a:r>
              <a:rPr lang="pt-BR" sz="1400" dirty="0">
                <a:latin typeface="Calibri" pitchFamily="34" charset="0"/>
              </a:rPr>
              <a:t>urbanas.</a:t>
            </a:r>
          </a:p>
        </p:txBody>
      </p:sp>
      <p:sp>
        <p:nvSpPr>
          <p:cNvPr id="62470" name="CaixaDeTexto 18"/>
          <p:cNvSpPr txBox="1">
            <a:spLocks noChangeArrowheads="1"/>
          </p:cNvSpPr>
          <p:nvPr/>
        </p:nvSpPr>
        <p:spPr bwMode="auto">
          <a:xfrm>
            <a:off x="215900" y="64182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grpSp>
        <p:nvGrpSpPr>
          <p:cNvPr id="62471" name="Grupo 17"/>
          <p:cNvGrpSpPr>
            <a:grpSpLocks/>
          </p:cNvGrpSpPr>
          <p:nvPr/>
        </p:nvGrpSpPr>
        <p:grpSpPr bwMode="auto">
          <a:xfrm>
            <a:off x="711200" y="3060700"/>
            <a:ext cx="8313738" cy="3600450"/>
            <a:chOff x="711200" y="3060700"/>
            <a:chExt cx="8313700" cy="3600000"/>
          </a:xfrm>
        </p:grpSpPr>
        <p:graphicFrame>
          <p:nvGraphicFramePr>
            <p:cNvPr id="14" name="Gráfico 13"/>
            <p:cNvGraphicFramePr/>
            <p:nvPr/>
          </p:nvGraphicFramePr>
          <p:xfrm>
            <a:off x="1104900" y="3060700"/>
            <a:ext cx="79200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CaixaDeTexto 15"/>
            <p:cNvSpPr txBox="1"/>
            <p:nvPr/>
          </p:nvSpPr>
          <p:spPr>
            <a:xfrm>
              <a:off x="711200" y="4355938"/>
              <a:ext cx="495298" cy="3385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600" b="1" dirty="0">
                  <a:latin typeface="+mj-lt"/>
                </a:rPr>
                <a:t>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6"/>
          <p:cNvSpPr>
            <a:spLocks noChangeArrowheads="1"/>
          </p:cNvSpPr>
          <p:nvPr/>
        </p:nvSpPr>
        <p:spPr bwMode="auto">
          <a:xfrm>
            <a:off x="0" y="2736850"/>
            <a:ext cx="990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4287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SUMÁRIO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4514" name="CaixaDeTexto 12"/>
          <p:cNvSpPr txBox="1">
            <a:spLocks noChangeArrowheads="1"/>
          </p:cNvSpPr>
          <p:nvPr/>
        </p:nvSpPr>
        <p:spPr bwMode="auto">
          <a:xfrm>
            <a:off x="0" y="12319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000000"/>
                </a:solidFill>
                <a:latin typeface="Calibri" pitchFamily="34" charset="0"/>
              </a:rPr>
              <a:t>Grau de urbanização</a:t>
            </a:r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1079500" y="2692401"/>
          <a:ext cx="79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516" name="CaixaDeTexto 9"/>
          <p:cNvSpPr txBox="1">
            <a:spLocks noChangeArrowheads="1"/>
          </p:cNvSpPr>
          <p:nvPr/>
        </p:nvSpPr>
        <p:spPr bwMode="auto">
          <a:xfrm>
            <a:off x="431800" y="1752600"/>
            <a:ext cx="902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Com </a:t>
            </a:r>
            <a:r>
              <a:rPr lang="pt-BR" sz="1400" dirty="0">
                <a:latin typeface="Calibri" pitchFamily="34" charset="0"/>
              </a:rPr>
              <a:t>taxa de urbanização </a:t>
            </a:r>
            <a:r>
              <a:rPr lang="pt-BR" sz="1400" dirty="0" smtClean="0">
                <a:latin typeface="Calibri" pitchFamily="34" charset="0"/>
              </a:rPr>
              <a:t>acima </a:t>
            </a:r>
            <a:r>
              <a:rPr lang="pt-BR" sz="1400" dirty="0">
                <a:latin typeface="Calibri" pitchFamily="34" charset="0"/>
              </a:rPr>
              <a:t>de 79,5% </a:t>
            </a:r>
            <a:r>
              <a:rPr lang="pt-BR" sz="1400" dirty="0" smtClean="0">
                <a:latin typeface="Calibri" pitchFamily="34" charset="0"/>
              </a:rPr>
              <a:t>entre 2001 e 2007, o Espírito Santo apresenta alta </a:t>
            </a:r>
            <a:r>
              <a:rPr lang="pt-BR" sz="1400" dirty="0">
                <a:latin typeface="Calibri" pitchFamily="34" charset="0"/>
              </a:rPr>
              <a:t>intensidade de </a:t>
            </a:r>
            <a:r>
              <a:rPr lang="pt-BR" sz="1400" dirty="0" smtClean="0">
                <a:latin typeface="Calibri" pitchFamily="34" charset="0"/>
              </a:rPr>
              <a:t>urbanização, muito próxima à situação brasileira. É, contudo, menos urbanizado do que o Sudeste.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64517" name="Retângulo 14"/>
          <p:cNvSpPr>
            <a:spLocks noChangeArrowheads="1"/>
          </p:cNvSpPr>
          <p:nvPr/>
        </p:nvSpPr>
        <p:spPr bwMode="auto">
          <a:xfrm>
            <a:off x="279400" y="4381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>
                <a:solidFill>
                  <a:srgbClr val="558ED5"/>
                </a:solidFill>
                <a:latin typeface="Calibri" pitchFamily="34" charset="0"/>
              </a:rPr>
              <a:t>DEMOGRAFIA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9" name="CaixaDeTexto 17"/>
          <p:cNvSpPr txBox="1">
            <a:spLocks noChangeArrowheads="1"/>
          </p:cNvSpPr>
          <p:nvPr/>
        </p:nvSpPr>
        <p:spPr bwMode="auto">
          <a:xfrm>
            <a:off x="685800" y="64182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6"/>
          <p:cNvSpPr>
            <a:spLocks noChangeArrowheads="1"/>
          </p:cNvSpPr>
          <p:nvPr/>
        </p:nvSpPr>
        <p:spPr bwMode="auto">
          <a:xfrm>
            <a:off x="0" y="2736850"/>
            <a:ext cx="9906000" cy="8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4287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ARRANJOS FAMILIARES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03200" y="2565400"/>
          <a:ext cx="9474200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14"/>
          <p:cNvSpPr>
            <a:spLocks noChangeArrowheads="1"/>
          </p:cNvSpPr>
          <p:nvPr/>
        </p:nvSpPr>
        <p:spPr bwMode="auto">
          <a:xfrm>
            <a:off x="279400" y="4381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 smtClean="0">
                <a:solidFill>
                  <a:srgbClr val="558ED5"/>
                </a:solidFill>
                <a:latin typeface="Calibri" pitchFamily="34" charset="0"/>
              </a:rPr>
              <a:t>Arranjos Familiares</a:t>
            </a:r>
            <a:endParaRPr lang="pt-BR" sz="1600" b="1" dirty="0">
              <a:solidFill>
                <a:srgbClr val="558ED5"/>
              </a:solidFill>
              <a:latin typeface="Calibri" pitchFamily="34" charset="0"/>
            </a:endParaRP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0" y="3970754"/>
            <a:ext cx="113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8502" y="1320800"/>
            <a:ext cx="3913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>
                <a:solidFill>
                  <a:sysClr val="windowText" lastClr="000000"/>
                </a:solidFill>
                <a:latin typeface="+mj-lt"/>
              </a:rPr>
              <a:t>Arranjos familiares </a:t>
            </a:r>
            <a:endParaRPr lang="pt-BR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5000" y="1714501"/>
            <a:ext cx="8699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+mn-lt"/>
              </a:rPr>
              <a:t> No universo envolvendo todos os arranjos familiares no ES (2007), a maior proporção está representada por casais com 1 filho (20,16%), seguidos pelos casais com 2 filhos (19,21%) e casal sem filhos (16,92%). </a:t>
            </a:r>
            <a:endParaRPr lang="pt-BR" sz="1400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4"/>
          <p:cNvSpPr>
            <a:spLocks noChangeArrowheads="1"/>
          </p:cNvSpPr>
          <p:nvPr/>
        </p:nvSpPr>
        <p:spPr bwMode="auto">
          <a:xfrm>
            <a:off x="279400" y="4381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 smtClean="0">
                <a:solidFill>
                  <a:srgbClr val="558ED5"/>
                </a:solidFill>
                <a:latin typeface="Calibri" pitchFamily="34" charset="0"/>
              </a:rPr>
              <a:t>Arranjos Familiares</a:t>
            </a:r>
            <a:endParaRPr lang="pt-BR" sz="1600" b="1" dirty="0">
              <a:solidFill>
                <a:srgbClr val="558ED5"/>
              </a:solidFill>
              <a:latin typeface="Calibri" pitchFamily="34" charset="0"/>
            </a:endParaRP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/>
        </p:nvGraphicFramePr>
        <p:xfrm>
          <a:off x="304801" y="2451100"/>
          <a:ext cx="9436100" cy="394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4241800"/>
            <a:ext cx="35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92400" y="1193800"/>
            <a:ext cx="3913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>
                <a:solidFill>
                  <a:sysClr val="windowText" lastClr="000000"/>
                </a:solidFill>
                <a:latin typeface="+mj-lt"/>
              </a:rPr>
              <a:t>Arranjo familiar típico</a:t>
            </a:r>
            <a:endParaRPr lang="pt-BR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0400" y="1549401"/>
            <a:ext cx="8623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+mj-lt"/>
              </a:rPr>
              <a:t> No subconjunto envolvendo os quatro arranjos com maior representatividade na amostra, formada apenas pelos casais</a:t>
            </a:r>
            <a:r>
              <a:rPr lang="pt-BR" sz="1400" dirty="0" smtClean="0">
                <a:latin typeface="+mn-lt"/>
              </a:rPr>
              <a:t>, a maioria no ES (2007) possui um filho (29,05%), seguidos por casal com dois filhos (27,68%), casais sem  filhos (24,38%) e casais com 3 ou mais filhos (18,89%).</a:t>
            </a:r>
            <a:endParaRPr lang="pt-BR" sz="1400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4"/>
          <p:cNvSpPr>
            <a:spLocks noChangeArrowheads="1"/>
          </p:cNvSpPr>
          <p:nvPr/>
        </p:nvSpPr>
        <p:spPr bwMode="auto">
          <a:xfrm>
            <a:off x="279400" y="4381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 smtClean="0">
                <a:solidFill>
                  <a:srgbClr val="558ED5"/>
                </a:solidFill>
                <a:latin typeface="Calibri" pitchFamily="34" charset="0"/>
              </a:rPr>
              <a:t>Arranjos Familiares</a:t>
            </a:r>
            <a:endParaRPr lang="pt-BR" sz="1600" b="1" dirty="0">
              <a:solidFill>
                <a:srgbClr val="558ED5"/>
              </a:solidFill>
              <a:latin typeface="Calibri" pitchFamily="34" charset="0"/>
            </a:endParaRP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/>
        </p:nvGraphicFramePr>
        <p:xfrm>
          <a:off x="177800" y="2222500"/>
          <a:ext cx="95504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3924300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82902" y="1219200"/>
            <a:ext cx="3913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>
                <a:solidFill>
                  <a:sysClr val="windowText" lastClr="000000"/>
                </a:solidFill>
                <a:latin typeface="+mj-lt"/>
              </a:rPr>
              <a:t>Arranjo familiar mononuclear</a:t>
            </a:r>
            <a:endParaRPr lang="pt-BR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2600" y="1536700"/>
            <a:ext cx="880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+mn-lt"/>
              </a:rPr>
              <a:t> No subconjunto formado por chefes de famílias sem cônjuge, denominados famílias mononucleares, as pessoas que residem sozinhas no ES (2007) compõem 37,76% do total, os solteiros com um filho representam 28,32%, e os solteiros com dois ou mais filhos 33,92%.</a:t>
            </a:r>
            <a:endParaRPr lang="pt-BR" sz="1400" dirty="0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4"/>
          <p:cNvSpPr>
            <a:spLocks noChangeArrowheads="1"/>
          </p:cNvSpPr>
          <p:nvPr/>
        </p:nvSpPr>
        <p:spPr bwMode="auto">
          <a:xfrm>
            <a:off x="279400" y="4381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 smtClean="0">
                <a:solidFill>
                  <a:srgbClr val="558ED5"/>
                </a:solidFill>
                <a:latin typeface="Calibri" pitchFamily="34" charset="0"/>
              </a:rPr>
              <a:t>Arranjos Familiares</a:t>
            </a:r>
            <a:endParaRPr lang="pt-BR" sz="1600" b="1" dirty="0">
              <a:solidFill>
                <a:srgbClr val="558ED5"/>
              </a:solidFill>
              <a:latin typeface="Calibri" pitchFamily="34" charset="0"/>
            </a:endParaRP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áfico 3"/>
          <p:cNvGraphicFramePr/>
          <p:nvPr/>
        </p:nvGraphicFramePr>
        <p:xfrm>
          <a:off x="0" y="2273300"/>
          <a:ext cx="9740900" cy="407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20702" y="1181100"/>
            <a:ext cx="835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>
                <a:solidFill>
                  <a:sysClr val="windowText" lastClr="000000"/>
                </a:solidFill>
                <a:latin typeface="+mj-lt"/>
              </a:rPr>
              <a:t>Características das mulheres chefes de família</a:t>
            </a:r>
            <a:endParaRPr lang="pt-BR" sz="20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5800" y="1473200"/>
            <a:ext cx="8648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+mn-lt"/>
              </a:rPr>
              <a:t>Do total de pessoas chefes de família no ES (2007), aproximadamente 32,63% são mulheres, representando um total de 370.932 famílias. Em relação ao total de pessoas que residem sozinhas, 45,76% são mulheres e entre todos os solteiros com um ou mais filhos, em 89,46% dos casos, o filho fica com a mãe.</a:t>
            </a:r>
            <a:endParaRPr lang="pt-BR" sz="1400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4254500"/>
            <a:ext cx="35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4"/>
          <p:cNvSpPr>
            <a:spLocks noChangeArrowheads="1"/>
          </p:cNvSpPr>
          <p:nvPr/>
        </p:nvSpPr>
        <p:spPr bwMode="auto">
          <a:xfrm>
            <a:off x="279400" y="4381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 smtClean="0">
                <a:solidFill>
                  <a:srgbClr val="558ED5"/>
                </a:solidFill>
                <a:latin typeface="Calibri" pitchFamily="34" charset="0"/>
              </a:rPr>
              <a:t>Arranjos Familiares</a:t>
            </a:r>
            <a:endParaRPr lang="pt-BR" sz="1600" b="1" dirty="0">
              <a:solidFill>
                <a:srgbClr val="558ED5"/>
              </a:solidFill>
              <a:latin typeface="Calibri" pitchFamily="34" charset="0"/>
            </a:endParaRP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-38100" y="3937000"/>
            <a:ext cx="17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87500" y="1168400"/>
            <a:ext cx="716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Configuração dos níveis de instrução segundo arranjos familiares</a:t>
            </a:r>
            <a:endParaRPr lang="pt-BR" sz="2000" b="1" dirty="0"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6400" y="1473200"/>
            <a:ext cx="915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+mn-lt"/>
              </a:rPr>
              <a:t>Em todos os arranjos familiares, o nível de instrução mais representativo é o de 4 a 7 anos de estudo. O grupo que possui a maior proporção de pessoas sem instrução são os solteiros com 1 filho (19,8%) seguidos pelos solteiros com dois ou mais filhos (14,6%), e os com menor proporção são os casais com 1 e 2 filhos (8,6%).  O arranjo com maior proporção de pessoas com ensino superior são  formados pelas pessoas sozinhas (12,3%) e casais com 1 filho (9,9%). </a:t>
            </a:r>
            <a:endParaRPr lang="pt-BR" sz="1400" dirty="0">
              <a:latin typeface="+mn-lt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0" y="2336800"/>
          <a:ext cx="9702800" cy="428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4"/>
          <p:cNvSpPr>
            <a:spLocks noChangeArrowheads="1"/>
          </p:cNvSpPr>
          <p:nvPr/>
        </p:nvSpPr>
        <p:spPr bwMode="auto">
          <a:xfrm>
            <a:off x="279400" y="4381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 smtClean="0">
                <a:solidFill>
                  <a:srgbClr val="558ED5"/>
                </a:solidFill>
                <a:latin typeface="Calibri" pitchFamily="34" charset="0"/>
              </a:rPr>
              <a:t>Arranjos Familiares</a:t>
            </a:r>
            <a:endParaRPr lang="pt-BR" sz="1600" b="1" dirty="0">
              <a:solidFill>
                <a:srgbClr val="558ED5"/>
              </a:solidFill>
              <a:latin typeface="Calibri" pitchFamily="34" charset="0"/>
            </a:endParaRP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587500" y="1117600"/>
            <a:ext cx="7160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Configuração dos arranjos familiares segundo níveis de instrução</a:t>
            </a:r>
            <a:endParaRPr lang="pt-BR" sz="2000" b="1" dirty="0"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17500" y="1384300"/>
            <a:ext cx="922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+mn-lt"/>
              </a:rPr>
              <a:t>Segundo os níveis de instrução, 46,26% da população capixaba encontra-se no grupo de 4 a 10 anos de estudo e 23,63% apresentam menos de 4 anos. Entre os arranjos com maior escolaridade (11 anos ou mais de estudos), que representam 30,12% da população, os mais representativos são os casais com 1 filho, seguidos pelos casais com 2 filhos e casal sem filhos. </a:t>
            </a:r>
            <a:endParaRPr lang="pt-BR" sz="1400" dirty="0">
              <a:latin typeface="+mn-lt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497873" y="4475019"/>
          <a:ext cx="4048728" cy="188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5343147" y="4481591"/>
          <a:ext cx="4050264" cy="189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/>
          <p:nvPr/>
        </p:nvGraphicFramePr>
        <p:xfrm>
          <a:off x="520699" y="2628900"/>
          <a:ext cx="4062523" cy="185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5343598" y="2654300"/>
          <a:ext cx="4054402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8925" y="2247900"/>
            <a:ext cx="721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DeTexto 12"/>
          <p:cNvSpPr txBox="1"/>
          <p:nvPr/>
        </p:nvSpPr>
        <p:spPr>
          <a:xfrm>
            <a:off x="5016500" y="5092700"/>
            <a:ext cx="35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90500" y="5105400"/>
            <a:ext cx="35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90500" y="3111500"/>
            <a:ext cx="35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041900" y="3124200"/>
            <a:ext cx="35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4"/>
          <p:cNvSpPr>
            <a:spLocks noChangeArrowheads="1"/>
          </p:cNvSpPr>
          <p:nvPr/>
        </p:nvSpPr>
        <p:spPr bwMode="auto">
          <a:xfrm>
            <a:off x="279400" y="4381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 smtClean="0">
                <a:solidFill>
                  <a:srgbClr val="558ED5"/>
                </a:solidFill>
                <a:latin typeface="Calibri" pitchFamily="34" charset="0"/>
              </a:rPr>
              <a:t>Arranjos Familiares</a:t>
            </a:r>
            <a:endParaRPr lang="pt-BR" sz="1600" b="1" dirty="0">
              <a:solidFill>
                <a:srgbClr val="558ED5"/>
              </a:solidFill>
              <a:latin typeface="Calibri" pitchFamily="34" charset="0"/>
            </a:endParaRP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0" y="3937000"/>
            <a:ext cx="35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87500" y="1130300"/>
            <a:ext cx="628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Configuração das ocupações segundo arranjos familiares</a:t>
            </a:r>
            <a:endParaRPr lang="pt-BR" sz="2000" b="1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06655" y="1447800"/>
            <a:ext cx="9067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+mn-lt"/>
              </a:rPr>
              <a:t>Em todos os arranjos familiares a ocupação mais freqüente, entre os chefes de família, é a de empregado (acima de 50%). Dentre os solteiros com filho, o que chama a atenção é a alta porcentagem de domésticos, o que não se observa nas demais categorias. A proporção de empregadores é maior entre os casais com 2 filhos (7,9%) e casais sem filhos (7,7%).</a:t>
            </a:r>
            <a:endParaRPr lang="pt-BR" sz="1400" dirty="0">
              <a:latin typeface="+mn-lt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330200" y="2178050"/>
          <a:ext cx="9334500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4"/>
          <p:cNvSpPr>
            <a:spLocks noChangeArrowheads="1"/>
          </p:cNvSpPr>
          <p:nvPr/>
        </p:nvSpPr>
        <p:spPr bwMode="auto">
          <a:xfrm>
            <a:off x="279400" y="4381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 smtClean="0">
                <a:solidFill>
                  <a:srgbClr val="558ED5"/>
                </a:solidFill>
                <a:latin typeface="Calibri" pitchFamily="34" charset="0"/>
              </a:rPr>
              <a:t>Arranjos Familiares</a:t>
            </a:r>
            <a:endParaRPr lang="pt-BR" sz="1600" b="1" dirty="0">
              <a:solidFill>
                <a:srgbClr val="558ED5"/>
              </a:solidFill>
              <a:latin typeface="Calibri" pitchFamily="34" charset="0"/>
            </a:endParaRP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587500" y="1193800"/>
            <a:ext cx="6297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Configuração dos arranjos familiares segundo ocupações</a:t>
            </a:r>
            <a:endParaRPr lang="pt-BR" sz="2000" b="1" dirty="0"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47319" y="1524000"/>
            <a:ext cx="9050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+mn-lt"/>
              </a:rPr>
              <a:t>Entre os trabalhadores domésticos, o arranjo de maior representatividade é o de solteiros com 2 ou mais filhos (32,5%), já entre os empregadores, os casais com 2 filhos são a maioria (36,1%). Os empregados representam  67,77% da população, seguidos pelos conta própria (21,05%), domésticos (6,23%) e empregadores (4,94%).</a:t>
            </a:r>
            <a:endParaRPr lang="pt-BR" sz="1400" dirty="0">
              <a:latin typeface="+mn-lt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596900" y="2755899"/>
          <a:ext cx="3728224" cy="1892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/>
          <p:nvPr/>
        </p:nvGraphicFramePr>
        <p:xfrm>
          <a:off x="596886" y="4597400"/>
          <a:ext cx="3734096" cy="18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5194300" y="2746847"/>
          <a:ext cx="3745794" cy="1888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/>
          <p:nvPr/>
        </p:nvGraphicFramePr>
        <p:xfrm>
          <a:off x="5178305" y="4559300"/>
          <a:ext cx="3775195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66825" y="2273300"/>
            <a:ext cx="721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aixaDeTexto 21"/>
          <p:cNvSpPr txBox="1"/>
          <p:nvPr/>
        </p:nvSpPr>
        <p:spPr>
          <a:xfrm>
            <a:off x="4889500" y="5168900"/>
            <a:ext cx="35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04800" y="5194300"/>
            <a:ext cx="35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04800" y="3327400"/>
            <a:ext cx="35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914900" y="3340100"/>
            <a:ext cx="35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tângulo 7"/>
          <p:cNvSpPr>
            <a:spLocks noChangeArrowheads="1"/>
          </p:cNvSpPr>
          <p:nvPr/>
        </p:nvSpPr>
        <p:spPr bwMode="auto">
          <a:xfrm>
            <a:off x="279400" y="463550"/>
            <a:ext cx="96266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Verdana" pitchFamily="34" charset="0"/>
              </a:rPr>
              <a:t>Síntese dos Indicadores Sociais do Espírito Santo</a:t>
            </a:r>
          </a:p>
          <a:p>
            <a:endParaRPr lang="pt-BR" sz="800" b="1" dirty="0">
              <a:solidFill>
                <a:srgbClr val="558ED5"/>
              </a:solidFill>
              <a:latin typeface="Verdana" pitchFamily="34" charset="0"/>
            </a:endParaRPr>
          </a:p>
          <a:p>
            <a:r>
              <a:rPr lang="pt-BR" sz="1400" b="1" dirty="0">
                <a:solidFill>
                  <a:srgbClr val="558ED5"/>
                </a:solidFill>
                <a:latin typeface="Calibri" pitchFamily="34" charset="0"/>
              </a:rPr>
              <a:t>SUMÁRIO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68300" y="1286847"/>
          <a:ext cx="9360000" cy="4923451"/>
        </p:xfrm>
        <a:graphic>
          <a:graphicData uri="http://schemas.openxmlformats.org/drawingml/2006/table">
            <a:tbl>
              <a:tblPr/>
              <a:tblGrid>
                <a:gridCol w="8621357"/>
                <a:gridCol w="738643"/>
              </a:tblGrid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DEMOGRAFIA ..............................................................................................................................................................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População absoluta .............................................................................................................................................................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Taxa de fecundidade total</a:t>
                      </a:r>
                      <a:r>
                        <a:rPr lang="pt-BR" sz="1400" b="0" i="0" u="none" strike="noStrike" baseline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Fluxos migratórios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Índice de eficiência migratória - Sudeste e Espírito Santo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Taxa de crescimento populacional - Espírito Santo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Idade média da população ..................................................................................................................................................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Distribuição etária - Espírito Santo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Distribuição etária (%) - Espírito Santo </a:t>
                      </a:r>
                      <a:r>
                        <a:rPr lang="pt-BR" sz="1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versus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Sudeste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Distribuição etária (%) - Espírito Santo </a:t>
                      </a:r>
                      <a:r>
                        <a:rPr lang="pt-BR" sz="1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versus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Brasil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População rural </a:t>
                      </a:r>
                      <a:r>
                        <a:rPr lang="pt-BR" sz="1400" b="0" i="1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versus</a:t>
                      </a:r>
                      <a:r>
                        <a:rPr lang="pt-BR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 urbana</a:t>
                      </a:r>
                      <a:r>
                        <a:rPr lang="pt-BR" sz="1400" b="0" i="0" u="none" strike="noStrike" baseline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Grau de urbanização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ARRANJOS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FAMILIARES ...............................................................................................................................................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Arranjos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familiares ..............................................................................................................................................................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Arranjo familiar típico ........................................................................................................................................................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Arranjo familiar mononuclear ............................................................................................................................................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Características das mulheres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chefes de família ...................................................................................................................</a:t>
                      </a: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Configuração  dos níveis de instrução  segundo arranjos familiares .................................................................................</a:t>
                      </a: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4"/>
          <p:cNvSpPr>
            <a:spLocks noChangeArrowheads="1"/>
          </p:cNvSpPr>
          <p:nvPr/>
        </p:nvSpPr>
        <p:spPr bwMode="auto">
          <a:xfrm>
            <a:off x="279400" y="4381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 smtClean="0">
                <a:solidFill>
                  <a:srgbClr val="558ED5"/>
                </a:solidFill>
                <a:latin typeface="Calibri" pitchFamily="34" charset="0"/>
              </a:rPr>
              <a:t>Arranjos Familiares</a:t>
            </a:r>
            <a:endParaRPr lang="pt-BR" sz="1600" b="1" dirty="0">
              <a:solidFill>
                <a:srgbClr val="558ED5"/>
              </a:solidFill>
              <a:latin typeface="Calibri" pitchFamily="34" charset="0"/>
            </a:endParaRP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203200" y="3886200"/>
            <a:ext cx="35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87500" y="1117600"/>
            <a:ext cx="666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Configuração das classes sociais segundo arranjos familiares</a:t>
            </a:r>
            <a:endParaRPr lang="pt-BR" sz="2000" b="1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7499" y="1422400"/>
            <a:ext cx="9207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+mn-lt"/>
              </a:rPr>
              <a:t>A maior representatividade, entre a maioria dos arranjos familiares, é da classe média, a exceção ocorre nos arranjos de casais com 3 ou mais filhos, em que a predominância é de remediados (38,9%). A maior proporção da elite é encontrada entre os sozinhos (22%) e os casais sem filho (17,5%). A maior porcentagem de pobres está nos arranjos de casais com 3 ou mais filhos (25,3%) e solteiros com 2 ou mais filhos (23,4%).</a:t>
            </a:r>
            <a:endParaRPr lang="pt-BR" sz="1400" dirty="0">
              <a:latin typeface="+mn-lt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406400" y="2311400"/>
          <a:ext cx="9245599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4"/>
          <p:cNvSpPr>
            <a:spLocks noChangeArrowheads="1"/>
          </p:cNvSpPr>
          <p:nvPr/>
        </p:nvSpPr>
        <p:spPr bwMode="auto">
          <a:xfrm>
            <a:off x="279400" y="4381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 smtClean="0">
                <a:solidFill>
                  <a:srgbClr val="558ED5"/>
                </a:solidFill>
                <a:latin typeface="Calibri" pitchFamily="34" charset="0"/>
              </a:rPr>
              <a:t>Arranjos Familiares</a:t>
            </a:r>
            <a:endParaRPr lang="pt-BR" sz="1600" b="1" dirty="0">
              <a:solidFill>
                <a:srgbClr val="558ED5"/>
              </a:solidFill>
              <a:latin typeface="Calibri" pitchFamily="34" charset="0"/>
            </a:endParaRP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587500" y="1117600"/>
            <a:ext cx="6680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Configuração dos arranjos familiares segundo classes sociais</a:t>
            </a:r>
            <a:endParaRPr lang="pt-BR" sz="2000" b="1" dirty="0"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7800" y="1409700"/>
            <a:ext cx="962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+mn-lt"/>
              </a:rPr>
              <a:t>Segundo as classes, para os pobres, os mais representativos são os casais com 3 ou mais filhos (30,7%) seguidos dos solteiros com dois ou mais filhos (19,7%) e casal com 2 filhos (18,9%).  Já para a elite, a maioria é formada pelos casais sem filhos (27,7%), seguidos dos casais com 1 filho (21,5%) e sozinhos (21,1%). Para a classe média, três arranjos apresentam praticamente a mesma proporção,  constituída pelos casais com 1 filho (21,8%), casais sem filhos (21,2%) e casais com 2 filhos (20,3%).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2298700"/>
            <a:ext cx="721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Gráfico 8"/>
          <p:cNvGraphicFramePr/>
          <p:nvPr/>
        </p:nvGraphicFramePr>
        <p:xfrm>
          <a:off x="733426" y="2746779"/>
          <a:ext cx="3736973" cy="1929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5283200" y="4686705"/>
          <a:ext cx="3708400" cy="194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/>
          <p:nvPr/>
        </p:nvGraphicFramePr>
        <p:xfrm>
          <a:off x="5299074" y="2781705"/>
          <a:ext cx="3692525" cy="192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730250" y="4689881"/>
          <a:ext cx="3752849" cy="195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927600" y="5156200"/>
            <a:ext cx="35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5600" y="5130800"/>
            <a:ext cx="35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42900" y="3213100"/>
            <a:ext cx="35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927600" y="3225800"/>
            <a:ext cx="35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+mn-lt"/>
              </a:rPr>
              <a:t>%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>
            <a:spLocks noChangeArrowheads="1"/>
          </p:cNvSpPr>
          <p:nvPr/>
        </p:nvSpPr>
        <p:spPr bwMode="auto">
          <a:xfrm>
            <a:off x="0" y="2771775"/>
            <a:ext cx="990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87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DOMICÍLIOS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graphicFrame>
        <p:nvGraphicFramePr>
          <p:cNvPr id="10" name="Gráfico 9"/>
          <p:cNvGraphicFramePr>
            <a:graphicFrameLocks noGrp="1"/>
          </p:cNvGraphicFramePr>
          <p:nvPr/>
        </p:nvGraphicFramePr>
        <p:xfrm>
          <a:off x="723900" y="2222500"/>
          <a:ext cx="862330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755" name="CaixaDeTexto 11"/>
          <p:cNvSpPr txBox="1">
            <a:spLocks noChangeArrowheads="1"/>
          </p:cNvSpPr>
          <p:nvPr/>
        </p:nvSpPr>
        <p:spPr bwMode="auto">
          <a:xfrm>
            <a:off x="825500" y="1752600"/>
            <a:ext cx="8483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No Brasil ocorreu </a:t>
            </a:r>
            <a:r>
              <a:rPr lang="pt-BR" sz="1400" dirty="0">
                <a:latin typeface="Calibri" pitchFamily="34" charset="0"/>
              </a:rPr>
              <a:t>um aumento </a:t>
            </a:r>
            <a:r>
              <a:rPr lang="pt-BR" sz="1400" dirty="0" smtClean="0">
                <a:latin typeface="Calibri" pitchFamily="34" charset="0"/>
              </a:rPr>
              <a:t>na proporção de </a:t>
            </a:r>
            <a:r>
              <a:rPr lang="pt-BR" sz="1400" dirty="0">
                <a:latin typeface="Calibri" pitchFamily="34" charset="0"/>
              </a:rPr>
              <a:t>domicílios com abastecimento de água </a:t>
            </a:r>
            <a:r>
              <a:rPr lang="pt-BR" sz="1400" dirty="0" smtClean="0">
                <a:latin typeface="Calibri" pitchFamily="34" charset="0"/>
              </a:rPr>
              <a:t>regular entre 2001 e 2007. Em 2007, o </a:t>
            </a:r>
            <a:r>
              <a:rPr lang="pt-BR" sz="1400" dirty="0">
                <a:latin typeface="Calibri" pitchFamily="34" charset="0"/>
              </a:rPr>
              <a:t>Espírito Santo </a:t>
            </a:r>
            <a:r>
              <a:rPr lang="pt-BR" sz="1400" dirty="0" smtClean="0">
                <a:latin typeface="Calibri" pitchFamily="34" charset="0"/>
              </a:rPr>
              <a:t>(82,44%) esteve </a:t>
            </a:r>
            <a:r>
              <a:rPr lang="pt-BR" sz="1400" dirty="0">
                <a:latin typeface="Calibri" pitchFamily="34" charset="0"/>
              </a:rPr>
              <a:t>acima da média </a:t>
            </a:r>
            <a:r>
              <a:rPr lang="pt-BR" sz="1400" dirty="0" smtClean="0">
                <a:latin typeface="Calibri" pitchFamily="34" charset="0"/>
              </a:rPr>
              <a:t>nacional (81,45%), a qual, por sua vez, encontrava-se 8,67 </a:t>
            </a:r>
            <a:r>
              <a:rPr lang="pt-BR" sz="1400" dirty="0">
                <a:latin typeface="Calibri" pitchFamily="34" charset="0"/>
              </a:rPr>
              <a:t>pontos percentuais abaixo da média </a:t>
            </a:r>
            <a:r>
              <a:rPr lang="pt-BR" sz="1400" dirty="0" smtClean="0">
                <a:latin typeface="Calibri" pitchFamily="34" charset="0"/>
              </a:rPr>
              <a:t>da </a:t>
            </a:r>
            <a:r>
              <a:rPr lang="pt-BR" sz="1400" dirty="0">
                <a:latin typeface="Calibri" pitchFamily="34" charset="0"/>
              </a:rPr>
              <a:t>Região </a:t>
            </a:r>
            <a:r>
              <a:rPr lang="pt-BR" sz="1400" dirty="0" smtClean="0">
                <a:latin typeface="Calibri" pitchFamily="34" charset="0"/>
              </a:rPr>
              <a:t>Sudeste (91,11%).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74756" name="CaixaDeTexto 25"/>
          <p:cNvSpPr txBox="1">
            <a:spLocks noChangeArrowheads="1"/>
          </p:cNvSpPr>
          <p:nvPr/>
        </p:nvSpPr>
        <p:spPr bwMode="auto">
          <a:xfrm>
            <a:off x="1244600" y="1320800"/>
            <a:ext cx="7165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latin typeface="Calibri" pitchFamily="34" charset="0"/>
              </a:rPr>
              <a:t>Proporção de domicílios com abastecimento de água regular</a:t>
            </a:r>
          </a:p>
        </p:txBody>
      </p:sp>
      <p:sp>
        <p:nvSpPr>
          <p:cNvPr id="74757" name="CaixaDeTexto 7"/>
          <p:cNvSpPr txBox="1">
            <a:spLocks noChangeArrowheads="1"/>
          </p:cNvSpPr>
          <p:nvPr/>
        </p:nvSpPr>
        <p:spPr bwMode="auto">
          <a:xfrm>
            <a:off x="1168400" y="64944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>
                <a:latin typeface="Calibri" pitchFamily="34" charset="0"/>
              </a:rPr>
              <a:t>Fonte: PNAD / IJSN</a:t>
            </a:r>
          </a:p>
        </p:txBody>
      </p:sp>
      <p:sp>
        <p:nvSpPr>
          <p:cNvPr id="74758" name="Retângulo 12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33400" y="4013200"/>
            <a:ext cx="33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aixaDeTexto 3"/>
          <p:cNvSpPr txBox="1">
            <a:spLocks noChangeArrowheads="1"/>
          </p:cNvSpPr>
          <p:nvPr/>
        </p:nvSpPr>
        <p:spPr bwMode="auto">
          <a:xfrm>
            <a:off x="647700" y="1358900"/>
            <a:ext cx="850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Proporção de domicílios com acesso à rede de coleta de esgotos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762000" y="2057400"/>
          <a:ext cx="8521700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803" name="CaixaDeTexto 5"/>
          <p:cNvSpPr txBox="1">
            <a:spLocks noChangeArrowheads="1"/>
          </p:cNvSpPr>
          <p:nvPr/>
        </p:nvSpPr>
        <p:spPr bwMode="auto">
          <a:xfrm>
            <a:off x="825500" y="1816100"/>
            <a:ext cx="8483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O </a:t>
            </a:r>
            <a:r>
              <a:rPr lang="pt-BR" sz="1400" dirty="0" smtClean="0">
                <a:latin typeface="Calibri" pitchFamily="34" charset="0"/>
              </a:rPr>
              <a:t>Espírito Santo </a:t>
            </a:r>
            <a:r>
              <a:rPr lang="pt-BR" sz="1400" dirty="0">
                <a:latin typeface="Calibri" pitchFamily="34" charset="0"/>
              </a:rPr>
              <a:t>obteve a maior taxa de crescimento no que se refere à proporção de domicílios com acesso à rede coletora de esgotos (12,37%), quando comparado ao do Brasil (8,47%) e </a:t>
            </a:r>
            <a:r>
              <a:rPr lang="pt-BR" sz="1400" dirty="0" smtClean="0">
                <a:latin typeface="Calibri" pitchFamily="34" charset="0"/>
              </a:rPr>
              <a:t>ao da Região </a:t>
            </a:r>
            <a:r>
              <a:rPr lang="pt-BR" sz="1400" dirty="0">
                <a:latin typeface="Calibri" pitchFamily="34" charset="0"/>
              </a:rPr>
              <a:t>Sudeste (5,41%). Em todo o período de análise, o ES esteve acima da média nacional.</a:t>
            </a:r>
            <a:r>
              <a:rPr lang="pt-BR" sz="1400" dirty="0">
                <a:latin typeface="Verdana" pitchFamily="34" charset="0"/>
              </a:rPr>
              <a:t> </a:t>
            </a:r>
          </a:p>
          <a:p>
            <a:endParaRPr lang="pt-BR" sz="1400" dirty="0">
              <a:latin typeface="Verdana" pitchFamily="34" charset="0"/>
            </a:endParaRPr>
          </a:p>
        </p:txBody>
      </p:sp>
      <p:sp>
        <p:nvSpPr>
          <p:cNvPr id="76804" name="CaixaDeTexto 6"/>
          <p:cNvSpPr txBox="1">
            <a:spLocks noChangeArrowheads="1"/>
          </p:cNvSpPr>
          <p:nvPr/>
        </p:nvSpPr>
        <p:spPr bwMode="auto">
          <a:xfrm>
            <a:off x="10414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76805" name="Retângulo 8"/>
          <p:cNvSpPr>
            <a:spLocks noChangeArrowheads="1"/>
          </p:cNvSpPr>
          <p:nvPr/>
        </p:nvSpPr>
        <p:spPr bwMode="auto">
          <a:xfrm>
            <a:off x="660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25500" y="41148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aixaDeTexto 3"/>
          <p:cNvSpPr txBox="1">
            <a:spLocks noChangeArrowheads="1"/>
          </p:cNvSpPr>
          <p:nvPr/>
        </p:nvSpPr>
        <p:spPr bwMode="auto">
          <a:xfrm>
            <a:off x="812800" y="1346200"/>
            <a:ext cx="8264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Proporção de domicílios com esgotamento sanitário adequado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796925" y="2371153"/>
          <a:ext cx="8585200" cy="397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7827" name="CaixaDeTexto 5"/>
          <p:cNvSpPr txBox="1">
            <a:spLocks noChangeArrowheads="1"/>
          </p:cNvSpPr>
          <p:nvPr/>
        </p:nvSpPr>
        <p:spPr bwMode="auto">
          <a:xfrm>
            <a:off x="774700" y="1866900"/>
            <a:ext cx="8470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Em 2001, 63,64% dos domicílios capixabas possuíam esgotamento sanitário </a:t>
            </a:r>
            <a:r>
              <a:rPr lang="pt-BR" sz="1400" dirty="0" smtClean="0">
                <a:latin typeface="Calibri" pitchFamily="34" charset="0"/>
              </a:rPr>
              <a:t>adequado, proporção abaixo da </a:t>
            </a:r>
            <a:r>
              <a:rPr lang="pt-BR" sz="1400" dirty="0">
                <a:latin typeface="Calibri" pitchFamily="34" charset="0"/>
              </a:rPr>
              <a:t>média </a:t>
            </a:r>
            <a:r>
              <a:rPr lang="pt-BR" sz="1400" dirty="0" smtClean="0">
                <a:latin typeface="Calibri" pitchFamily="34" charset="0"/>
              </a:rPr>
              <a:t>brasileira (66,59%). Desde então foi crescente a melhoria </a:t>
            </a:r>
            <a:r>
              <a:rPr lang="pt-BR" sz="1400" dirty="0">
                <a:latin typeface="Calibri" pitchFamily="34" charset="0"/>
              </a:rPr>
              <a:t>do </a:t>
            </a:r>
            <a:r>
              <a:rPr lang="pt-BR" sz="1400" dirty="0" smtClean="0">
                <a:latin typeface="Calibri" pitchFamily="34" charset="0"/>
              </a:rPr>
              <a:t>Estado.  Registrou-se, </a:t>
            </a:r>
            <a:r>
              <a:rPr lang="pt-BR" sz="1400" dirty="0">
                <a:latin typeface="Calibri" pitchFamily="34" charset="0"/>
              </a:rPr>
              <a:t>em </a:t>
            </a:r>
            <a:r>
              <a:rPr lang="pt-BR" sz="1400" dirty="0" smtClean="0">
                <a:latin typeface="Calibri" pitchFamily="34" charset="0"/>
              </a:rPr>
              <a:t>2007, cobertura </a:t>
            </a:r>
            <a:r>
              <a:rPr lang="pt-BR" sz="1400" dirty="0">
                <a:latin typeface="Calibri" pitchFamily="34" charset="0"/>
              </a:rPr>
              <a:t>de 78,88% dos domicílios </a:t>
            </a:r>
            <a:r>
              <a:rPr lang="pt-BR" sz="1400" dirty="0" smtClean="0">
                <a:latin typeface="Calibri" pitchFamily="34" charset="0"/>
              </a:rPr>
              <a:t>capixabas, ainda inferior à </a:t>
            </a:r>
            <a:r>
              <a:rPr lang="pt-BR" sz="1400" dirty="0">
                <a:latin typeface="Calibri" pitchFamily="34" charset="0"/>
              </a:rPr>
              <a:t>média </a:t>
            </a:r>
            <a:r>
              <a:rPr lang="pt-BR" sz="1400" dirty="0" smtClean="0">
                <a:latin typeface="Calibri" pitchFamily="34" charset="0"/>
              </a:rPr>
              <a:t>da </a:t>
            </a:r>
            <a:r>
              <a:rPr lang="pt-BR" sz="1400" dirty="0">
                <a:latin typeface="Calibri" pitchFamily="34" charset="0"/>
              </a:rPr>
              <a:t>Região Sudeste, </a:t>
            </a:r>
            <a:r>
              <a:rPr lang="pt-BR" sz="1400" dirty="0" smtClean="0">
                <a:latin typeface="Calibri" pitchFamily="34" charset="0"/>
              </a:rPr>
              <a:t>mas  superior à </a:t>
            </a:r>
            <a:r>
              <a:rPr lang="pt-BR" sz="1400" dirty="0">
                <a:latin typeface="Calibri" pitchFamily="34" charset="0"/>
              </a:rPr>
              <a:t>média nacional.</a:t>
            </a:r>
          </a:p>
        </p:txBody>
      </p:sp>
      <p:sp>
        <p:nvSpPr>
          <p:cNvPr id="77828" name="CaixaDeTexto 6"/>
          <p:cNvSpPr txBox="1">
            <a:spLocks noChangeArrowheads="1"/>
          </p:cNvSpPr>
          <p:nvPr/>
        </p:nvSpPr>
        <p:spPr bwMode="auto">
          <a:xfrm>
            <a:off x="11684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77829" name="Retângulo 11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60400" y="42418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aixaDeTexto 3"/>
          <p:cNvSpPr txBox="1">
            <a:spLocks noChangeArrowheads="1"/>
          </p:cNvSpPr>
          <p:nvPr/>
        </p:nvSpPr>
        <p:spPr bwMode="auto">
          <a:xfrm>
            <a:off x="279400" y="1308100"/>
            <a:ext cx="939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Proporção de domicílios urbanos com esgotamento sanitário adequado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812800" y="2108200"/>
          <a:ext cx="86233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8851" name="CaixaDeTexto 5"/>
          <p:cNvSpPr txBox="1">
            <a:spLocks noChangeArrowheads="1"/>
          </p:cNvSpPr>
          <p:nvPr/>
        </p:nvSpPr>
        <p:spPr bwMode="auto">
          <a:xfrm>
            <a:off x="723900" y="1790700"/>
            <a:ext cx="8559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No Brasil, registrou-se melhoria na taxa de cobertura </a:t>
            </a:r>
            <a:r>
              <a:rPr lang="pt-BR" sz="1400" dirty="0">
                <a:latin typeface="Calibri" pitchFamily="34" charset="0"/>
              </a:rPr>
              <a:t>de domicílios urbanos com esgotamento </a:t>
            </a:r>
            <a:r>
              <a:rPr lang="pt-BR" sz="1400" dirty="0" smtClean="0">
                <a:latin typeface="Calibri" pitchFamily="34" charset="0"/>
              </a:rPr>
              <a:t>sanitário. No </a:t>
            </a:r>
            <a:r>
              <a:rPr lang="pt-BR" sz="1400" dirty="0">
                <a:latin typeface="Calibri" pitchFamily="34" charset="0"/>
              </a:rPr>
              <a:t>Espírito Santo o avanço foi </a:t>
            </a:r>
            <a:r>
              <a:rPr lang="pt-BR" sz="1400" dirty="0" smtClean="0">
                <a:latin typeface="Calibri" pitchFamily="34" charset="0"/>
              </a:rPr>
              <a:t>substancial</a:t>
            </a:r>
            <a:r>
              <a:rPr lang="pt-BR" sz="1400" dirty="0">
                <a:latin typeface="Calibri" pitchFamily="34" charset="0"/>
              </a:rPr>
              <a:t>, </a:t>
            </a:r>
            <a:r>
              <a:rPr lang="pt-BR" sz="1400" dirty="0" smtClean="0">
                <a:latin typeface="Calibri" pitchFamily="34" charset="0"/>
              </a:rPr>
              <a:t>registrando-se crescimento </a:t>
            </a:r>
            <a:r>
              <a:rPr lang="pt-BR" sz="1400" dirty="0">
                <a:latin typeface="Calibri" pitchFamily="34" charset="0"/>
              </a:rPr>
              <a:t>de </a:t>
            </a:r>
            <a:r>
              <a:rPr lang="pt-BR" sz="1400" dirty="0" smtClean="0">
                <a:latin typeface="Calibri" pitchFamily="34" charset="0"/>
              </a:rPr>
              <a:t>24% entre  2001 e 2007, ante altas respectivas de 10,23% e 5,57% no Brasil e na Região Sudeste.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78852" name="CaixaDeTexto 6"/>
          <p:cNvSpPr txBox="1">
            <a:spLocks noChangeArrowheads="1"/>
          </p:cNvSpPr>
          <p:nvPr/>
        </p:nvSpPr>
        <p:spPr bwMode="auto">
          <a:xfrm>
            <a:off x="1079500" y="65198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78853" name="Retângulo 8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47700" y="41656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aixaDeTexto 1"/>
          <p:cNvSpPr txBox="1">
            <a:spLocks noChangeArrowheads="1"/>
          </p:cNvSpPr>
          <p:nvPr/>
        </p:nvSpPr>
        <p:spPr bwMode="auto">
          <a:xfrm>
            <a:off x="1600200" y="1333500"/>
            <a:ext cx="602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Proporção de domicílios com energia elétrica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901700" y="1981203"/>
          <a:ext cx="8648700" cy="4406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899" name="CaixaDeTexto 5"/>
          <p:cNvSpPr txBox="1">
            <a:spLocks noChangeArrowheads="1"/>
          </p:cNvSpPr>
          <p:nvPr/>
        </p:nvSpPr>
        <p:spPr bwMode="auto">
          <a:xfrm>
            <a:off x="723900" y="1765300"/>
            <a:ext cx="8597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Em </a:t>
            </a:r>
            <a:r>
              <a:rPr lang="pt-BR" sz="1400" dirty="0">
                <a:latin typeface="Calibri" pitchFamily="34" charset="0"/>
              </a:rPr>
              <a:t>todo o período analisado, o </a:t>
            </a:r>
            <a:r>
              <a:rPr lang="pt-BR" sz="1400" dirty="0" smtClean="0">
                <a:latin typeface="Calibri" pitchFamily="34" charset="0"/>
              </a:rPr>
              <a:t>Espírito Santo </a:t>
            </a:r>
            <a:r>
              <a:rPr lang="pt-BR" sz="1400" dirty="0">
                <a:latin typeface="Calibri" pitchFamily="34" charset="0"/>
              </a:rPr>
              <a:t>esteve acima da média </a:t>
            </a:r>
            <a:r>
              <a:rPr lang="pt-BR" sz="1400" dirty="0" smtClean="0">
                <a:latin typeface="Calibri" pitchFamily="34" charset="0"/>
              </a:rPr>
              <a:t>nacional na proporção de domicílios com energia elétrica; depois de </a:t>
            </a:r>
            <a:r>
              <a:rPr lang="pt-BR" sz="1400" dirty="0">
                <a:latin typeface="Calibri" pitchFamily="34" charset="0"/>
              </a:rPr>
              <a:t>2005 </a:t>
            </a:r>
            <a:r>
              <a:rPr lang="pt-BR" sz="1400" dirty="0" smtClean="0">
                <a:latin typeface="Calibri" pitchFamily="34" charset="0"/>
              </a:rPr>
              <a:t>alcançou proporção </a:t>
            </a:r>
            <a:r>
              <a:rPr lang="pt-BR" sz="1400" dirty="0">
                <a:latin typeface="Calibri" pitchFamily="34" charset="0"/>
              </a:rPr>
              <a:t>acima da Região Sudeste. Em 2001, o </a:t>
            </a:r>
            <a:r>
              <a:rPr lang="pt-BR" sz="1400" dirty="0" smtClean="0">
                <a:latin typeface="Calibri" pitchFamily="34" charset="0"/>
              </a:rPr>
              <a:t>Espírito Santo </a:t>
            </a:r>
            <a:r>
              <a:rPr lang="pt-BR" sz="1400" dirty="0">
                <a:latin typeface="Calibri" pitchFamily="34" charset="0"/>
              </a:rPr>
              <a:t>possuía 98,36% dos domicílios com energia elétrica, passando para </a:t>
            </a:r>
            <a:r>
              <a:rPr lang="pt-BR" sz="1400" dirty="0" smtClean="0">
                <a:latin typeface="Calibri" pitchFamily="34" charset="0"/>
              </a:rPr>
              <a:t> cobertura quase plena, de 99,54</a:t>
            </a:r>
            <a:r>
              <a:rPr lang="pt-BR" sz="1400" dirty="0">
                <a:latin typeface="Calibri" pitchFamily="34" charset="0"/>
              </a:rPr>
              <a:t>% em 2007.</a:t>
            </a:r>
          </a:p>
        </p:txBody>
      </p:sp>
      <p:sp>
        <p:nvSpPr>
          <p:cNvPr id="80900" name="CaixaDeTexto 6"/>
          <p:cNvSpPr txBox="1">
            <a:spLocks noChangeArrowheads="1"/>
          </p:cNvSpPr>
          <p:nvPr/>
        </p:nvSpPr>
        <p:spPr bwMode="auto">
          <a:xfrm>
            <a:off x="9398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80901" name="Retângulo 8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85800" y="42037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aixaDeTexto 1"/>
          <p:cNvSpPr txBox="1">
            <a:spLocks noChangeArrowheads="1"/>
          </p:cNvSpPr>
          <p:nvPr/>
        </p:nvSpPr>
        <p:spPr bwMode="auto">
          <a:xfrm>
            <a:off x="1117600" y="1333500"/>
            <a:ext cx="716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Proporção de domicílios urbanos com energia elétrica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749300" y="2133600"/>
          <a:ext cx="85725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2947" name="CaixaDeTexto 9"/>
          <p:cNvSpPr txBox="1">
            <a:spLocks noChangeArrowheads="1"/>
          </p:cNvSpPr>
          <p:nvPr/>
        </p:nvSpPr>
        <p:spPr bwMode="auto">
          <a:xfrm>
            <a:off x="1638300" y="1981200"/>
            <a:ext cx="239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latin typeface="Verdana" pitchFamily="34" charset="0"/>
              </a:rPr>
              <a:t> </a:t>
            </a:r>
          </a:p>
        </p:txBody>
      </p:sp>
      <p:sp>
        <p:nvSpPr>
          <p:cNvPr id="82948" name="CaixaDeTexto 6"/>
          <p:cNvSpPr txBox="1">
            <a:spLocks noChangeArrowheads="1"/>
          </p:cNvSpPr>
          <p:nvPr/>
        </p:nvSpPr>
        <p:spPr bwMode="auto">
          <a:xfrm>
            <a:off x="8890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82949" name="CaixaDeTexto 7"/>
          <p:cNvSpPr txBox="1">
            <a:spLocks noChangeArrowheads="1"/>
          </p:cNvSpPr>
          <p:nvPr/>
        </p:nvSpPr>
        <p:spPr bwMode="auto">
          <a:xfrm>
            <a:off x="812800" y="1765300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No Brasil, o </a:t>
            </a:r>
            <a:r>
              <a:rPr lang="pt-BR" sz="1400" dirty="0">
                <a:latin typeface="Calibri" pitchFamily="34" charset="0"/>
              </a:rPr>
              <a:t>nível de </a:t>
            </a:r>
            <a:r>
              <a:rPr lang="pt-BR" sz="1400" dirty="0" smtClean="0">
                <a:latin typeface="Calibri" pitchFamily="34" charset="0"/>
              </a:rPr>
              <a:t>acesso </a:t>
            </a:r>
            <a:r>
              <a:rPr lang="pt-BR" sz="1400" dirty="0">
                <a:latin typeface="Calibri" pitchFamily="34" charset="0"/>
              </a:rPr>
              <a:t>a energia elétrica nos domicílios urbanos está próximo do 100% de </a:t>
            </a:r>
            <a:r>
              <a:rPr lang="pt-BR" sz="1400" dirty="0" smtClean="0">
                <a:latin typeface="Calibri" pitchFamily="34" charset="0"/>
              </a:rPr>
              <a:t>cobertura. </a:t>
            </a:r>
            <a:r>
              <a:rPr lang="pt-BR" sz="1400" dirty="0">
                <a:latin typeface="Calibri" pitchFamily="34" charset="0"/>
              </a:rPr>
              <a:t>No período analisado, </a:t>
            </a:r>
            <a:r>
              <a:rPr lang="pt-BR" sz="1400" dirty="0" smtClean="0">
                <a:latin typeface="Calibri" pitchFamily="34" charset="0"/>
              </a:rPr>
              <a:t>a </a:t>
            </a:r>
            <a:r>
              <a:rPr lang="pt-BR" sz="1400" dirty="0">
                <a:latin typeface="Calibri" pitchFamily="34" charset="0"/>
              </a:rPr>
              <a:t>Região Sudeste e o </a:t>
            </a:r>
            <a:r>
              <a:rPr lang="pt-BR" sz="1400" dirty="0" smtClean="0">
                <a:latin typeface="Calibri" pitchFamily="34" charset="0"/>
              </a:rPr>
              <a:t>Espírito Santo </a:t>
            </a:r>
            <a:r>
              <a:rPr lang="pt-BR" sz="1400" dirty="0">
                <a:latin typeface="Calibri" pitchFamily="34" charset="0"/>
              </a:rPr>
              <a:t>ficaram praticamente constantes.</a:t>
            </a:r>
          </a:p>
        </p:txBody>
      </p:sp>
      <p:sp>
        <p:nvSpPr>
          <p:cNvPr id="82950" name="Retângulo 10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660400" y="42037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CaixaDeTexto 1"/>
          <p:cNvSpPr txBox="1">
            <a:spLocks noChangeArrowheads="1"/>
          </p:cNvSpPr>
          <p:nvPr/>
        </p:nvSpPr>
        <p:spPr bwMode="auto">
          <a:xfrm>
            <a:off x="1117600" y="1358900"/>
            <a:ext cx="687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Proporção de domicílios rurais com energia elétrica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838200" y="2409256"/>
          <a:ext cx="8610600" cy="4080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3971" name="CaixaDeTexto 5"/>
          <p:cNvSpPr txBox="1">
            <a:spLocks noChangeArrowheads="1"/>
          </p:cNvSpPr>
          <p:nvPr/>
        </p:nvSpPr>
        <p:spPr bwMode="auto">
          <a:xfrm>
            <a:off x="10160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83972" name="CaixaDeTexto 6"/>
          <p:cNvSpPr txBox="1">
            <a:spLocks noChangeArrowheads="1"/>
          </p:cNvSpPr>
          <p:nvPr/>
        </p:nvSpPr>
        <p:spPr bwMode="auto">
          <a:xfrm>
            <a:off x="736600" y="1955800"/>
            <a:ext cx="8521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Em todo o período analisado, a proporção de domicílios rurais com energia elétrica do Espírito Santo </a:t>
            </a:r>
            <a:r>
              <a:rPr lang="pt-BR" sz="1400" dirty="0">
                <a:latin typeface="Calibri" pitchFamily="34" charset="0"/>
              </a:rPr>
              <a:t>está acima da média nacional e da média da Região </a:t>
            </a:r>
            <a:r>
              <a:rPr lang="pt-BR" sz="1400" dirty="0" smtClean="0">
                <a:latin typeface="Calibri" pitchFamily="34" charset="0"/>
              </a:rPr>
              <a:t>Sudeste. Em 2007 </a:t>
            </a:r>
            <a:r>
              <a:rPr lang="pt-BR" sz="1400" dirty="0">
                <a:latin typeface="Calibri" pitchFamily="34" charset="0"/>
              </a:rPr>
              <a:t>foi alcançada </a:t>
            </a:r>
            <a:r>
              <a:rPr lang="pt-BR" sz="1400" dirty="0" smtClean="0">
                <a:latin typeface="Calibri" pitchFamily="34" charset="0"/>
              </a:rPr>
              <a:t>taxa de cobertura de </a:t>
            </a:r>
            <a:r>
              <a:rPr lang="pt-BR" sz="1400" dirty="0">
                <a:latin typeface="Calibri" pitchFamily="34" charset="0"/>
              </a:rPr>
              <a:t>99,19%.</a:t>
            </a:r>
          </a:p>
        </p:txBody>
      </p:sp>
      <p:sp>
        <p:nvSpPr>
          <p:cNvPr id="83973" name="Retângulo 8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35000" y="37465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72" name="Group 40"/>
          <p:cNvGraphicFramePr>
            <a:graphicFrameLocks noGrp="1"/>
          </p:cNvGraphicFramePr>
          <p:nvPr/>
        </p:nvGraphicFramePr>
        <p:xfrm>
          <a:off x="369888" y="1227138"/>
          <a:ext cx="9283700" cy="4357695"/>
        </p:xfrm>
        <a:graphic>
          <a:graphicData uri="http://schemas.openxmlformats.org/drawingml/2006/table">
            <a:tbl>
              <a:tblPr/>
              <a:tblGrid>
                <a:gridCol w="8550275"/>
                <a:gridCol w="733425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6634" marR="7591" marT="759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6634" marR="7591" marT="759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6634" marR="7591" marT="759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6634" marR="7591" marT="759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6634" marR="7591" marT="759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6634" marR="7591" marT="759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6634" marR="7591" marT="759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6634" marR="7591" marT="759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6634" marR="7591" marT="759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6634" marR="7591" marT="759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6634" marR="7591" marT="759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6634" marR="7591" marT="759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6634" marR="7591" marT="759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6634" marR="7591" marT="759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6634" marR="7591" marT="759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68" name="Retângulo 6"/>
          <p:cNvSpPr>
            <a:spLocks noChangeArrowheads="1"/>
          </p:cNvSpPr>
          <p:nvPr/>
        </p:nvSpPr>
        <p:spPr bwMode="auto">
          <a:xfrm>
            <a:off x="342900" y="469900"/>
            <a:ext cx="91821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Verdana" pitchFamily="34" charset="0"/>
              </a:rPr>
              <a:t>Síntese dos Indicadores Sociais do Espírito Santo</a:t>
            </a:r>
          </a:p>
          <a:p>
            <a:endParaRPr lang="pt-BR" sz="800" b="1" dirty="0">
              <a:solidFill>
                <a:srgbClr val="558ED5"/>
              </a:solidFill>
              <a:latin typeface="Verdana" pitchFamily="34" charset="0"/>
            </a:endParaRPr>
          </a:p>
          <a:p>
            <a:r>
              <a:rPr lang="pt-BR" sz="1400" b="1" dirty="0">
                <a:solidFill>
                  <a:srgbClr val="558ED5"/>
                </a:solidFill>
                <a:latin typeface="Calibri" pitchFamily="34" charset="0"/>
              </a:rPr>
              <a:t>SUMÁRIO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42900" y="1244598"/>
          <a:ext cx="9360000" cy="4953006"/>
        </p:xfrm>
        <a:graphic>
          <a:graphicData uri="http://schemas.openxmlformats.org/drawingml/2006/table">
            <a:tbl>
              <a:tblPr/>
              <a:tblGrid>
                <a:gridCol w="8621357"/>
                <a:gridCol w="738643"/>
              </a:tblGrid>
              <a:tr h="2751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Configuração dos arranjos familiares segundo níveis de instrução 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1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Configuração  das ocupações segundo arranjos familiares 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1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Configuração  dos arranjos familiares segundo ocupações ...............................................................................................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1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Configuração  das classes sociais segundo arranjos familiares 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1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Configuração dos arranjos familiares segundo classes sociais 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167">
                <a:tc>
                  <a:txBody>
                    <a:bodyPr/>
                    <a:lstStyle/>
                    <a:p>
                      <a:pPr algn="l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1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DOMICÍLIOS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.................................................................................................................................................................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1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domicílios com abastecimento de água regular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1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domicílios com acesso à rede de coleta de esgotos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1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domicílios com esgotamento sanitário adequado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1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domicílios urbanos com esgotamento sanitário adequado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.........................................................................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1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domicílios com energia elétrica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1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domicílios urbanos com energia elétrica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1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domicílios rurais com energia elétrica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.................................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1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domicílios urbanos com coleta adequada de lixo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1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domicílios próprios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1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domicílios com acesso a computador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1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domicílios urbanos com acesso a computador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....................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aixaDeTexto 3"/>
          <p:cNvSpPr txBox="1">
            <a:spLocks noChangeArrowheads="1"/>
          </p:cNvSpPr>
          <p:nvPr/>
        </p:nvSpPr>
        <p:spPr bwMode="auto">
          <a:xfrm>
            <a:off x="736600" y="1346200"/>
            <a:ext cx="8201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Proporção de domicílios urbanos com coleta adequada de lixo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749302" y="2095500"/>
          <a:ext cx="8597900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875" name="CaixaDeTexto 6"/>
          <p:cNvSpPr txBox="1">
            <a:spLocks noChangeArrowheads="1"/>
          </p:cNvSpPr>
          <p:nvPr/>
        </p:nvSpPr>
        <p:spPr bwMode="auto">
          <a:xfrm>
            <a:off x="774700" y="1778000"/>
            <a:ext cx="84963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Observa-se melhoria significativa na proporção de domicílios urbanos com coleta adequada de lixo </a:t>
            </a:r>
            <a:r>
              <a:rPr lang="pt-BR" sz="1400" dirty="0">
                <a:latin typeface="Calibri" pitchFamily="34" charset="0"/>
              </a:rPr>
              <a:t>no </a:t>
            </a:r>
            <a:r>
              <a:rPr lang="pt-BR" sz="1400" dirty="0" smtClean="0">
                <a:latin typeface="Calibri" pitchFamily="34" charset="0"/>
              </a:rPr>
              <a:t>Espírito Santo. O valor (93,37%), </a:t>
            </a:r>
            <a:r>
              <a:rPr lang="pt-BR" sz="1400" dirty="0">
                <a:latin typeface="Calibri" pitchFamily="34" charset="0"/>
              </a:rPr>
              <a:t>abaixo da média nacional </a:t>
            </a:r>
            <a:r>
              <a:rPr lang="pt-BR" sz="1400" dirty="0" smtClean="0">
                <a:latin typeface="Calibri" pitchFamily="34" charset="0"/>
              </a:rPr>
              <a:t>em 2001, passou para proporção </a:t>
            </a:r>
            <a:r>
              <a:rPr lang="pt-BR" sz="1400" dirty="0">
                <a:latin typeface="Calibri" pitchFamily="34" charset="0"/>
              </a:rPr>
              <a:t>próxima à da Região Sudeste (98,57%) em 2007, </a:t>
            </a:r>
            <a:r>
              <a:rPr lang="pt-BR" sz="1400" dirty="0" smtClean="0">
                <a:latin typeface="Calibri" pitchFamily="34" charset="0"/>
              </a:rPr>
              <a:t>ultrapassando a média nacional. 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79876" name="CaixaDeTexto 7"/>
          <p:cNvSpPr txBox="1">
            <a:spLocks noChangeArrowheads="1"/>
          </p:cNvSpPr>
          <p:nvPr/>
        </p:nvSpPr>
        <p:spPr bwMode="auto">
          <a:xfrm>
            <a:off x="889000" y="64817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79877" name="Retângulo 9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96900" y="41402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aixaDeTexto 1"/>
          <p:cNvSpPr txBox="1">
            <a:spLocks noChangeArrowheads="1"/>
          </p:cNvSpPr>
          <p:nvPr/>
        </p:nvSpPr>
        <p:spPr bwMode="auto">
          <a:xfrm>
            <a:off x="2387600" y="1358900"/>
            <a:ext cx="446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Proporção de domicílios próprios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927102" y="2044700"/>
          <a:ext cx="8597900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5" name="CaixaDeTexto 5"/>
          <p:cNvSpPr txBox="1">
            <a:spLocks noChangeArrowheads="1"/>
          </p:cNvSpPr>
          <p:nvPr/>
        </p:nvSpPr>
        <p:spPr bwMode="auto">
          <a:xfrm>
            <a:off x="9652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84996" name="CaixaDeTexto 6"/>
          <p:cNvSpPr txBox="1">
            <a:spLocks noChangeArrowheads="1"/>
          </p:cNvSpPr>
          <p:nvPr/>
        </p:nvSpPr>
        <p:spPr bwMode="auto">
          <a:xfrm>
            <a:off x="736600" y="1879600"/>
            <a:ext cx="8547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No Brasil e na Região Sudeste, a proporção de domicílios próprios esteve praticamente </a:t>
            </a:r>
            <a:r>
              <a:rPr lang="pt-BR" sz="1400" dirty="0" smtClean="0">
                <a:latin typeface="Calibri" pitchFamily="34" charset="0"/>
              </a:rPr>
              <a:t>constante. Em 2007, o Espírito Santo registrou maior oscilação, </a:t>
            </a:r>
            <a:r>
              <a:rPr lang="pt-BR" sz="1400" dirty="0">
                <a:latin typeface="Calibri" pitchFamily="34" charset="0"/>
              </a:rPr>
              <a:t>com </a:t>
            </a:r>
            <a:r>
              <a:rPr lang="pt-BR" sz="1400" dirty="0" smtClean="0">
                <a:latin typeface="Calibri" pitchFamily="34" charset="0"/>
              </a:rPr>
              <a:t>média </a:t>
            </a:r>
            <a:r>
              <a:rPr lang="pt-BR" sz="1400" dirty="0">
                <a:latin typeface="Calibri" pitchFamily="34" charset="0"/>
              </a:rPr>
              <a:t>de 70% no período, </a:t>
            </a:r>
            <a:r>
              <a:rPr lang="pt-BR" sz="1400" dirty="0" smtClean="0">
                <a:latin typeface="Calibri" pitchFamily="34" charset="0"/>
              </a:rPr>
              <a:t>ou 754.160 </a:t>
            </a:r>
            <a:r>
              <a:rPr lang="pt-BR" sz="1400" dirty="0">
                <a:latin typeface="Calibri" pitchFamily="34" charset="0"/>
              </a:rPr>
              <a:t>domicílios </a:t>
            </a:r>
            <a:r>
              <a:rPr lang="pt-BR" sz="1400" dirty="0" smtClean="0">
                <a:latin typeface="Calibri" pitchFamily="34" charset="0"/>
              </a:rPr>
              <a:t>próprios.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84997" name="Retângulo 8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36600" y="36576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aixaDeTexto 1"/>
          <p:cNvSpPr txBox="1">
            <a:spLocks noChangeArrowheads="1"/>
          </p:cNvSpPr>
          <p:nvPr/>
        </p:nvSpPr>
        <p:spPr bwMode="auto">
          <a:xfrm>
            <a:off x="1155700" y="1346200"/>
            <a:ext cx="6738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Proporção de domicílios com acesso a computador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609600" y="2184400"/>
          <a:ext cx="8562662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6019" name="CaixaDeTexto 5"/>
          <p:cNvSpPr txBox="1">
            <a:spLocks noChangeArrowheads="1"/>
          </p:cNvSpPr>
          <p:nvPr/>
        </p:nvSpPr>
        <p:spPr bwMode="auto">
          <a:xfrm>
            <a:off x="7747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86020" name="CaixaDeTexto 6"/>
          <p:cNvSpPr txBox="1">
            <a:spLocks noChangeArrowheads="1"/>
          </p:cNvSpPr>
          <p:nvPr/>
        </p:nvSpPr>
        <p:spPr bwMode="auto">
          <a:xfrm>
            <a:off x="774700" y="1879600"/>
            <a:ext cx="86487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No período de 2001 a 2007 o </a:t>
            </a:r>
            <a:r>
              <a:rPr lang="pt-BR" sz="1400" dirty="0" smtClean="0">
                <a:latin typeface="Calibri" pitchFamily="34" charset="0"/>
              </a:rPr>
              <a:t>Espírito Santo apresentou crescimento </a:t>
            </a:r>
            <a:r>
              <a:rPr lang="pt-BR" sz="1400" dirty="0">
                <a:latin typeface="Calibri" pitchFamily="34" charset="0"/>
              </a:rPr>
              <a:t>de 156% </a:t>
            </a:r>
            <a:r>
              <a:rPr lang="pt-BR" sz="1400" dirty="0" smtClean="0">
                <a:latin typeface="Calibri" pitchFamily="34" charset="0"/>
              </a:rPr>
              <a:t>na proporção </a:t>
            </a:r>
            <a:r>
              <a:rPr lang="pt-BR" sz="1400" dirty="0">
                <a:latin typeface="Calibri" pitchFamily="34" charset="0"/>
              </a:rPr>
              <a:t>de domicílios com acesso a computador, </a:t>
            </a:r>
            <a:r>
              <a:rPr lang="pt-BR" sz="1400" dirty="0" smtClean="0">
                <a:latin typeface="Calibri" pitchFamily="34" charset="0"/>
              </a:rPr>
              <a:t>alcançando posição acima </a:t>
            </a:r>
            <a:r>
              <a:rPr lang="pt-BR" sz="1400" dirty="0">
                <a:latin typeface="Calibri" pitchFamily="34" charset="0"/>
              </a:rPr>
              <a:t>da média nacional. Em </a:t>
            </a:r>
            <a:r>
              <a:rPr lang="pt-BR" sz="1400" dirty="0" smtClean="0">
                <a:latin typeface="Calibri" pitchFamily="34" charset="0"/>
              </a:rPr>
              <a:t>2007, </a:t>
            </a:r>
            <a:r>
              <a:rPr lang="pt-BR" sz="1400" dirty="0">
                <a:latin typeface="Calibri" pitchFamily="34" charset="0"/>
              </a:rPr>
              <a:t>a proporção </a:t>
            </a:r>
            <a:r>
              <a:rPr lang="pt-BR" sz="1400" dirty="0" smtClean="0">
                <a:latin typeface="Calibri" pitchFamily="34" charset="0"/>
              </a:rPr>
              <a:t>de 28,53% representava 306.975 </a:t>
            </a:r>
            <a:r>
              <a:rPr lang="pt-BR" sz="1400" dirty="0">
                <a:latin typeface="Calibri" pitchFamily="34" charset="0"/>
              </a:rPr>
              <a:t>domicílios.</a:t>
            </a:r>
          </a:p>
        </p:txBody>
      </p:sp>
      <p:grpSp>
        <p:nvGrpSpPr>
          <p:cNvPr id="86021" name="Grupo 7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9" name="Retângulo 8"/>
            <p:cNvSpPr/>
            <p:nvPr/>
          </p:nvSpPr>
          <p:spPr>
            <a:xfrm>
              <a:off x="558798" y="742950"/>
              <a:ext cx="9626601" cy="10220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DOMICÍLOS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ixaDeTexto 10"/>
          <p:cNvSpPr txBox="1"/>
          <p:nvPr/>
        </p:nvSpPr>
        <p:spPr>
          <a:xfrm>
            <a:off x="495300" y="38227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aixaDeTexto 1"/>
          <p:cNvSpPr txBox="1">
            <a:spLocks noChangeArrowheads="1"/>
          </p:cNvSpPr>
          <p:nvPr/>
        </p:nvSpPr>
        <p:spPr bwMode="auto">
          <a:xfrm>
            <a:off x="914400" y="1346200"/>
            <a:ext cx="787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Proporção de domicílios urbanos com acesso a computador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736599" y="2273300"/>
          <a:ext cx="858520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7043" name="CaixaDeTexto 5"/>
          <p:cNvSpPr txBox="1">
            <a:spLocks noChangeArrowheads="1"/>
          </p:cNvSpPr>
          <p:nvPr/>
        </p:nvSpPr>
        <p:spPr bwMode="auto">
          <a:xfrm>
            <a:off x="7874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87044" name="CaixaDeTexto 8"/>
          <p:cNvSpPr txBox="1">
            <a:spLocks noChangeArrowheads="1"/>
          </p:cNvSpPr>
          <p:nvPr/>
        </p:nvSpPr>
        <p:spPr bwMode="auto">
          <a:xfrm>
            <a:off x="774700" y="1778000"/>
            <a:ext cx="847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No período de 2001 a 2007 o </a:t>
            </a:r>
            <a:r>
              <a:rPr lang="pt-BR" sz="1400" dirty="0" smtClean="0">
                <a:latin typeface="Calibri" pitchFamily="34" charset="0"/>
              </a:rPr>
              <a:t>Espírito Santo registrou </a:t>
            </a:r>
            <a:r>
              <a:rPr lang="pt-BR" sz="1400" dirty="0">
                <a:latin typeface="Calibri" pitchFamily="34" charset="0"/>
              </a:rPr>
              <a:t>crescimento de 152% </a:t>
            </a:r>
            <a:r>
              <a:rPr lang="pt-BR" sz="1400" dirty="0" smtClean="0">
                <a:latin typeface="Calibri" pitchFamily="34" charset="0"/>
              </a:rPr>
              <a:t>na </a:t>
            </a:r>
            <a:r>
              <a:rPr lang="pt-BR" sz="1400" dirty="0">
                <a:latin typeface="Calibri" pitchFamily="34" charset="0"/>
              </a:rPr>
              <a:t>proporção de domicílios urbanos com acesso a computador, </a:t>
            </a:r>
            <a:r>
              <a:rPr lang="pt-BR" sz="1400" dirty="0" smtClean="0">
                <a:latin typeface="Calibri" pitchFamily="34" charset="0"/>
              </a:rPr>
              <a:t>alcançando posição acima </a:t>
            </a:r>
            <a:r>
              <a:rPr lang="pt-BR" sz="1400" dirty="0">
                <a:latin typeface="Calibri" pitchFamily="34" charset="0"/>
              </a:rPr>
              <a:t>da média nacional. Em 2007, a proporção </a:t>
            </a:r>
            <a:r>
              <a:rPr lang="pt-BR" sz="1400" dirty="0" smtClean="0">
                <a:latin typeface="Calibri" pitchFamily="34" charset="0"/>
              </a:rPr>
              <a:t>de </a:t>
            </a:r>
            <a:r>
              <a:rPr lang="pt-BR" sz="1400" dirty="0">
                <a:latin typeface="Calibri" pitchFamily="34" charset="0"/>
              </a:rPr>
              <a:t>33,72%, </a:t>
            </a:r>
            <a:r>
              <a:rPr lang="pt-BR" sz="1400" dirty="0" smtClean="0">
                <a:latin typeface="Calibri" pitchFamily="34" charset="0"/>
              </a:rPr>
              <a:t>representava </a:t>
            </a:r>
            <a:r>
              <a:rPr lang="pt-BR" sz="1400" dirty="0">
                <a:latin typeface="Calibri" pitchFamily="34" charset="0"/>
              </a:rPr>
              <a:t>301.563 domicílios urbanos.</a:t>
            </a:r>
          </a:p>
        </p:txBody>
      </p:sp>
      <p:sp>
        <p:nvSpPr>
          <p:cNvPr id="87045" name="Retângulo 9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71500" y="42672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aixaDeTexto 1"/>
          <p:cNvSpPr txBox="1">
            <a:spLocks noChangeArrowheads="1"/>
          </p:cNvSpPr>
          <p:nvPr/>
        </p:nvSpPr>
        <p:spPr bwMode="auto">
          <a:xfrm>
            <a:off x="1117600" y="1358900"/>
            <a:ext cx="758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Proporção de domicílios rurais com acesso a computador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698500" y="2392362"/>
          <a:ext cx="8623300" cy="402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8067" name="CaixaDeTexto 5"/>
          <p:cNvSpPr txBox="1">
            <a:spLocks noChangeArrowheads="1"/>
          </p:cNvSpPr>
          <p:nvPr/>
        </p:nvSpPr>
        <p:spPr bwMode="auto">
          <a:xfrm>
            <a:off x="8001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88068" name="CaixaDeTexto 6"/>
          <p:cNvSpPr txBox="1">
            <a:spLocks noChangeArrowheads="1"/>
          </p:cNvSpPr>
          <p:nvPr/>
        </p:nvSpPr>
        <p:spPr bwMode="auto">
          <a:xfrm>
            <a:off x="990600" y="1930400"/>
            <a:ext cx="8216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No Espírito Santo, a proporção </a:t>
            </a:r>
            <a:r>
              <a:rPr lang="pt-BR" sz="1400" dirty="0">
                <a:latin typeface="Calibri" pitchFamily="34" charset="0"/>
              </a:rPr>
              <a:t>de domicílios rurais com acesso a computador </a:t>
            </a:r>
            <a:r>
              <a:rPr lang="pt-BR" sz="1400" dirty="0" smtClean="0">
                <a:latin typeface="Calibri" pitchFamily="34" charset="0"/>
              </a:rPr>
              <a:t>aumentou de 0,86%, em 2001, para 2,98% (5.412 domicílios) em 2007. Com exceção de 2006, o valor manteve-se inferior à média brasileira em todo o período.</a:t>
            </a:r>
          </a:p>
        </p:txBody>
      </p:sp>
      <p:sp>
        <p:nvSpPr>
          <p:cNvPr id="88069" name="Retângulo 8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47700" y="40386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CaixaDeTexto 1"/>
          <p:cNvSpPr txBox="1">
            <a:spLocks noChangeArrowheads="1"/>
          </p:cNvSpPr>
          <p:nvPr/>
        </p:nvSpPr>
        <p:spPr bwMode="auto">
          <a:xfrm>
            <a:off x="1574800" y="1320800"/>
            <a:ext cx="6221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Proporção de domicílios com acesso à internet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647700" y="1955803"/>
          <a:ext cx="8610600" cy="468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9091" name="CaixaDeTexto 5"/>
          <p:cNvSpPr txBox="1">
            <a:spLocks noChangeArrowheads="1"/>
          </p:cNvSpPr>
          <p:nvPr/>
        </p:nvSpPr>
        <p:spPr bwMode="auto">
          <a:xfrm>
            <a:off x="8509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89092" name="CaixaDeTexto 6"/>
          <p:cNvSpPr txBox="1">
            <a:spLocks noChangeArrowheads="1"/>
          </p:cNvSpPr>
          <p:nvPr/>
        </p:nvSpPr>
        <p:spPr bwMode="auto">
          <a:xfrm>
            <a:off x="749300" y="1778000"/>
            <a:ext cx="8674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No período de 2001 a </a:t>
            </a:r>
            <a:r>
              <a:rPr lang="pt-BR" sz="1400" dirty="0" smtClean="0">
                <a:latin typeface="Calibri" pitchFamily="34" charset="0"/>
              </a:rPr>
              <a:t>2007, a proporção de domicílios com acesso à internet no Espírito Santo apresentou </a:t>
            </a:r>
            <a:r>
              <a:rPr lang="pt-BR" sz="1400" dirty="0">
                <a:latin typeface="Calibri" pitchFamily="34" charset="0"/>
              </a:rPr>
              <a:t>crescimento de 190</a:t>
            </a:r>
            <a:r>
              <a:rPr lang="pt-BR" sz="1400" dirty="0" smtClean="0">
                <a:latin typeface="Calibri" pitchFamily="34" charset="0"/>
              </a:rPr>
              <a:t>%. </a:t>
            </a:r>
            <a:r>
              <a:rPr lang="pt-BR" sz="1400" dirty="0">
                <a:latin typeface="Calibri" pitchFamily="34" charset="0"/>
              </a:rPr>
              <a:t>Em 2007, </a:t>
            </a:r>
            <a:r>
              <a:rPr lang="pt-BR" sz="1400" dirty="0" smtClean="0">
                <a:latin typeface="Calibri" pitchFamily="34" charset="0"/>
              </a:rPr>
              <a:t>a proporção de 21,90%, acima da média nacional, representava 235.639 domicílios.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89093" name="Retângulo 8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69900" y="37592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CaixaDeTexto 1"/>
          <p:cNvSpPr txBox="1">
            <a:spLocks noChangeArrowheads="1"/>
          </p:cNvSpPr>
          <p:nvPr/>
        </p:nvSpPr>
        <p:spPr bwMode="auto">
          <a:xfrm>
            <a:off x="1117600" y="1346200"/>
            <a:ext cx="7356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Proporção de domicílios urbanos com acesso à internet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685800" y="2054225"/>
          <a:ext cx="85979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0115" name="CaixaDeTexto 5"/>
          <p:cNvSpPr txBox="1">
            <a:spLocks noChangeArrowheads="1"/>
          </p:cNvSpPr>
          <p:nvPr/>
        </p:nvSpPr>
        <p:spPr bwMode="auto">
          <a:xfrm>
            <a:off x="228600" y="6443663"/>
            <a:ext cx="1454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>
                <a:latin typeface="Verdana" pitchFamily="34" charset="0"/>
              </a:rPr>
              <a:t>Fonte: PNAD / IJSN</a:t>
            </a:r>
          </a:p>
        </p:txBody>
      </p:sp>
      <p:sp>
        <p:nvSpPr>
          <p:cNvPr id="90116" name="CaixaDeTexto 6"/>
          <p:cNvSpPr txBox="1">
            <a:spLocks noChangeArrowheads="1"/>
          </p:cNvSpPr>
          <p:nvPr/>
        </p:nvSpPr>
        <p:spPr bwMode="auto">
          <a:xfrm>
            <a:off x="762000" y="1828800"/>
            <a:ext cx="8547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No período de 2001 a 2007 </a:t>
            </a:r>
            <a:r>
              <a:rPr lang="pt-BR" sz="1400" dirty="0" smtClean="0">
                <a:latin typeface="Calibri" pitchFamily="34" charset="0"/>
              </a:rPr>
              <a:t>a proporção de domicílios urbanos com acesso à internet no Espírito Santo cresceu 184%, alcançando posição acima </a:t>
            </a:r>
            <a:r>
              <a:rPr lang="pt-BR" sz="1400" dirty="0">
                <a:latin typeface="Calibri" pitchFamily="34" charset="0"/>
              </a:rPr>
              <a:t>da média nacional. Em 2007, a proporção </a:t>
            </a:r>
            <a:r>
              <a:rPr lang="pt-BR" sz="1400" dirty="0" smtClean="0">
                <a:latin typeface="Calibri" pitchFamily="34" charset="0"/>
              </a:rPr>
              <a:t>de 26,07% representava </a:t>
            </a:r>
            <a:r>
              <a:rPr lang="pt-BR" sz="1400" dirty="0">
                <a:latin typeface="Calibri" pitchFamily="34" charset="0"/>
              </a:rPr>
              <a:t>233.179  domicílios.</a:t>
            </a:r>
          </a:p>
        </p:txBody>
      </p:sp>
      <p:grpSp>
        <p:nvGrpSpPr>
          <p:cNvPr id="90117" name="Grupo 7"/>
          <p:cNvGrpSpPr>
            <a:grpSpLocks/>
          </p:cNvGrpSpPr>
          <p:nvPr/>
        </p:nvGrpSpPr>
        <p:grpSpPr bwMode="auto">
          <a:xfrm>
            <a:off x="279400" y="469900"/>
            <a:ext cx="9626600" cy="1022350"/>
            <a:chOff x="558798" y="742950"/>
            <a:chExt cx="9626601" cy="1022011"/>
          </a:xfrm>
        </p:grpSpPr>
        <p:sp>
          <p:nvSpPr>
            <p:cNvPr id="9" name="Retângulo 8"/>
            <p:cNvSpPr/>
            <p:nvPr/>
          </p:nvSpPr>
          <p:spPr>
            <a:xfrm>
              <a:off x="558798" y="742950"/>
              <a:ext cx="9626601" cy="10220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DOMICÍLOS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ixaDeTexto 10"/>
          <p:cNvSpPr txBox="1"/>
          <p:nvPr/>
        </p:nvSpPr>
        <p:spPr>
          <a:xfrm>
            <a:off x="558800" y="41402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CaixaDeTexto 1"/>
          <p:cNvSpPr txBox="1">
            <a:spLocks noChangeArrowheads="1"/>
          </p:cNvSpPr>
          <p:nvPr/>
        </p:nvSpPr>
        <p:spPr bwMode="auto">
          <a:xfrm>
            <a:off x="1193800" y="1371600"/>
            <a:ext cx="706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Proporção de domicílios rurais com acesso à internet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711200" y="2044700"/>
          <a:ext cx="8534400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1139" name="CaixaDeTexto 5"/>
          <p:cNvSpPr txBox="1">
            <a:spLocks noChangeArrowheads="1"/>
          </p:cNvSpPr>
          <p:nvPr/>
        </p:nvSpPr>
        <p:spPr bwMode="auto">
          <a:xfrm>
            <a:off x="10668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>
                <a:latin typeface="Calibri" pitchFamily="34" charset="0"/>
              </a:rPr>
              <a:t>Fonte: PNAD / IJSN</a:t>
            </a:r>
          </a:p>
        </p:txBody>
      </p:sp>
      <p:sp>
        <p:nvSpPr>
          <p:cNvPr id="91140" name="CaixaDeTexto 6"/>
          <p:cNvSpPr txBox="1">
            <a:spLocks noChangeArrowheads="1"/>
          </p:cNvSpPr>
          <p:nvPr/>
        </p:nvSpPr>
        <p:spPr bwMode="auto">
          <a:xfrm>
            <a:off x="711200" y="1841500"/>
            <a:ext cx="855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No período de 2001 a 2004 o Espírito Santo não obteve registros de domicílios rurais com acesso à internet. Em 2007, esse valor alcançou 2.460 domicílios, ou 1,36% dos domicílios rurais.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91141" name="Retângulo 8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57200" y="37973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CaixaDeTexto 1"/>
          <p:cNvSpPr txBox="1">
            <a:spLocks noChangeArrowheads="1"/>
          </p:cNvSpPr>
          <p:nvPr/>
        </p:nvSpPr>
        <p:spPr bwMode="auto">
          <a:xfrm>
            <a:off x="1943100" y="1346200"/>
            <a:ext cx="549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Número médio de cômodos por domicílio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723900" y="2400300"/>
          <a:ext cx="86106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63" name="CaixaDeTexto 5"/>
          <p:cNvSpPr txBox="1">
            <a:spLocks noChangeArrowheads="1"/>
          </p:cNvSpPr>
          <p:nvPr/>
        </p:nvSpPr>
        <p:spPr bwMode="auto">
          <a:xfrm>
            <a:off x="9017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92164" name="CaixaDeTexto 8"/>
          <p:cNvSpPr txBox="1">
            <a:spLocks noChangeArrowheads="1"/>
          </p:cNvSpPr>
          <p:nvPr/>
        </p:nvSpPr>
        <p:spPr bwMode="auto">
          <a:xfrm>
            <a:off x="723900" y="18923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Desde 2001, o Espírito Santo apresenta média de 6 cômodos por domicílio. Em todo período analisado, o número médio de cômodos por domicílio do Estado esteve acima da média da Região Sudeste e do Brasil. 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92165" name="Retângulo 9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 rot="16200000">
            <a:off x="-304799" y="4025902"/>
            <a:ext cx="196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Número de cômodos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9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735776" y="1785422"/>
            <a:ext cx="8458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No período 2000-2006, o número de domicílios sem condições adequadas para moradia no Espírito Santo  apresentou estabilidade, alcançando em 2006 déficit habitacional de 12% (126.821 domicílios) em relação ao total de domicílios. Em todos os anos analisados, o déficit calculado para o Estado foi inferior ao nacional.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943100" y="1346200"/>
            <a:ext cx="5491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>
                <a:solidFill>
                  <a:prstClr val="black"/>
                </a:solidFill>
              </a:rPr>
              <a:t>Evolução do déficit habitacional (%)</a:t>
            </a:r>
            <a:endParaRPr lang="pt-BR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1"/>
          <p:cNvGraphicFramePr>
            <a:graphicFrameLocks noGrp="1"/>
          </p:cNvGraphicFramePr>
          <p:nvPr/>
        </p:nvGraphicFramePr>
        <p:xfrm>
          <a:off x="566683" y="2518979"/>
          <a:ext cx="864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609600" y="64309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>
                <a:latin typeface="Calibri" pitchFamily="34" charset="0"/>
              </a:rPr>
              <a:t>Fonte: </a:t>
            </a:r>
            <a:r>
              <a:rPr lang="pt-BR" sz="1000" dirty="0" smtClean="0">
                <a:latin typeface="Calibri" pitchFamily="34" charset="0"/>
              </a:rPr>
              <a:t>Déficit Habitacional 2006, Secretaria Nacional de Habitação, Ministério das Cidades.</a:t>
            </a:r>
            <a:endParaRPr lang="pt-BR" sz="10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5600" y="37211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upo 13"/>
          <p:cNvGrpSpPr>
            <a:grpSpLocks/>
          </p:cNvGrpSpPr>
          <p:nvPr/>
        </p:nvGrpSpPr>
        <p:grpSpPr bwMode="auto">
          <a:xfrm>
            <a:off x="279400" y="463550"/>
            <a:ext cx="9626600" cy="1035050"/>
            <a:chOff x="558798" y="742950"/>
            <a:chExt cx="9626601" cy="1034707"/>
          </a:xfrm>
        </p:grpSpPr>
        <p:sp>
          <p:nvSpPr>
            <p:cNvPr id="46083" name="Retângulo 5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b="1" dirty="0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1400" b="1" dirty="0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400" b="1" dirty="0">
                  <a:solidFill>
                    <a:srgbClr val="558ED5"/>
                  </a:solidFill>
                  <a:latin typeface="Calibri" pitchFamily="34" charset="0"/>
                </a:rPr>
                <a:t>SUMÁRIO</a:t>
              </a:r>
            </a:p>
            <a:p>
              <a:pPr algn="ctr"/>
              <a:r>
                <a:rPr lang="pt-BR" sz="2000" b="1" dirty="0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68300" y="1254931"/>
          <a:ext cx="9360000" cy="4828373"/>
        </p:xfrm>
        <a:graphic>
          <a:graphicData uri="http://schemas.openxmlformats.org/drawingml/2006/table">
            <a:tbl>
              <a:tblPr/>
              <a:tblGrid>
                <a:gridCol w="8621357"/>
                <a:gridCol w="738643"/>
              </a:tblGrid>
              <a:tr h="2532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domicílios rurais com acesso a computador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2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domicílios com acesso a internet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2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domicílios urbanos com acesso a internet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2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domicílios rurais com acesso a internet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2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Número médio de cômodos por domicílio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48</a:t>
                      </a:r>
                      <a:endParaRPr lang="pt-BR" sz="14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Evolução do déficit habitacional (%)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 ...............................................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2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Déficit habitacional por situação de domicílio (%) ............................................................. ...............................................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2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Déficit habitacional urbano, por faixas de renda média familiar mensal ..........................................................................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2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Domicílios vagos em condição de serem ocupados e em construção (%)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 ...............................................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2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Componentes do déficit habitacional, por situação do domicílio (%)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 ...............................................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2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Critério de inadequação dos domicílios urbanos (%) 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 ...............................................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252">
                <a:tc>
                  <a:txBody>
                    <a:bodyPr/>
                    <a:lstStyle/>
                    <a:p>
                      <a:pPr algn="l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25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EDUCAÇÃO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..................................................................................................................................................................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2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Taxa de analfabetismo (pessoas com 15 anos ou mais) 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2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Taxa de escolarização das pessoas de 4 anos ou mais de idade (2007) 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2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Escolaridade média de adultos (pessoas com 25 anos ou mais) 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2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Escolaridade média de adultos (pessoas com idade entre 25 e 34 anos) 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2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pessoas com 25 anos ou mais e pelo menos 11 anos de estudos ................................................................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25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pessoas com 25 anos ou mais e pelos menos 15 anos de estudos 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617483" y="2588800"/>
          <a:ext cx="864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1943100" y="1346200"/>
            <a:ext cx="5491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>
                <a:solidFill>
                  <a:prstClr val="black"/>
                </a:solidFill>
              </a:rPr>
              <a:t>Déficit habitacional por situação de domicílio (%)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4" name="Retângulo 9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748475" y="1771403"/>
            <a:ext cx="8509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Em 2006 o déficit habitacional do Espírito Santo, manteve-se próximo aos da Região Sudeste e do Brasil no que se refere aos domicílios totais e urbanos. Em relação aos domicílios rurais, o Estado  e a Região Sudeste apresentaram taxa inferior à brasileira em 9 e 8,3 pontos percentuais, respectivamente.</a:t>
            </a: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609600" y="64309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>
                <a:latin typeface="Calibri" pitchFamily="34" charset="0"/>
              </a:rPr>
              <a:t>Fonte: </a:t>
            </a:r>
            <a:r>
              <a:rPr lang="pt-BR" sz="1000" dirty="0" smtClean="0">
                <a:latin typeface="Calibri" pitchFamily="34" charset="0"/>
              </a:rPr>
              <a:t>Déficit Habitacional 2006, Secretaria Nacional de Habitação, Ministério das Cidades.</a:t>
            </a:r>
            <a:endParaRPr lang="pt-BR" sz="10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7200" y="37973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9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723900" y="1892300"/>
            <a:ext cx="8458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Nos dois períodos analisados, a maior parte das famílias demandantes de novas moradias possuíam renda média mensal de até três salários mínimos (SM).  No Espírito Santo, essa proporção (92,9%), em 2006, foi superior em relação às demais esferas analisadas (Sudeste – 89,9%; Brasil – 90,7%).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406400" y="1346200"/>
            <a:ext cx="9156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>
                <a:solidFill>
                  <a:prstClr val="black"/>
                </a:solidFill>
              </a:rPr>
              <a:t>Déficit habitacional urbano, por faixas de renda média familiar mensal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609600" y="64309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>
                <a:latin typeface="Calibri" pitchFamily="34" charset="0"/>
              </a:rPr>
              <a:t>Fonte: </a:t>
            </a:r>
            <a:r>
              <a:rPr lang="pt-BR" sz="1000" dirty="0" smtClean="0">
                <a:latin typeface="Calibri" pitchFamily="34" charset="0"/>
              </a:rPr>
              <a:t>Déficit Habitacional 2006, Secretaria Nacional de Habitação, Ministério das Cidades.</a:t>
            </a:r>
            <a:endParaRPr lang="pt-BR" sz="1000" dirty="0">
              <a:latin typeface="Calibri" pitchFamily="34" charset="0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/>
        </p:nvGraphicFramePr>
        <p:xfrm>
          <a:off x="553983" y="2544379"/>
          <a:ext cx="864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55600" y="37211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9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723900" y="1785422"/>
            <a:ext cx="8458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Em relação ao total de domicílios, o Espírito Santo possui maior porcentagem em condição de serem ocupados ou em construção quando comparado à Região Sudeste e ao Brasil. Nas três esferas analisadas, essa porcentagem é superior na área rural. 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393700" y="1346200"/>
            <a:ext cx="9080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>
                <a:solidFill>
                  <a:prstClr val="black"/>
                </a:solidFill>
              </a:rPr>
              <a:t>Domicílios vagos em condição de serem ocupados e em construção (%)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609600" y="64309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>
                <a:latin typeface="Calibri" pitchFamily="34" charset="0"/>
              </a:rPr>
              <a:t>Fonte: </a:t>
            </a:r>
            <a:r>
              <a:rPr lang="pt-BR" sz="1000" dirty="0" smtClean="0">
                <a:latin typeface="Calibri" pitchFamily="34" charset="0"/>
              </a:rPr>
              <a:t>Déficit Habitacional 2006, Secretaria Nacional de Habitação, Ministério das Cidades.</a:t>
            </a:r>
            <a:endParaRPr lang="pt-BR" sz="1000" dirty="0">
              <a:latin typeface="Calibri" pitchFamily="34" charset="0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/>
        </p:nvGraphicFramePr>
        <p:xfrm>
          <a:off x="655583" y="2544379"/>
          <a:ext cx="864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5600" y="37211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9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723900" y="1785422"/>
            <a:ext cx="8458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A composição do déficit habitacional sofreu alterações no período 2000-2006. Em 2000, a coabitação familiar foi o componente mais representativo na composição do déficit habitacional do Espírito Santo, do Sudeste e do Brasil. Em 2006, esse componente manteve sua posição, mas em patamar inferior no caso do Espírito Santo e do Sudeste.  Habitação precária diminuiu sua participação na composição do déficit das três esferas enquanto ônus excessivo com aluguel apresentou aumento.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355600" y="1346200"/>
            <a:ext cx="9232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>
                <a:solidFill>
                  <a:prstClr val="black"/>
                </a:solidFill>
              </a:rPr>
              <a:t>Componentes do déficit habitacional, por situação do domicílio (%)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609600" y="64309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>
                <a:latin typeface="Calibri" pitchFamily="34" charset="0"/>
              </a:rPr>
              <a:t>Fonte: </a:t>
            </a:r>
            <a:r>
              <a:rPr lang="pt-BR" sz="1000" dirty="0" smtClean="0">
                <a:latin typeface="Calibri" pitchFamily="34" charset="0"/>
              </a:rPr>
              <a:t>Déficit Habitacional 2006, Secretaria Nacional de Habitação, Ministério das Cidades.</a:t>
            </a:r>
            <a:endParaRPr lang="pt-BR" sz="10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6852" y="4053609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+mn-lt"/>
              </a:rPr>
              <a:t>%</a:t>
            </a:r>
            <a:endParaRPr lang="pt-BR" sz="1200" b="1" dirty="0">
              <a:latin typeface="+mn-lt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1959427" y="5807031"/>
            <a:ext cx="6768938" cy="319654"/>
            <a:chOff x="1626918" y="5949536"/>
            <a:chExt cx="6768938" cy="319654"/>
          </a:xfrm>
        </p:grpSpPr>
        <p:grpSp>
          <p:nvGrpSpPr>
            <p:cNvPr id="17" name="Grupo 16"/>
            <p:cNvGrpSpPr/>
            <p:nvPr/>
          </p:nvGrpSpPr>
          <p:grpSpPr>
            <a:xfrm>
              <a:off x="1626918" y="5949536"/>
              <a:ext cx="1805050" cy="307777"/>
              <a:chOff x="1603168" y="6103916"/>
              <a:chExt cx="1805050" cy="307777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1603168" y="6210794"/>
                <a:ext cx="95003" cy="9500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1662546" y="6103916"/>
                <a:ext cx="17456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smtClean="0">
                    <a:latin typeface="+mn-lt"/>
                  </a:rPr>
                  <a:t>Habitação precária</a:t>
                </a:r>
                <a:endParaRPr lang="pt-BR" sz="1400" dirty="0">
                  <a:latin typeface="+mn-lt"/>
                </a:endParaRPr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3914898" y="5949538"/>
              <a:ext cx="1773383" cy="307777"/>
              <a:chOff x="1599210" y="5997039"/>
              <a:chExt cx="1773383" cy="307777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1599210" y="6111834"/>
                <a:ext cx="95003" cy="95003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1686297" y="5997039"/>
                <a:ext cx="1686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smtClean="0">
                    <a:latin typeface="+mn-lt"/>
                  </a:rPr>
                  <a:t>Coabitação familiar</a:t>
                </a:r>
                <a:endParaRPr lang="pt-BR" sz="1400" dirty="0">
                  <a:latin typeface="+mn-lt"/>
                </a:endParaRPr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5852556" y="5961413"/>
              <a:ext cx="2543300" cy="307777"/>
              <a:chOff x="1114301" y="6044540"/>
              <a:chExt cx="2543300" cy="307777"/>
            </a:xfrm>
          </p:grpSpPr>
          <p:sp>
            <p:nvSpPr>
              <p:cNvPr id="14" name="Retângulo 13"/>
              <p:cNvSpPr/>
              <p:nvPr/>
            </p:nvSpPr>
            <p:spPr>
              <a:xfrm>
                <a:off x="1114301" y="6149439"/>
                <a:ext cx="95003" cy="9500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1199408" y="6044540"/>
                <a:ext cx="24581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smtClean="0">
                    <a:latin typeface="+mn-lt"/>
                  </a:rPr>
                  <a:t>Ônus excessivo  com aluguel</a:t>
                </a:r>
                <a:endParaRPr lang="pt-BR" sz="1400" dirty="0">
                  <a:latin typeface="+mn-lt"/>
                </a:endParaRPr>
              </a:p>
            </p:txBody>
          </p:sp>
        </p:grpSp>
      </p:grpSp>
      <p:sp>
        <p:nvSpPr>
          <p:cNvPr id="22" name="CaixaDeTexto 21"/>
          <p:cNvSpPr txBox="1"/>
          <p:nvPr/>
        </p:nvSpPr>
        <p:spPr>
          <a:xfrm>
            <a:off x="5044374" y="4004128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+mn-lt"/>
              </a:rPr>
              <a:t>%</a:t>
            </a:r>
            <a:endParaRPr lang="pt-BR" sz="1200" b="1" dirty="0">
              <a:latin typeface="+mn-lt"/>
            </a:endParaRPr>
          </a:p>
        </p:txBody>
      </p:sp>
      <p:graphicFrame>
        <p:nvGraphicFramePr>
          <p:cNvPr id="24" name="Gráfico 23"/>
          <p:cNvGraphicFramePr>
            <a:graphicFrameLocks noGrp="1"/>
          </p:cNvGraphicFramePr>
          <p:nvPr/>
        </p:nvGraphicFramePr>
        <p:xfrm>
          <a:off x="596157" y="2919985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áfico 24"/>
          <p:cNvGraphicFramePr>
            <a:graphicFrameLocks noGrp="1"/>
          </p:cNvGraphicFramePr>
          <p:nvPr/>
        </p:nvGraphicFramePr>
        <p:xfrm>
          <a:off x="5096904" y="2931860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9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 dirty="0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 dirty="0">
                <a:solidFill>
                  <a:srgbClr val="558ED5"/>
                </a:solidFill>
                <a:latin typeface="Calibri" pitchFamily="34" charset="0"/>
              </a:rPr>
              <a:t>DOMICÍLOS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723900" y="1892300"/>
            <a:ext cx="8458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No Espírito Santo, na Região Sudeste e no Brasil, a carência de infra-estrutura (ex: iluminação elétrica, rede geral de abastecimento de água, rede geral de esgotamento sanitário ou fossa séptica e coleta de lixo) destaca-se como o maior fator de inadequação dos domicílios nos anos 2000 e 2006.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393700" y="1346200"/>
            <a:ext cx="9232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>
                <a:solidFill>
                  <a:prstClr val="black"/>
                </a:solidFill>
              </a:rPr>
              <a:t>Critérios de inadequação dos domicílios urbanos (%)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609600" y="64309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>
                <a:latin typeface="Calibri" pitchFamily="34" charset="0"/>
              </a:rPr>
              <a:t>Fonte: </a:t>
            </a:r>
            <a:r>
              <a:rPr lang="pt-BR" sz="1000" dirty="0" smtClean="0">
                <a:latin typeface="Calibri" pitchFamily="34" charset="0"/>
              </a:rPr>
              <a:t>Déficit Habitacional 2006, Secretaria Nacional de Habitação, Ministério das Cidades.</a:t>
            </a:r>
            <a:endParaRPr lang="pt-BR" sz="10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98104" y="3946731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+mn-lt"/>
              </a:rPr>
              <a:t>%</a:t>
            </a:r>
            <a:endParaRPr lang="pt-BR" sz="1200" b="1" dirty="0">
              <a:latin typeface="+mn-lt"/>
            </a:endParaRPr>
          </a:p>
        </p:txBody>
      </p:sp>
      <p:graphicFrame>
        <p:nvGraphicFramePr>
          <p:cNvPr id="10" name="Gráfico 9"/>
          <p:cNvGraphicFramePr>
            <a:graphicFrameLocks noGrp="1"/>
          </p:cNvGraphicFramePr>
          <p:nvPr/>
        </p:nvGraphicFramePr>
        <p:xfrm>
          <a:off x="5144404" y="2848733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" name="Grupo 25"/>
          <p:cNvGrpSpPr/>
          <p:nvPr/>
        </p:nvGrpSpPr>
        <p:grpSpPr>
          <a:xfrm>
            <a:off x="855022" y="5830782"/>
            <a:ext cx="8785764" cy="319653"/>
            <a:chOff x="605640" y="5842657"/>
            <a:chExt cx="8785764" cy="319653"/>
          </a:xfrm>
        </p:grpSpPr>
        <p:grpSp>
          <p:nvGrpSpPr>
            <p:cNvPr id="21" name="Grupo 20"/>
            <p:cNvGrpSpPr/>
            <p:nvPr/>
          </p:nvGrpSpPr>
          <p:grpSpPr>
            <a:xfrm>
              <a:off x="605640" y="5842657"/>
              <a:ext cx="2398816" cy="307777"/>
              <a:chOff x="1959427" y="5807031"/>
              <a:chExt cx="2398816" cy="307777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959427" y="5913909"/>
                <a:ext cx="95003" cy="95003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2018804" y="5807031"/>
                <a:ext cx="23394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smtClean="0">
                    <a:latin typeface="+mn-lt"/>
                  </a:rPr>
                  <a:t>Inadequação fundiária</a:t>
                </a:r>
                <a:endParaRPr lang="pt-BR" sz="1400" dirty="0">
                  <a:latin typeface="+mn-lt"/>
                </a:endParaRPr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2644239" y="5842659"/>
              <a:ext cx="2462151" cy="307777"/>
              <a:chOff x="4247407" y="5807033"/>
              <a:chExt cx="2462151" cy="307777"/>
            </a:xfrm>
          </p:grpSpPr>
          <p:sp>
            <p:nvSpPr>
              <p:cNvPr id="17" name="Retângulo 16"/>
              <p:cNvSpPr/>
              <p:nvPr/>
            </p:nvSpPr>
            <p:spPr>
              <a:xfrm>
                <a:off x="4247407" y="5921828"/>
                <a:ext cx="95003" cy="95003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4334494" y="5807033"/>
                <a:ext cx="2375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smtClean="0">
                    <a:latin typeface="+mn-lt"/>
                  </a:rPr>
                  <a:t>Adensamento excessivo</a:t>
                </a:r>
                <a:endParaRPr lang="pt-BR" sz="1400" dirty="0">
                  <a:latin typeface="+mn-lt"/>
                </a:endParaRPr>
              </a:p>
            </p:txBody>
          </p:sp>
        </p:grpSp>
        <p:grpSp>
          <p:nvGrpSpPr>
            <p:cNvPr id="14" name="Grupo 20"/>
            <p:cNvGrpSpPr/>
            <p:nvPr/>
          </p:nvGrpSpPr>
          <p:grpSpPr>
            <a:xfrm>
              <a:off x="4760027" y="5854533"/>
              <a:ext cx="2543300" cy="307777"/>
              <a:chOff x="1114301" y="6044540"/>
              <a:chExt cx="2543300" cy="307777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1114301" y="6149439"/>
                <a:ext cx="95003" cy="9500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1199408" y="6044540"/>
                <a:ext cx="24581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smtClean="0">
                    <a:latin typeface="+mn-lt"/>
                  </a:rPr>
                  <a:t>Domicílio sem banheiro</a:t>
                </a:r>
                <a:endParaRPr lang="pt-BR" sz="1400" dirty="0">
                  <a:latin typeface="+mn-lt"/>
                </a:endParaRPr>
              </a:p>
            </p:txBody>
          </p:sp>
        </p:grpSp>
        <p:grpSp>
          <p:nvGrpSpPr>
            <p:cNvPr id="23" name="Grupo 20"/>
            <p:cNvGrpSpPr/>
            <p:nvPr/>
          </p:nvGrpSpPr>
          <p:grpSpPr>
            <a:xfrm>
              <a:off x="6848104" y="5852554"/>
              <a:ext cx="2543300" cy="307777"/>
              <a:chOff x="1114301" y="6044540"/>
              <a:chExt cx="2543300" cy="307777"/>
            </a:xfrm>
          </p:grpSpPr>
          <p:sp>
            <p:nvSpPr>
              <p:cNvPr id="24" name="Retângulo 23"/>
              <p:cNvSpPr/>
              <p:nvPr/>
            </p:nvSpPr>
            <p:spPr>
              <a:xfrm>
                <a:off x="1114301" y="6149439"/>
                <a:ext cx="95003" cy="95003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1199408" y="6044540"/>
                <a:ext cx="24581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smtClean="0">
                    <a:latin typeface="+mn-lt"/>
                  </a:rPr>
                  <a:t>Carência de infra-estrutura</a:t>
                </a:r>
                <a:endParaRPr lang="pt-BR" sz="1400" dirty="0">
                  <a:latin typeface="+mn-lt"/>
                </a:endParaRPr>
              </a:p>
            </p:txBody>
          </p:sp>
        </p:grpSp>
      </p:grpSp>
      <p:sp>
        <p:nvSpPr>
          <p:cNvPr id="27" name="CaixaDeTexto 26"/>
          <p:cNvSpPr txBox="1"/>
          <p:nvPr/>
        </p:nvSpPr>
        <p:spPr>
          <a:xfrm>
            <a:off x="4949372" y="3956627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+mn-lt"/>
              </a:rPr>
              <a:t>%</a:t>
            </a:r>
            <a:endParaRPr lang="pt-BR" sz="1200" b="1" dirty="0">
              <a:latin typeface="+mn-lt"/>
            </a:endParaRPr>
          </a:p>
        </p:txBody>
      </p:sp>
      <p:graphicFrame>
        <p:nvGraphicFramePr>
          <p:cNvPr id="28" name="Gráfico 27"/>
          <p:cNvGraphicFramePr>
            <a:graphicFrameLocks noGrp="1"/>
          </p:cNvGraphicFramePr>
          <p:nvPr/>
        </p:nvGraphicFramePr>
        <p:xfrm>
          <a:off x="596156" y="2824983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2468" name="Retângulo 6"/>
          <p:cNvSpPr>
            <a:spLocks noChangeArrowheads="1"/>
          </p:cNvSpPr>
          <p:nvPr/>
        </p:nvSpPr>
        <p:spPr bwMode="auto">
          <a:xfrm>
            <a:off x="0" y="2843213"/>
            <a:ext cx="9906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87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EDUCAÇÃO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94210" name="CaixaDeTexto 12"/>
          <p:cNvSpPr txBox="1">
            <a:spLocks noChangeArrowheads="1"/>
          </p:cNvSpPr>
          <p:nvPr/>
        </p:nvSpPr>
        <p:spPr bwMode="auto">
          <a:xfrm>
            <a:off x="1600200" y="13716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Taxa de analfabetismo (pessoas com 15 anos ou mais)</a:t>
            </a:r>
            <a:r>
              <a:rPr lang="pt-BR" sz="1600" b="1">
                <a:latin typeface="Verdana" pitchFamily="34" charset="0"/>
              </a:rPr>
              <a:t> </a:t>
            </a:r>
            <a:endParaRPr lang="pt-BR" sz="1600" b="1">
              <a:solidFill>
                <a:srgbClr val="000000"/>
              </a:solidFill>
              <a:latin typeface="Verdana" pitchFamily="34" charset="0"/>
            </a:endParaRPr>
          </a:p>
          <a:p>
            <a:endParaRPr lang="pt-BR" sz="1600">
              <a:latin typeface="Verdana" pitchFamily="34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749300" y="2679702"/>
          <a:ext cx="8640000" cy="3746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4212" name="CaixaDeTexto 9"/>
          <p:cNvSpPr txBox="1">
            <a:spLocks noChangeArrowheads="1"/>
          </p:cNvSpPr>
          <p:nvPr/>
        </p:nvSpPr>
        <p:spPr bwMode="auto">
          <a:xfrm>
            <a:off x="8763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94213" name="CaixaDeTexto 10"/>
          <p:cNvSpPr txBox="1">
            <a:spLocks noChangeArrowheads="1"/>
          </p:cNvSpPr>
          <p:nvPr/>
        </p:nvSpPr>
        <p:spPr bwMode="auto">
          <a:xfrm>
            <a:off x="863600" y="1892301"/>
            <a:ext cx="82423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No período de 2001 a 2007, a taxa de analfabetismo do Espírito Santo diminuiu de 11,4% para 8,51%, o que representa contingente de 225.307 pessoas sem alfabetização. O Espírito Santo </a:t>
            </a:r>
            <a:r>
              <a:rPr lang="pt-BR" sz="1400" dirty="0">
                <a:latin typeface="Calibri" pitchFamily="34" charset="0"/>
              </a:rPr>
              <a:t>obteve a maior queda </a:t>
            </a:r>
            <a:r>
              <a:rPr lang="pt-BR" sz="1400" dirty="0" smtClean="0">
                <a:latin typeface="Calibri" pitchFamily="34" charset="0"/>
              </a:rPr>
              <a:t>na taxa de analfabetismo quando </a:t>
            </a:r>
            <a:r>
              <a:rPr lang="pt-BR" sz="1400" dirty="0">
                <a:latin typeface="Calibri" pitchFamily="34" charset="0"/>
              </a:rPr>
              <a:t>comparado com a Região Sudeste e o Brasil, respectivamente 26%, 23% e 19</a:t>
            </a:r>
            <a:r>
              <a:rPr lang="pt-BR" sz="1400" dirty="0" smtClean="0">
                <a:latin typeface="Calibri" pitchFamily="34" charset="0"/>
              </a:rPr>
              <a:t>%.</a:t>
            </a:r>
            <a:endParaRPr lang="pt-BR" sz="1400" dirty="0">
              <a:latin typeface="Verdana" pitchFamily="34" charset="0"/>
            </a:endParaRPr>
          </a:p>
        </p:txBody>
      </p:sp>
      <p:sp>
        <p:nvSpPr>
          <p:cNvPr id="94214" name="Retângulo 13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EDUCAÇÃO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33400" y="42926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tângulo 3"/>
          <p:cNvSpPr>
            <a:spLocks noChangeArrowheads="1"/>
          </p:cNvSpPr>
          <p:nvPr/>
        </p:nvSpPr>
        <p:spPr bwMode="auto">
          <a:xfrm>
            <a:off x="571500" y="1257300"/>
            <a:ext cx="842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000000"/>
                </a:solidFill>
                <a:latin typeface="Calibri" pitchFamily="34" charset="0"/>
              </a:rPr>
              <a:t>Taxa de escolarização das pessoas de 4 anos ou mais de idade (2007)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609602" y="2159000"/>
          <a:ext cx="8712200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5235" name="CaixaDeTexto 8"/>
          <p:cNvSpPr txBox="1">
            <a:spLocks noChangeArrowheads="1"/>
          </p:cNvSpPr>
          <p:nvPr/>
        </p:nvSpPr>
        <p:spPr bwMode="auto">
          <a:xfrm>
            <a:off x="749300" y="1765300"/>
            <a:ext cx="855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No Brasil, a faixa etária que possui a maior proporção de pessoas na escola é a de 7 a 14 , com freqüência de 97%. A partir dos 15 até os 17 anos esta taxa cai para 75%, </a:t>
            </a:r>
            <a:r>
              <a:rPr lang="pt-BR" sz="1400" dirty="0">
                <a:latin typeface="Calibri" pitchFamily="34" charset="0"/>
              </a:rPr>
              <a:t>e chega a 28% </a:t>
            </a:r>
            <a:r>
              <a:rPr lang="pt-BR" sz="1400" dirty="0" smtClean="0">
                <a:latin typeface="Calibri" pitchFamily="34" charset="0"/>
              </a:rPr>
              <a:t>entre </a:t>
            </a:r>
            <a:r>
              <a:rPr lang="pt-BR" sz="1400" dirty="0">
                <a:latin typeface="Calibri" pitchFamily="34" charset="0"/>
              </a:rPr>
              <a:t>18 </a:t>
            </a:r>
            <a:r>
              <a:rPr lang="pt-BR" sz="1400" dirty="0" smtClean="0">
                <a:latin typeface="Calibri" pitchFamily="34" charset="0"/>
              </a:rPr>
              <a:t>e </a:t>
            </a:r>
            <a:r>
              <a:rPr lang="pt-BR" sz="1400" dirty="0">
                <a:latin typeface="Calibri" pitchFamily="34" charset="0"/>
              </a:rPr>
              <a:t>24 anos. </a:t>
            </a:r>
          </a:p>
        </p:txBody>
      </p:sp>
      <p:sp>
        <p:nvSpPr>
          <p:cNvPr id="95236" name="Retângulo 10"/>
          <p:cNvSpPr>
            <a:spLocks noChangeArrowheads="1"/>
          </p:cNvSpPr>
          <p:nvPr/>
        </p:nvSpPr>
        <p:spPr bwMode="auto">
          <a:xfrm>
            <a:off x="279400" y="463550"/>
            <a:ext cx="9626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latin typeface="Calibri" pitchFamily="34" charset="0"/>
              </a:rPr>
              <a:t>Síntese dos Indicadores Sociais do Espírito Santo</a:t>
            </a:r>
          </a:p>
          <a:p>
            <a:endParaRPr lang="pt-BR" sz="900" b="1">
              <a:solidFill>
                <a:srgbClr val="558ED5"/>
              </a:solidFill>
              <a:latin typeface="Calibri" pitchFamily="34" charset="0"/>
            </a:endParaRPr>
          </a:p>
          <a:p>
            <a:r>
              <a:rPr lang="pt-BR" sz="1600" b="1">
                <a:solidFill>
                  <a:srgbClr val="558ED5"/>
                </a:solidFill>
                <a:latin typeface="Calibri" pitchFamily="34" charset="0"/>
              </a:rPr>
              <a:t>EDUCAÇÃO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393700" y="1150938"/>
            <a:ext cx="924242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84200" y="38354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96258" name="CaixaDeTexto 11"/>
          <p:cNvSpPr txBox="1">
            <a:spLocks noChangeArrowheads="1"/>
          </p:cNvSpPr>
          <p:nvPr/>
        </p:nvSpPr>
        <p:spPr bwMode="auto">
          <a:xfrm>
            <a:off x="901700" y="1346200"/>
            <a:ext cx="8270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latin typeface="Calibri" pitchFamily="34" charset="0"/>
              </a:rPr>
              <a:t>Escolaridade média de adultos </a:t>
            </a:r>
            <a:r>
              <a:rPr lang="pt-BR" sz="2000" b="1" dirty="0" smtClean="0">
                <a:latin typeface="Calibri" pitchFamily="34" charset="0"/>
              </a:rPr>
              <a:t>(pessoas com 25 </a:t>
            </a:r>
            <a:r>
              <a:rPr lang="pt-BR" sz="2000" b="1" dirty="0">
                <a:latin typeface="Calibri" pitchFamily="34" charset="0"/>
              </a:rPr>
              <a:t>anos ou </a:t>
            </a:r>
            <a:r>
              <a:rPr lang="pt-BR" sz="2000" b="1" dirty="0" smtClean="0">
                <a:latin typeface="Calibri" pitchFamily="34" charset="0"/>
              </a:rPr>
              <a:t>mais de idade)</a:t>
            </a:r>
            <a:r>
              <a:rPr lang="pt-BR" sz="1600" b="1" dirty="0" smtClean="0">
                <a:latin typeface="Verdana" pitchFamily="34" charset="0"/>
              </a:rPr>
              <a:t> </a:t>
            </a:r>
            <a:endParaRPr lang="pt-BR" sz="1600" b="1" dirty="0">
              <a:solidFill>
                <a:srgbClr val="000000"/>
              </a:solidFill>
              <a:latin typeface="Verdana" pitchFamily="34" charset="0"/>
            </a:endParaRPr>
          </a:p>
          <a:p>
            <a:endParaRPr lang="pt-BR" sz="1600" dirty="0">
              <a:latin typeface="Verdana" pitchFamily="34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800100" y="2203449"/>
          <a:ext cx="8305800" cy="438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6260" name="CaixaDeTexto 8"/>
          <p:cNvSpPr txBox="1">
            <a:spLocks noChangeArrowheads="1"/>
          </p:cNvSpPr>
          <p:nvPr/>
        </p:nvSpPr>
        <p:spPr bwMode="auto">
          <a:xfrm>
            <a:off x="9144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96261" name="CaixaDeTexto 12"/>
          <p:cNvSpPr txBox="1">
            <a:spLocks noChangeArrowheads="1"/>
          </p:cNvSpPr>
          <p:nvPr/>
        </p:nvSpPr>
        <p:spPr bwMode="auto">
          <a:xfrm>
            <a:off x="762000" y="18669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Entre 2001 e 2007, o Brasil apresentou tendência de aumento da escolaridade média de adultos. No Espírito Santo,  o aumento de 5,97 para 6,96 anos foi superior ao da Região Sudeste e ao do Brasil.</a:t>
            </a:r>
            <a:endParaRPr lang="pt-BR" sz="1400" dirty="0">
              <a:latin typeface="Calibri" pitchFamily="34" charset="0"/>
            </a:endParaRPr>
          </a:p>
        </p:txBody>
      </p:sp>
      <p:grpSp>
        <p:nvGrpSpPr>
          <p:cNvPr id="96262" name="Grupo 13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96263" name="Retângulo 13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EDUCAÇÃO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ixaDeTexto 10"/>
          <p:cNvSpPr txBox="1"/>
          <p:nvPr/>
        </p:nvSpPr>
        <p:spPr>
          <a:xfrm rot="16200000">
            <a:off x="0" y="3975100"/>
            <a:ext cx="1503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Anos de estudo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97282" name="CaixaDeTexto 9"/>
          <p:cNvSpPr txBox="1">
            <a:spLocks noChangeArrowheads="1"/>
          </p:cNvSpPr>
          <p:nvPr/>
        </p:nvSpPr>
        <p:spPr bwMode="auto">
          <a:xfrm>
            <a:off x="901700" y="1346201"/>
            <a:ext cx="8242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Calibri" pitchFamily="34" charset="0"/>
              </a:rPr>
              <a:t>Escolaridade média de adultos </a:t>
            </a:r>
            <a:r>
              <a:rPr lang="pt-BR" sz="2000" b="1" dirty="0" smtClean="0">
                <a:latin typeface="Calibri" pitchFamily="34" charset="0"/>
              </a:rPr>
              <a:t>(pessoas com idade entre 25 e 34 anos)</a:t>
            </a:r>
            <a:r>
              <a:rPr lang="pt-BR" sz="1600" b="1" dirty="0" smtClean="0">
                <a:latin typeface="Verdana" pitchFamily="34" charset="0"/>
              </a:rPr>
              <a:t> </a:t>
            </a:r>
            <a:endParaRPr lang="pt-BR" sz="1600" b="1" dirty="0">
              <a:solidFill>
                <a:srgbClr val="000000"/>
              </a:solidFill>
              <a:latin typeface="Verdana" pitchFamily="34" charset="0"/>
            </a:endParaRPr>
          </a:p>
          <a:p>
            <a:endParaRPr lang="pt-BR" sz="1600" dirty="0">
              <a:latin typeface="Verdana" pitchFamily="34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787402" y="2552703"/>
          <a:ext cx="8476090" cy="392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7284" name="CaixaDeTexto 10"/>
          <p:cNvSpPr txBox="1">
            <a:spLocks noChangeArrowheads="1"/>
          </p:cNvSpPr>
          <p:nvPr/>
        </p:nvSpPr>
        <p:spPr bwMode="auto">
          <a:xfrm>
            <a:off x="9017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97285" name="CaixaDeTexto 7"/>
          <p:cNvSpPr txBox="1">
            <a:spLocks noChangeArrowheads="1"/>
          </p:cNvSpPr>
          <p:nvPr/>
        </p:nvSpPr>
        <p:spPr bwMode="auto">
          <a:xfrm>
            <a:off x="825500" y="1930400"/>
            <a:ext cx="831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A escolaridade </a:t>
            </a:r>
            <a:r>
              <a:rPr lang="pt-BR" sz="1400" dirty="0">
                <a:latin typeface="Calibri" pitchFamily="34" charset="0"/>
              </a:rPr>
              <a:t>média </a:t>
            </a:r>
            <a:r>
              <a:rPr lang="pt-BR" sz="1400" dirty="0" smtClean="0">
                <a:latin typeface="Calibri" pitchFamily="34" charset="0"/>
              </a:rPr>
              <a:t>das pessoas na faixa etária de 25 a 34 anos no Espírito Santo aumentou de 6,87 para 8,59 anos no período entre 2001 e 2007. A </a:t>
            </a:r>
            <a:r>
              <a:rPr lang="pt-BR" sz="1400" dirty="0">
                <a:latin typeface="Calibri" pitchFamily="34" charset="0"/>
              </a:rPr>
              <a:t>média </a:t>
            </a:r>
            <a:r>
              <a:rPr lang="pt-BR" sz="1400" dirty="0" smtClean="0">
                <a:latin typeface="Calibri" pitchFamily="34" charset="0"/>
              </a:rPr>
              <a:t>de </a:t>
            </a:r>
            <a:r>
              <a:rPr lang="pt-BR" sz="1400" dirty="0">
                <a:latin typeface="Calibri" pitchFamily="34" charset="0"/>
              </a:rPr>
              <a:t>8,59 anos em </a:t>
            </a:r>
            <a:r>
              <a:rPr lang="pt-BR" sz="1400" dirty="0" smtClean="0">
                <a:latin typeface="Calibri" pitchFamily="34" charset="0"/>
              </a:rPr>
              <a:t>2007 encontra-se pouco acima da </a:t>
            </a:r>
            <a:r>
              <a:rPr lang="pt-BR" sz="1400" dirty="0">
                <a:latin typeface="Calibri" pitchFamily="34" charset="0"/>
              </a:rPr>
              <a:t>média </a:t>
            </a:r>
            <a:r>
              <a:rPr lang="pt-BR" sz="1400" dirty="0" smtClean="0">
                <a:latin typeface="Calibri" pitchFamily="34" charset="0"/>
              </a:rPr>
              <a:t>nacional.</a:t>
            </a:r>
            <a:endParaRPr lang="pt-BR" sz="1400" dirty="0">
              <a:latin typeface="Calibri" pitchFamily="34" charset="0"/>
            </a:endParaRPr>
          </a:p>
        </p:txBody>
      </p:sp>
      <p:grpSp>
        <p:nvGrpSpPr>
          <p:cNvPr id="97286" name="Grupo 13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97287" name="Retângulo 12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EDUCAÇÃO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/>
          <p:cNvSpPr txBox="1"/>
          <p:nvPr/>
        </p:nvSpPr>
        <p:spPr>
          <a:xfrm rot="16200000">
            <a:off x="-13630" y="4202773"/>
            <a:ext cx="1530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Anos de estudo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80900" y="1222433"/>
          <a:ext cx="9360000" cy="4949766"/>
        </p:xfrm>
        <a:graphic>
          <a:graphicData uri="http://schemas.openxmlformats.org/drawingml/2006/table">
            <a:tbl>
              <a:tblPr/>
              <a:tblGrid>
                <a:gridCol w="8621357"/>
                <a:gridCol w="738643"/>
              </a:tblGrid>
              <a:tr h="2749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Número médio de anos de estudos de acordo com as faixas etárias (2007) 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do número de pessoas em ano irregular de estudo, de acordo com série - idade (2007) 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Proporção de defasados</a:t>
                      </a:r>
                      <a:r>
                        <a:rPr lang="pt-BR" sz="1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versus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médias de ano de defasagem e taxa de escolarização – ES (2007) 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64</a:t>
                      </a:r>
                      <a:endParaRPr lang="pt-BR" sz="14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7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SAÚDE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.........................................................................................................................................................................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Nascidos vivos por número de consultas pré-natal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Mortalidade neonatal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Mortalidade infantil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Mortalidade até 5 anos de idade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Oferta de serviços básicos de saúde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Composição das internações por grupos de doenças – Espírito Santo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Mortalidade por grupo de causas – Espírito Santo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Mortalidade  por tipo de causa - População total, Espírito Santo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Mortalidade por tipo de causa de externa - População total, Espírito Santo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Mortalidade por tipo de causa externa - População total e jovem, Espírito Santo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Evolução da taxa de homicídios – Espírito Santo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Evolução da taxa de homicídios - Estados do Sudeste, 1991 a 2005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Evolução da mortalidade por acidentes de transporte – Espírito Santo, 1991 a 2007 .......................................................</a:t>
                      </a: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3" name="Grupo 13"/>
          <p:cNvGrpSpPr>
            <a:grpSpLocks/>
          </p:cNvGrpSpPr>
          <p:nvPr/>
        </p:nvGrpSpPr>
        <p:grpSpPr bwMode="auto">
          <a:xfrm>
            <a:off x="279400" y="463550"/>
            <a:ext cx="9626600" cy="1035050"/>
            <a:chOff x="558798" y="742950"/>
            <a:chExt cx="9626601" cy="1034707"/>
          </a:xfrm>
        </p:grpSpPr>
        <p:sp>
          <p:nvSpPr>
            <p:cNvPr id="4" name="Retângulo 5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b="1" dirty="0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1400" b="1" dirty="0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400" b="1" dirty="0">
                  <a:solidFill>
                    <a:srgbClr val="558ED5"/>
                  </a:solidFill>
                  <a:latin typeface="Calibri" pitchFamily="34" charset="0"/>
                </a:rPr>
                <a:t>SUMÁRIO</a:t>
              </a:r>
            </a:p>
            <a:p>
              <a:pPr algn="ctr"/>
              <a:r>
                <a:rPr lang="pt-BR" sz="2000" b="1" dirty="0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5" name="Conector reto 4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98306" name="CaixaDeTexto 15"/>
          <p:cNvSpPr txBox="1">
            <a:spLocks noChangeArrowheads="1"/>
          </p:cNvSpPr>
          <p:nvPr/>
        </p:nvSpPr>
        <p:spPr bwMode="auto">
          <a:xfrm>
            <a:off x="419100" y="1219200"/>
            <a:ext cx="9121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Calibri" pitchFamily="34" charset="0"/>
              </a:rPr>
              <a:t>Proporção de pessoas com 25 anos ou </a:t>
            </a:r>
            <a:r>
              <a:rPr lang="pt-BR" sz="2000" b="1" dirty="0" smtClean="0">
                <a:latin typeface="Calibri" pitchFamily="34" charset="0"/>
              </a:rPr>
              <a:t>mais de idade e </a:t>
            </a:r>
            <a:r>
              <a:rPr lang="pt-BR" sz="2000" b="1" dirty="0">
                <a:latin typeface="Calibri" pitchFamily="34" charset="0"/>
              </a:rPr>
              <a:t>pelo menos 11 anos de </a:t>
            </a:r>
            <a:r>
              <a:rPr lang="pt-BR" sz="2000" b="1" dirty="0" smtClean="0">
                <a:latin typeface="Calibri" pitchFamily="34" charset="0"/>
              </a:rPr>
              <a:t>estudo</a:t>
            </a:r>
            <a:endParaRPr lang="pt-BR" sz="2000" b="1" dirty="0">
              <a:latin typeface="Calibri" pitchFamily="34" charset="0"/>
            </a:endParaRPr>
          </a:p>
          <a:p>
            <a:r>
              <a:rPr lang="pt-BR" sz="1600" b="1" dirty="0">
                <a:latin typeface="Verdana" pitchFamily="34" charset="0"/>
              </a:rPr>
              <a:t> </a:t>
            </a:r>
            <a:endParaRPr lang="pt-BR" sz="1600" b="1" dirty="0">
              <a:solidFill>
                <a:srgbClr val="000000"/>
              </a:solidFill>
              <a:latin typeface="Verdana" pitchFamily="34" charset="0"/>
            </a:endParaRPr>
          </a:p>
          <a:p>
            <a:endParaRPr lang="pt-BR" sz="1600" dirty="0">
              <a:latin typeface="Verdana" pitchFamily="34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825500" y="2146301"/>
          <a:ext cx="8559800" cy="428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8308" name="CaixaDeTexto 7"/>
          <p:cNvSpPr txBox="1">
            <a:spLocks noChangeArrowheads="1"/>
          </p:cNvSpPr>
          <p:nvPr/>
        </p:nvSpPr>
        <p:spPr bwMode="auto">
          <a:xfrm>
            <a:off x="9144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98309" name="CaixaDeTexto 9"/>
          <p:cNvSpPr txBox="1">
            <a:spLocks noChangeArrowheads="1"/>
          </p:cNvSpPr>
          <p:nvPr/>
        </p:nvSpPr>
        <p:spPr bwMode="auto">
          <a:xfrm>
            <a:off x="762000" y="1905000"/>
            <a:ext cx="83693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Em 2007, o Espírito Santo  registrou 671.010 pessoas com pelo menos 11 anos de estudo, ou 33</a:t>
            </a:r>
            <a:r>
              <a:rPr lang="pt-BR" sz="1400" dirty="0">
                <a:latin typeface="Calibri" pitchFamily="34" charset="0"/>
              </a:rPr>
              <a:t>% da população </a:t>
            </a:r>
            <a:r>
              <a:rPr lang="pt-BR" sz="1400" dirty="0" smtClean="0">
                <a:latin typeface="Calibri" pitchFamily="34" charset="0"/>
              </a:rPr>
              <a:t>com 25 </a:t>
            </a:r>
            <a:r>
              <a:rPr lang="pt-BR" sz="1400" dirty="0">
                <a:latin typeface="Calibri" pitchFamily="34" charset="0"/>
              </a:rPr>
              <a:t>anos </a:t>
            </a:r>
            <a:r>
              <a:rPr lang="pt-BR" sz="1400" dirty="0" smtClean="0">
                <a:latin typeface="Calibri" pitchFamily="34" charset="0"/>
              </a:rPr>
              <a:t>ou mais.</a:t>
            </a:r>
            <a:endParaRPr lang="pt-BR" sz="1400" dirty="0">
              <a:latin typeface="Verdana" pitchFamily="34" charset="0"/>
            </a:endParaRPr>
          </a:p>
          <a:p>
            <a:pPr algn="just"/>
            <a:r>
              <a:rPr lang="pt-BR" sz="1400" dirty="0">
                <a:latin typeface="Verdana" pitchFamily="34" charset="0"/>
              </a:rPr>
              <a:t> </a:t>
            </a:r>
          </a:p>
        </p:txBody>
      </p:sp>
      <p:grpSp>
        <p:nvGrpSpPr>
          <p:cNvPr id="98310" name="Grupo 13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98311" name="Retângulo 11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EDUCAÇÃO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/>
          <p:cNvSpPr txBox="1"/>
          <p:nvPr/>
        </p:nvSpPr>
        <p:spPr>
          <a:xfrm>
            <a:off x="698500" y="4140200"/>
            <a:ext cx="33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99330" name="CaixaDeTexto 11"/>
          <p:cNvSpPr txBox="1">
            <a:spLocks noChangeArrowheads="1"/>
          </p:cNvSpPr>
          <p:nvPr/>
        </p:nvSpPr>
        <p:spPr bwMode="auto">
          <a:xfrm>
            <a:off x="2095500" y="1828800"/>
            <a:ext cx="255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latin typeface="Verdana" pitchFamily="34" charset="0"/>
              </a:rPr>
              <a:t> </a:t>
            </a:r>
            <a:endParaRPr lang="pt-BR" sz="1600" b="1">
              <a:solidFill>
                <a:srgbClr val="000000"/>
              </a:solidFill>
              <a:latin typeface="Verdana" pitchFamily="34" charset="0"/>
            </a:endParaRPr>
          </a:p>
          <a:p>
            <a:endParaRPr lang="pt-BR" sz="1600">
              <a:latin typeface="Verdana" pitchFamily="34" charset="0"/>
            </a:endParaRPr>
          </a:p>
        </p:txBody>
      </p:sp>
      <p:sp>
        <p:nvSpPr>
          <p:cNvPr id="99331" name="CaixaDeTexto 12"/>
          <p:cNvSpPr txBox="1">
            <a:spLocks noChangeArrowheads="1"/>
          </p:cNvSpPr>
          <p:nvPr/>
        </p:nvSpPr>
        <p:spPr bwMode="auto">
          <a:xfrm>
            <a:off x="419100" y="1219200"/>
            <a:ext cx="9121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Calibri" pitchFamily="34" charset="0"/>
              </a:rPr>
              <a:t>Proporção de pessoas com 25 anos ou mais </a:t>
            </a:r>
            <a:r>
              <a:rPr lang="pt-BR" sz="2000" b="1" dirty="0" smtClean="0">
                <a:latin typeface="Calibri" pitchFamily="34" charset="0"/>
              </a:rPr>
              <a:t>de idade e </a:t>
            </a:r>
            <a:r>
              <a:rPr lang="pt-BR" sz="2000" b="1" dirty="0">
                <a:latin typeface="Calibri" pitchFamily="34" charset="0"/>
              </a:rPr>
              <a:t>pelo menos 15 anos de </a:t>
            </a:r>
            <a:r>
              <a:rPr lang="pt-BR" sz="2000" b="1" dirty="0" smtClean="0">
                <a:latin typeface="Calibri" pitchFamily="34" charset="0"/>
              </a:rPr>
              <a:t>estudo</a:t>
            </a:r>
            <a:endParaRPr lang="pt-BR" sz="2000" b="1" dirty="0">
              <a:latin typeface="Calibri" pitchFamily="34" charset="0"/>
            </a:endParaRPr>
          </a:p>
          <a:p>
            <a:r>
              <a:rPr lang="pt-BR" sz="1600" b="1" dirty="0">
                <a:latin typeface="Verdana" pitchFamily="34" charset="0"/>
              </a:rPr>
              <a:t> </a:t>
            </a:r>
            <a:endParaRPr lang="pt-BR" sz="1600" b="1" dirty="0">
              <a:solidFill>
                <a:srgbClr val="000000"/>
              </a:solidFill>
              <a:latin typeface="Verdana" pitchFamily="34" charset="0"/>
            </a:endParaRPr>
          </a:p>
          <a:p>
            <a:endParaRPr lang="pt-BR" sz="1600" dirty="0">
              <a:latin typeface="Verdana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736601" y="2298700"/>
          <a:ext cx="865389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9333" name="CaixaDeTexto 13"/>
          <p:cNvSpPr txBox="1">
            <a:spLocks noChangeArrowheads="1"/>
          </p:cNvSpPr>
          <p:nvPr/>
        </p:nvSpPr>
        <p:spPr bwMode="auto">
          <a:xfrm>
            <a:off x="8890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99334" name="CaixaDeTexto 10"/>
          <p:cNvSpPr txBox="1">
            <a:spLocks noChangeArrowheads="1"/>
          </p:cNvSpPr>
          <p:nvPr/>
        </p:nvSpPr>
        <p:spPr bwMode="auto">
          <a:xfrm>
            <a:off x="774700" y="1905000"/>
            <a:ext cx="8382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Na maior parte do período de 2001 a 2007, a proporção de pessoas com pelo menos 25 anos de idade e 15 anos de estudos no </a:t>
            </a:r>
            <a:r>
              <a:rPr lang="pt-BR" sz="1400" dirty="0">
                <a:latin typeface="Calibri" pitchFamily="34" charset="0"/>
              </a:rPr>
              <a:t>Espírito </a:t>
            </a:r>
            <a:r>
              <a:rPr lang="pt-BR" sz="1400" dirty="0" smtClean="0">
                <a:latin typeface="Calibri" pitchFamily="34" charset="0"/>
              </a:rPr>
              <a:t>Santo manteve-se abaixo da média nacional e regional. Em 2007, a proporção de </a:t>
            </a:r>
            <a:r>
              <a:rPr lang="pt-BR" sz="1400" dirty="0">
                <a:latin typeface="Calibri" pitchFamily="34" charset="0"/>
              </a:rPr>
              <a:t>8,68% </a:t>
            </a:r>
            <a:r>
              <a:rPr lang="pt-BR" sz="1400" dirty="0" smtClean="0">
                <a:latin typeface="Calibri" pitchFamily="34" charset="0"/>
              </a:rPr>
              <a:t> representava 176.116.</a:t>
            </a:r>
            <a:r>
              <a:rPr lang="pt-BR" sz="1400" dirty="0" smtClean="0">
                <a:latin typeface="Verdana" pitchFamily="34" charset="0"/>
              </a:rPr>
              <a:t> </a:t>
            </a:r>
            <a:endParaRPr lang="pt-BR" sz="1400" dirty="0">
              <a:latin typeface="Verdana" pitchFamily="34" charset="0"/>
            </a:endParaRPr>
          </a:p>
        </p:txBody>
      </p:sp>
      <p:grpSp>
        <p:nvGrpSpPr>
          <p:cNvPr id="99335" name="Grupo 13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99336" name="Retângulo 15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EDUCAÇÃO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ixaDeTexto 10"/>
          <p:cNvSpPr txBox="1"/>
          <p:nvPr/>
        </p:nvSpPr>
        <p:spPr>
          <a:xfrm>
            <a:off x="660400" y="4267200"/>
            <a:ext cx="33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tângulo 6"/>
          <p:cNvSpPr>
            <a:spLocks noChangeArrowheads="1"/>
          </p:cNvSpPr>
          <p:nvPr/>
        </p:nvSpPr>
        <p:spPr bwMode="auto">
          <a:xfrm>
            <a:off x="304800" y="1333500"/>
            <a:ext cx="922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rgbClr val="000000"/>
                </a:solidFill>
                <a:latin typeface="Calibri" pitchFamily="34" charset="0"/>
              </a:rPr>
              <a:t>Número médio de anos de </a:t>
            </a:r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estudo </a:t>
            </a:r>
            <a:r>
              <a:rPr lang="pt-BR" sz="2000" b="1" dirty="0">
                <a:solidFill>
                  <a:srgbClr val="000000"/>
                </a:solidFill>
                <a:latin typeface="Calibri" pitchFamily="34" charset="0"/>
              </a:rPr>
              <a:t>de acordo com as </a:t>
            </a:r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faixas etárias </a:t>
            </a:r>
            <a:r>
              <a:rPr lang="pt-BR" sz="2000" b="1" dirty="0">
                <a:solidFill>
                  <a:srgbClr val="000000"/>
                </a:solidFill>
                <a:latin typeface="Calibri" pitchFamily="34" charset="0"/>
              </a:rPr>
              <a:t>(2007)</a:t>
            </a: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533400" y="2679702"/>
          <a:ext cx="8928100" cy="3762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0355" name="CaixaDeTexto 5"/>
          <p:cNvSpPr txBox="1">
            <a:spLocks noChangeArrowheads="1"/>
          </p:cNvSpPr>
          <p:nvPr/>
        </p:nvSpPr>
        <p:spPr bwMode="auto">
          <a:xfrm>
            <a:off x="774700" y="64563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00356" name="CaixaDeTexto 8"/>
          <p:cNvSpPr txBox="1">
            <a:spLocks noChangeArrowheads="1"/>
          </p:cNvSpPr>
          <p:nvPr/>
        </p:nvSpPr>
        <p:spPr bwMode="auto">
          <a:xfrm>
            <a:off x="596900" y="1676400"/>
            <a:ext cx="8750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Os jovens na </a:t>
            </a:r>
            <a:r>
              <a:rPr lang="pt-BR" sz="1400" dirty="0">
                <a:latin typeface="Calibri" pitchFamily="34" charset="0"/>
              </a:rPr>
              <a:t>faixa </a:t>
            </a:r>
            <a:r>
              <a:rPr lang="pt-BR" sz="1400" dirty="0" smtClean="0">
                <a:latin typeface="Calibri" pitchFamily="34" charset="0"/>
              </a:rPr>
              <a:t>etária dos </a:t>
            </a:r>
            <a:r>
              <a:rPr lang="pt-BR" sz="1400" dirty="0">
                <a:latin typeface="Calibri" pitchFamily="34" charset="0"/>
              </a:rPr>
              <a:t>20 aos 24 anos de </a:t>
            </a:r>
            <a:r>
              <a:rPr lang="pt-BR" sz="1400" dirty="0" smtClean="0">
                <a:latin typeface="Calibri" pitchFamily="34" charset="0"/>
              </a:rPr>
              <a:t>idade apresentam, em média, 9,64 anos de estudos no Espírito Santo. No Brasil, o número de anos de estudo nas faixas mais jovens (18 a 24 anos) é superior ao das faixas etárias mais avançadas (25 anos ou mais), o que sugere aumento da escolarização média nos próximos anos. Em todas as faixas etárias, à exceção dos </a:t>
            </a:r>
            <a:r>
              <a:rPr lang="pt-BR" sz="1400" dirty="0">
                <a:latin typeface="Calibri" pitchFamily="34" charset="0"/>
              </a:rPr>
              <a:t>40 aos 49 </a:t>
            </a:r>
            <a:r>
              <a:rPr lang="pt-BR" sz="1400" dirty="0" smtClean="0">
                <a:latin typeface="Calibri" pitchFamily="34" charset="0"/>
              </a:rPr>
              <a:t>anos, </a:t>
            </a:r>
            <a:r>
              <a:rPr lang="pt-BR" sz="1400" dirty="0">
                <a:latin typeface="Calibri" pitchFamily="34" charset="0"/>
              </a:rPr>
              <a:t>a escolaridade dos capixabas </a:t>
            </a:r>
            <a:r>
              <a:rPr lang="pt-BR" sz="1400" dirty="0" smtClean="0">
                <a:latin typeface="Calibri" pitchFamily="34" charset="0"/>
              </a:rPr>
              <a:t>é </a:t>
            </a:r>
            <a:r>
              <a:rPr lang="pt-BR" sz="1400" dirty="0">
                <a:latin typeface="Calibri" pitchFamily="34" charset="0"/>
              </a:rPr>
              <a:t>superior à média nacional.  </a:t>
            </a:r>
          </a:p>
        </p:txBody>
      </p:sp>
      <p:grpSp>
        <p:nvGrpSpPr>
          <p:cNvPr id="100357" name="Grupo 13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00358" name="Retângulo 10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EDUCAÇÃO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ixaDeTexto 8"/>
          <p:cNvSpPr txBox="1"/>
          <p:nvPr/>
        </p:nvSpPr>
        <p:spPr>
          <a:xfrm rot="16200000">
            <a:off x="-63500" y="3924300"/>
            <a:ext cx="1500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Anos de Estudo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tângulo 1"/>
          <p:cNvSpPr>
            <a:spLocks noChangeArrowheads="1"/>
          </p:cNvSpPr>
          <p:nvPr/>
        </p:nvSpPr>
        <p:spPr bwMode="auto">
          <a:xfrm>
            <a:off x="0" y="1066800"/>
            <a:ext cx="990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000000"/>
                </a:solidFill>
                <a:latin typeface="Calibri" pitchFamily="34" charset="0"/>
              </a:rPr>
              <a:t>Proporção do número de pessoas em ano irregular de estudo, </a:t>
            </a:r>
            <a:br>
              <a:rPr lang="pt-BR" sz="2000" b="1">
                <a:solidFill>
                  <a:srgbClr val="000000"/>
                </a:solidFill>
                <a:latin typeface="Calibri" pitchFamily="34" charset="0"/>
              </a:rPr>
            </a:br>
            <a:r>
              <a:rPr lang="pt-BR" sz="2000" b="1">
                <a:solidFill>
                  <a:srgbClr val="000000"/>
                </a:solidFill>
                <a:latin typeface="Calibri" pitchFamily="34" charset="0"/>
              </a:rPr>
              <a:t>de acordo com série - idade (2007)</a:t>
            </a:r>
            <a:r>
              <a:rPr lang="pt-BR" sz="1600" b="1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444502" y="2603500"/>
          <a:ext cx="9042400" cy="383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379" name="CaixaDeTexto 6"/>
          <p:cNvSpPr txBox="1">
            <a:spLocks noChangeArrowheads="1"/>
          </p:cNvSpPr>
          <p:nvPr/>
        </p:nvSpPr>
        <p:spPr bwMode="auto">
          <a:xfrm>
            <a:off x="5080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01380" name="CaixaDeTexto 7"/>
          <p:cNvSpPr txBox="1">
            <a:spLocks noChangeArrowheads="1"/>
          </p:cNvSpPr>
          <p:nvPr/>
        </p:nvSpPr>
        <p:spPr bwMode="auto">
          <a:xfrm>
            <a:off x="685800" y="1752600"/>
            <a:ext cx="8839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A proporção de pessoas em ano irregular de estudos aumenta à medida que avança a série de estudos, </a:t>
            </a:r>
            <a:r>
              <a:rPr lang="pt-BR" sz="1400" dirty="0" smtClean="0">
                <a:latin typeface="Calibri" pitchFamily="34" charset="0"/>
              </a:rPr>
              <a:t>começando no Espírito Santo </a:t>
            </a:r>
            <a:r>
              <a:rPr lang="pt-BR" sz="1400" dirty="0">
                <a:latin typeface="Calibri" pitchFamily="34" charset="0"/>
              </a:rPr>
              <a:t>com </a:t>
            </a:r>
            <a:r>
              <a:rPr lang="pt-BR" sz="1400" dirty="0" smtClean="0">
                <a:latin typeface="Calibri" pitchFamily="34" charset="0"/>
              </a:rPr>
              <a:t>5,7% </a:t>
            </a:r>
            <a:r>
              <a:rPr lang="pt-BR" sz="1400" dirty="0">
                <a:latin typeface="Calibri" pitchFamily="34" charset="0"/>
              </a:rPr>
              <a:t>na pré-escola, alcançando a maior proporção na oitava série (28%). No ensino médio é de 26,41% a proporção de alunos em ano irregular. </a:t>
            </a:r>
          </a:p>
        </p:txBody>
      </p:sp>
      <p:grpSp>
        <p:nvGrpSpPr>
          <p:cNvPr id="101381" name="Grupo 13"/>
          <p:cNvGrpSpPr>
            <a:grpSpLocks/>
          </p:cNvGrpSpPr>
          <p:nvPr/>
        </p:nvGrpSpPr>
        <p:grpSpPr bwMode="auto">
          <a:xfrm>
            <a:off x="279400" y="400050"/>
            <a:ext cx="9626600" cy="1022350"/>
            <a:chOff x="558798" y="742950"/>
            <a:chExt cx="9626601" cy="1022011"/>
          </a:xfrm>
        </p:grpSpPr>
        <p:sp>
          <p:nvSpPr>
            <p:cNvPr id="101382" name="Retângulo 9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EDUCAÇÃO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tângulo 4"/>
          <p:cNvSpPr>
            <a:spLocks noChangeArrowheads="1"/>
          </p:cNvSpPr>
          <p:nvPr/>
        </p:nvSpPr>
        <p:spPr bwMode="auto">
          <a:xfrm>
            <a:off x="381000" y="1181100"/>
            <a:ext cx="930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Média </a:t>
            </a:r>
            <a:r>
              <a:rPr lang="pt-BR" sz="2000" b="1" dirty="0">
                <a:solidFill>
                  <a:srgbClr val="000000"/>
                </a:solidFill>
                <a:latin typeface="Calibri" pitchFamily="34" charset="0"/>
              </a:rPr>
              <a:t>de </a:t>
            </a:r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anos </a:t>
            </a:r>
            <a:r>
              <a:rPr lang="pt-BR" sz="2000" b="1" dirty="0">
                <a:solidFill>
                  <a:srgbClr val="000000"/>
                </a:solidFill>
                <a:latin typeface="Calibri" pitchFamily="34" charset="0"/>
              </a:rPr>
              <a:t>de defasagem de acordo com o ano de estudo (até 24 </a:t>
            </a:r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anos de idade)</a:t>
            </a:r>
            <a:endParaRPr lang="pt-BR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406401" y="2654300"/>
          <a:ext cx="894080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03" name="CaixaDeTexto 6"/>
          <p:cNvSpPr txBox="1">
            <a:spLocks noChangeArrowheads="1"/>
          </p:cNvSpPr>
          <p:nvPr/>
        </p:nvSpPr>
        <p:spPr bwMode="auto">
          <a:xfrm>
            <a:off x="7620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02404" name="CaixaDeTexto 7"/>
          <p:cNvSpPr txBox="1">
            <a:spLocks noChangeArrowheads="1"/>
          </p:cNvSpPr>
          <p:nvPr/>
        </p:nvSpPr>
        <p:spPr bwMode="auto">
          <a:xfrm>
            <a:off x="635000" y="1574800"/>
            <a:ext cx="873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A média de anos de defasagem entre todos os anos para o </a:t>
            </a:r>
            <a:r>
              <a:rPr lang="pt-BR" sz="1400" dirty="0" smtClean="0">
                <a:latin typeface="Calibri" pitchFamily="34" charset="0"/>
              </a:rPr>
              <a:t>Espírito Santo </a:t>
            </a:r>
            <a:r>
              <a:rPr lang="pt-BR" sz="1400" dirty="0">
                <a:latin typeface="Calibri" pitchFamily="34" charset="0"/>
              </a:rPr>
              <a:t>é de 2,17 anos para as pessoas que apresentam defasagem série–idade. O maior tempo de defasagem encontra-se na segunda série (2,84 anos), seguido </a:t>
            </a:r>
            <a:r>
              <a:rPr lang="pt-BR" sz="1400" dirty="0" smtClean="0">
                <a:latin typeface="Calibri" pitchFamily="34" charset="0"/>
              </a:rPr>
              <a:t>pelo tempo observado na </a:t>
            </a:r>
            <a:r>
              <a:rPr lang="pt-BR" sz="1400" dirty="0">
                <a:latin typeface="Calibri" pitchFamily="34" charset="0"/>
              </a:rPr>
              <a:t>primeira </a:t>
            </a:r>
            <a:r>
              <a:rPr lang="pt-BR" sz="1400" dirty="0" smtClean="0">
                <a:latin typeface="Calibri" pitchFamily="34" charset="0"/>
              </a:rPr>
              <a:t>série e pré-escola </a:t>
            </a:r>
            <a:r>
              <a:rPr lang="pt-BR" sz="1400" dirty="0">
                <a:latin typeface="Calibri" pitchFamily="34" charset="0"/>
              </a:rPr>
              <a:t>(2,5 anos</a:t>
            </a:r>
            <a:r>
              <a:rPr lang="pt-BR" sz="1400" dirty="0" smtClean="0">
                <a:latin typeface="Calibri" pitchFamily="34" charset="0"/>
              </a:rPr>
              <a:t>), e no </a:t>
            </a:r>
            <a:r>
              <a:rPr lang="pt-BR" sz="1400" dirty="0">
                <a:latin typeface="Calibri" pitchFamily="34" charset="0"/>
              </a:rPr>
              <a:t>primeiro ano do ensino médio (2,32 anos). </a:t>
            </a:r>
            <a:r>
              <a:rPr lang="pt-BR" sz="1400" dirty="0" smtClean="0">
                <a:latin typeface="Calibri" pitchFamily="34" charset="0"/>
              </a:rPr>
              <a:t>A </a:t>
            </a:r>
            <a:r>
              <a:rPr lang="pt-BR" sz="1400" dirty="0">
                <a:latin typeface="Calibri" pitchFamily="34" charset="0"/>
              </a:rPr>
              <a:t>partir da 3ª série </a:t>
            </a:r>
            <a:r>
              <a:rPr lang="pt-BR" sz="1400" dirty="0" smtClean="0">
                <a:latin typeface="Calibri" pitchFamily="34" charset="0"/>
              </a:rPr>
              <a:t>do ensino fundamental a </a:t>
            </a:r>
            <a:r>
              <a:rPr lang="pt-BR" sz="1400" dirty="0">
                <a:latin typeface="Calibri" pitchFamily="34" charset="0"/>
              </a:rPr>
              <a:t>defasagem no </a:t>
            </a:r>
            <a:r>
              <a:rPr lang="pt-BR" sz="1400" dirty="0" smtClean="0">
                <a:latin typeface="Calibri" pitchFamily="34" charset="0"/>
              </a:rPr>
              <a:t>Estado é </a:t>
            </a:r>
            <a:r>
              <a:rPr lang="pt-BR" sz="1400" dirty="0">
                <a:latin typeface="Calibri" pitchFamily="34" charset="0"/>
              </a:rPr>
              <a:t>menor do que a brasileira e a do Sudeste.</a:t>
            </a:r>
          </a:p>
        </p:txBody>
      </p:sp>
      <p:grpSp>
        <p:nvGrpSpPr>
          <p:cNvPr id="102405" name="Grupo 13"/>
          <p:cNvGrpSpPr>
            <a:grpSpLocks/>
          </p:cNvGrpSpPr>
          <p:nvPr/>
        </p:nvGrpSpPr>
        <p:grpSpPr bwMode="auto">
          <a:xfrm>
            <a:off x="279400" y="387350"/>
            <a:ext cx="9626600" cy="1022350"/>
            <a:chOff x="558798" y="742950"/>
            <a:chExt cx="9626601" cy="1022011"/>
          </a:xfrm>
        </p:grpSpPr>
        <p:sp>
          <p:nvSpPr>
            <p:cNvPr id="102406" name="Retângulo 9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EDUCAÇÃO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tângulo 4"/>
          <p:cNvSpPr>
            <a:spLocks noChangeArrowheads="1"/>
          </p:cNvSpPr>
          <p:nvPr/>
        </p:nvSpPr>
        <p:spPr bwMode="auto">
          <a:xfrm>
            <a:off x="673100" y="11938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rgbClr val="000000"/>
                </a:solidFill>
                <a:latin typeface="Calibri" pitchFamily="34" charset="0"/>
              </a:rPr>
              <a:t>Proporção de defasados </a:t>
            </a:r>
            <a:r>
              <a:rPr lang="pt-BR" sz="2000" b="1" i="1" dirty="0">
                <a:solidFill>
                  <a:srgbClr val="000000"/>
                </a:solidFill>
                <a:latin typeface="Calibri" pitchFamily="34" charset="0"/>
              </a:rPr>
              <a:t>versus</a:t>
            </a:r>
            <a:r>
              <a:rPr lang="pt-BR" sz="2000" b="1" dirty="0">
                <a:solidFill>
                  <a:srgbClr val="000000"/>
                </a:solidFill>
                <a:latin typeface="Calibri" pitchFamily="34" charset="0"/>
              </a:rPr>
              <a:t> média de </a:t>
            </a:r>
            <a:r>
              <a:rPr lang="pt-BR" sz="2000" b="1" dirty="0" smtClean="0">
                <a:solidFill>
                  <a:srgbClr val="000000"/>
                </a:solidFill>
                <a:latin typeface="Calibri" pitchFamily="34" charset="0"/>
              </a:rPr>
              <a:t>anos </a:t>
            </a:r>
            <a:r>
              <a:rPr lang="pt-BR" sz="2000" b="1" dirty="0">
                <a:solidFill>
                  <a:srgbClr val="000000"/>
                </a:solidFill>
                <a:latin typeface="Calibri" pitchFamily="34" charset="0"/>
              </a:rPr>
              <a:t>de defasagem e taxa de escolarização – ES (2007)</a:t>
            </a:r>
          </a:p>
        </p:txBody>
      </p:sp>
      <p:sp>
        <p:nvSpPr>
          <p:cNvPr id="103426" name="CaixaDeTexto 6"/>
          <p:cNvSpPr txBox="1">
            <a:spLocks noChangeArrowheads="1"/>
          </p:cNvSpPr>
          <p:nvPr/>
        </p:nvSpPr>
        <p:spPr bwMode="auto">
          <a:xfrm>
            <a:off x="6858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681037" y="2794000"/>
          <a:ext cx="8475663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428" name="CaixaDeTexto 8"/>
          <p:cNvSpPr txBox="1">
            <a:spLocks noChangeArrowheads="1"/>
          </p:cNvSpPr>
          <p:nvPr/>
        </p:nvSpPr>
        <p:spPr bwMode="auto">
          <a:xfrm>
            <a:off x="660400" y="1866900"/>
            <a:ext cx="8826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>
                <a:latin typeface="Calibri" pitchFamily="34" charset="0"/>
              </a:rPr>
              <a:t>A média de anos de defasagem no ensino médio não se comporta como o esperado, pois é menor do que a média de anos de defasagem das primeiras séries do ensino fundamental. Este fato pode ser explicado pelo aumento da proporção de pessoas defasadas que deixam a escola, motivo pelo qual a taxa de escolarização cai para 53,3% no último ano do ensino médio.</a:t>
            </a:r>
            <a:r>
              <a:rPr lang="pt-BR" sz="1400">
                <a:latin typeface="Verdana" pitchFamily="34" charset="0"/>
              </a:rPr>
              <a:t>  </a:t>
            </a:r>
          </a:p>
        </p:txBody>
      </p:sp>
      <p:grpSp>
        <p:nvGrpSpPr>
          <p:cNvPr id="103429" name="Grupo 13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03430" name="Retângulo 9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EDUCAÇÃO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5540" name="Retângulo 6"/>
          <p:cNvSpPr>
            <a:spLocks noChangeArrowheads="1"/>
          </p:cNvSpPr>
          <p:nvPr/>
        </p:nvSpPr>
        <p:spPr bwMode="auto">
          <a:xfrm>
            <a:off x="0" y="2439988"/>
            <a:ext cx="9906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4287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3" name="Grupo 13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05498" name="Retângulo 2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SAÚDE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474" name="CaixaDeTexto 4"/>
          <p:cNvSpPr txBox="1">
            <a:spLocks noChangeArrowheads="1"/>
          </p:cNvSpPr>
          <p:nvPr/>
        </p:nvSpPr>
        <p:spPr bwMode="auto">
          <a:xfrm>
            <a:off x="749300" y="64309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</a:rPr>
              <a:t>Fonte: DATASUS, 2005.</a:t>
            </a:r>
          </a:p>
        </p:txBody>
      </p:sp>
      <p:sp>
        <p:nvSpPr>
          <p:cNvPr id="105475" name="CaixaDeTexto 19"/>
          <p:cNvSpPr txBox="1">
            <a:spLocks noChangeArrowheads="1"/>
          </p:cNvSpPr>
          <p:nvPr/>
        </p:nvSpPr>
        <p:spPr bwMode="auto">
          <a:xfrm>
            <a:off x="0" y="12954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latin typeface="Calibri" pitchFamily="34" charset="0"/>
              </a:rPr>
              <a:t>Nascidos vivos por número de consultas </a:t>
            </a:r>
            <a:r>
              <a:rPr lang="pt-BR" sz="2000" b="1" dirty="0" smtClean="0">
                <a:latin typeface="Calibri" pitchFamily="34" charset="0"/>
              </a:rPr>
              <a:t>pré-natal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105476" name="CaixaDeTexto 20"/>
          <p:cNvSpPr txBox="1">
            <a:spLocks noChangeArrowheads="1"/>
          </p:cNvSpPr>
          <p:nvPr/>
        </p:nvSpPr>
        <p:spPr bwMode="auto">
          <a:xfrm>
            <a:off x="749300" y="1790700"/>
            <a:ext cx="8640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Com a proporção de nascidos vivos com 7 ou mais consultas de pré-natal superiores a 50%, a cobertura dos serviços de assistência a gestantes no Brasil e no Espírito Santo é considerada ótima.</a:t>
            </a:r>
            <a:endParaRPr lang="pt-BR" sz="1400" dirty="0">
              <a:latin typeface="Calibri" pitchFamily="34" charset="0"/>
            </a:endParaRPr>
          </a:p>
        </p:txBody>
      </p:sp>
      <p:grpSp>
        <p:nvGrpSpPr>
          <p:cNvPr id="105477" name="Grupo 8"/>
          <p:cNvGrpSpPr>
            <a:grpSpLocks/>
          </p:cNvGrpSpPr>
          <p:nvPr/>
        </p:nvGrpSpPr>
        <p:grpSpPr bwMode="auto">
          <a:xfrm>
            <a:off x="546100" y="2794000"/>
            <a:ext cx="8637588" cy="2879725"/>
            <a:chOff x="533400" y="3276600"/>
            <a:chExt cx="8638000" cy="2880000"/>
          </a:xfrm>
        </p:grpSpPr>
        <p:graphicFrame>
          <p:nvGraphicFramePr>
            <p:cNvPr id="6" name="Chart 3"/>
            <p:cNvGraphicFramePr/>
            <p:nvPr/>
          </p:nvGraphicFramePr>
          <p:xfrm>
            <a:off x="533400" y="3276600"/>
            <a:ext cx="432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2"/>
            <p:cNvGraphicFramePr/>
            <p:nvPr/>
          </p:nvGraphicFramePr>
          <p:xfrm>
            <a:off x="4851400" y="3276600"/>
            <a:ext cx="432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05478" name="Group 48"/>
          <p:cNvGrpSpPr>
            <a:grpSpLocks/>
          </p:cNvGrpSpPr>
          <p:nvPr/>
        </p:nvGrpSpPr>
        <p:grpSpPr bwMode="auto">
          <a:xfrm>
            <a:off x="2808288" y="5575300"/>
            <a:ext cx="4506912" cy="631825"/>
            <a:chOff x="1897" y="3728"/>
            <a:chExt cx="2839" cy="398"/>
          </a:xfrm>
        </p:grpSpPr>
        <p:grpSp>
          <p:nvGrpSpPr>
            <p:cNvPr id="105479" name="Grupo 18"/>
            <p:cNvGrpSpPr>
              <a:grpSpLocks/>
            </p:cNvGrpSpPr>
            <p:nvPr/>
          </p:nvGrpSpPr>
          <p:grpSpPr bwMode="auto">
            <a:xfrm>
              <a:off x="1944" y="3728"/>
              <a:ext cx="2792" cy="398"/>
              <a:chOff x="3556000" y="5918200"/>
              <a:chExt cx="4432300" cy="632599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5575300" y="5981700"/>
                <a:ext cx="114300" cy="127000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grpSp>
            <p:nvGrpSpPr>
              <p:cNvPr id="105486" name="Retângulo 11"/>
              <p:cNvGrpSpPr>
                <a:grpSpLocks/>
              </p:cNvGrpSpPr>
              <p:nvPr/>
            </p:nvGrpSpPr>
            <p:grpSpPr bwMode="auto">
              <a:xfrm>
                <a:off x="5541772" y="6272784"/>
                <a:ext cx="243840" cy="249936"/>
                <a:chOff x="5071872" y="6272784"/>
                <a:chExt cx="243840" cy="249936"/>
              </a:xfrm>
            </p:grpSpPr>
            <p:pic>
              <p:nvPicPr>
                <p:cNvPr id="105494" name="Retângulo 11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071872" y="6272784"/>
                  <a:ext cx="243840" cy="2499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5495" name="Text Box 37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5130800" y="6311900"/>
                  <a:ext cx="127000" cy="139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/>
                  <a:endParaRPr lang="pt-BR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3" name="Retângulo 12"/>
              <p:cNvSpPr/>
              <p:nvPr/>
            </p:nvSpPr>
            <p:spPr>
              <a:xfrm>
                <a:off x="3556000" y="6348946"/>
                <a:ext cx="98270" cy="115354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5490" name="CaixaDeTexto 14"/>
              <p:cNvSpPr txBox="1">
                <a:spLocks noChangeArrowheads="1"/>
              </p:cNvSpPr>
              <p:nvPr/>
            </p:nvSpPr>
            <p:spPr bwMode="auto">
              <a:xfrm>
                <a:off x="3670300" y="5943600"/>
                <a:ext cx="140853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200">
                    <a:latin typeface="Verdana" pitchFamily="34" charset="0"/>
                  </a:rPr>
                  <a:t>Nenhuma</a:t>
                </a:r>
              </a:p>
            </p:txBody>
          </p:sp>
          <p:sp>
            <p:nvSpPr>
              <p:cNvPr id="105491" name="CaixaDeTexto 15"/>
              <p:cNvSpPr txBox="1">
                <a:spLocks noChangeArrowheads="1"/>
              </p:cNvSpPr>
              <p:nvPr/>
            </p:nvSpPr>
            <p:spPr bwMode="auto">
              <a:xfrm>
                <a:off x="5765800" y="5918200"/>
                <a:ext cx="21717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200">
                    <a:latin typeface="Verdana" pitchFamily="34" charset="0"/>
                  </a:rPr>
                  <a:t>De 1 a 3 consultas</a:t>
                </a:r>
              </a:p>
            </p:txBody>
          </p:sp>
          <p:sp>
            <p:nvSpPr>
              <p:cNvPr id="105492" name="CaixaDeTexto 16"/>
              <p:cNvSpPr txBox="1">
                <a:spLocks noChangeArrowheads="1"/>
              </p:cNvSpPr>
              <p:nvPr/>
            </p:nvSpPr>
            <p:spPr bwMode="auto">
              <a:xfrm>
                <a:off x="3683000" y="6273800"/>
                <a:ext cx="17907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200">
                    <a:latin typeface="Verdana" pitchFamily="34" charset="0"/>
                  </a:rPr>
                  <a:t>De 4 a 6 consultas</a:t>
                </a:r>
              </a:p>
            </p:txBody>
          </p:sp>
          <p:sp>
            <p:nvSpPr>
              <p:cNvPr id="105493" name="CaixaDeTexto 17"/>
              <p:cNvSpPr txBox="1">
                <a:spLocks noChangeArrowheads="1"/>
              </p:cNvSpPr>
              <p:nvPr/>
            </p:nvSpPr>
            <p:spPr bwMode="auto">
              <a:xfrm>
                <a:off x="5727700" y="6235700"/>
                <a:ext cx="22606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sz="1200">
                    <a:latin typeface="Verdana" pitchFamily="34" charset="0"/>
                  </a:rPr>
                  <a:t>7 ou mais consultas</a:t>
                </a:r>
              </a:p>
            </p:txBody>
          </p:sp>
        </p:grpSp>
        <p:sp>
          <p:nvSpPr>
            <p:cNvPr id="22" name="Retângulo 21"/>
            <p:cNvSpPr/>
            <p:nvPr/>
          </p:nvSpPr>
          <p:spPr>
            <a:xfrm>
              <a:off x="1936" y="3800"/>
              <a:ext cx="72" cy="8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762000" y="2527300"/>
          <a:ext cx="8640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6498" name="Grupo 13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06502" name="Retângulo 3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SAÚDE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5" name="Conector reto 4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499" name="CaixaDeTexto 5"/>
          <p:cNvSpPr txBox="1">
            <a:spLocks noChangeArrowheads="1"/>
          </p:cNvSpPr>
          <p:nvPr/>
        </p:nvSpPr>
        <p:spPr bwMode="auto">
          <a:xfrm>
            <a:off x="609600" y="64309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>
                <a:latin typeface="Calibri" pitchFamily="34" charset="0"/>
              </a:rPr>
              <a:t>Fonte: DATASUS</a:t>
            </a:r>
          </a:p>
        </p:txBody>
      </p:sp>
      <p:sp>
        <p:nvSpPr>
          <p:cNvPr id="106500" name="CaixaDeTexto 6"/>
          <p:cNvSpPr txBox="1">
            <a:spLocks noChangeArrowheads="1"/>
          </p:cNvSpPr>
          <p:nvPr/>
        </p:nvSpPr>
        <p:spPr bwMode="auto">
          <a:xfrm>
            <a:off x="0" y="12827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Mortalidade neonatal</a:t>
            </a:r>
            <a:r>
              <a:rPr lang="pt-BR" sz="1600" b="1">
                <a:latin typeface="Verdana" pitchFamily="34" charset="0"/>
              </a:rPr>
              <a:t> </a:t>
            </a:r>
          </a:p>
        </p:txBody>
      </p:sp>
      <p:sp>
        <p:nvSpPr>
          <p:cNvPr id="106501" name="CaixaDeTexto 8"/>
          <p:cNvSpPr txBox="1">
            <a:spLocks noChangeArrowheads="1"/>
          </p:cNvSpPr>
          <p:nvPr/>
        </p:nvSpPr>
        <p:spPr bwMode="auto">
          <a:xfrm>
            <a:off x="673100" y="1879600"/>
            <a:ext cx="8699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O número de óbitos na idade de 0 a 27 dias por mil nascidos vivos </a:t>
            </a:r>
            <a:r>
              <a:rPr lang="pt-BR" sz="1400" dirty="0" smtClean="0">
                <a:latin typeface="Calibri" pitchFamily="34" charset="0"/>
              </a:rPr>
              <a:t>no </a:t>
            </a:r>
            <a:r>
              <a:rPr lang="pt-BR" sz="1400" dirty="0">
                <a:latin typeface="Calibri" pitchFamily="34" charset="0"/>
              </a:rPr>
              <a:t>Espírito </a:t>
            </a:r>
            <a:r>
              <a:rPr lang="pt-BR" sz="1400" dirty="0" smtClean="0">
                <a:latin typeface="Calibri" pitchFamily="34" charset="0"/>
              </a:rPr>
              <a:t>Santo manteve-se </a:t>
            </a:r>
            <a:r>
              <a:rPr lang="pt-BR" sz="1400" dirty="0">
                <a:latin typeface="Calibri" pitchFamily="34" charset="0"/>
              </a:rPr>
              <a:t>abaixo dos 12 por mil habitantes no período 2001-2005, </a:t>
            </a:r>
            <a:r>
              <a:rPr lang="pt-BR" sz="1400" dirty="0" smtClean="0">
                <a:latin typeface="Calibri" pitchFamily="34" charset="0"/>
              </a:rPr>
              <a:t>o que segue </a:t>
            </a:r>
            <a:r>
              <a:rPr lang="pt-BR" sz="1400" dirty="0">
                <a:latin typeface="Calibri" pitchFamily="34" charset="0"/>
              </a:rPr>
              <a:t>a tendência da Região Sudeste e se </a:t>
            </a:r>
            <a:r>
              <a:rPr lang="pt-BR" sz="1400" dirty="0" smtClean="0">
                <a:latin typeface="Calibri" pitchFamily="34" charset="0"/>
              </a:rPr>
              <a:t>mantém </a:t>
            </a:r>
            <a:r>
              <a:rPr lang="pt-BR" sz="1400" dirty="0">
                <a:latin typeface="Calibri" pitchFamily="34" charset="0"/>
              </a:rPr>
              <a:t>inferior aos números nacionais.</a:t>
            </a:r>
            <a:r>
              <a:rPr lang="pt-BR" sz="1400" dirty="0">
                <a:latin typeface="Verdana" pitchFamily="34" charset="0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367234" y="3949415"/>
            <a:ext cx="187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n-lt"/>
              </a:rPr>
              <a:t>Número de óbitos (mil nascidos vivos)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07522" name="CaixaDeTexto 8"/>
          <p:cNvSpPr txBox="1">
            <a:spLocks noChangeArrowheads="1"/>
          </p:cNvSpPr>
          <p:nvPr/>
        </p:nvSpPr>
        <p:spPr bwMode="auto">
          <a:xfrm>
            <a:off x="0" y="12827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Mortalidade infantil</a:t>
            </a:r>
            <a:r>
              <a:rPr lang="pt-BR" sz="1600" b="1">
                <a:latin typeface="Verdana" pitchFamily="34" charset="0"/>
              </a:rPr>
              <a:t> </a:t>
            </a:r>
          </a:p>
        </p:txBody>
      </p:sp>
      <p:sp>
        <p:nvSpPr>
          <p:cNvPr id="107523" name="CaixaDeTexto 11"/>
          <p:cNvSpPr txBox="1">
            <a:spLocks noChangeArrowheads="1"/>
          </p:cNvSpPr>
          <p:nvPr/>
        </p:nvSpPr>
        <p:spPr bwMode="auto">
          <a:xfrm>
            <a:off x="673100" y="1752600"/>
            <a:ext cx="8699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No período de 2000 a 2007, a taxa de mortalidade de crianças com menos de 1 ano de idade no Espírito Santo diminuiu 24%. Em todo o período, a taxa do Estado esteve abaixo da nacional e muito próxima à da Região Sudeste. </a:t>
            </a:r>
            <a:endParaRPr lang="pt-BR" sz="1400" dirty="0">
              <a:latin typeface="Calibri" pitchFamily="34" charset="0"/>
            </a:endParaRPr>
          </a:p>
        </p:txBody>
      </p:sp>
      <p:grpSp>
        <p:nvGrpSpPr>
          <p:cNvPr id="107524" name="Grupo 12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07527" name="Retângulo 13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SAÚDE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525" name="CaixaDeTexto 15"/>
          <p:cNvSpPr txBox="1">
            <a:spLocks noChangeArrowheads="1"/>
          </p:cNvSpPr>
          <p:nvPr/>
        </p:nvSpPr>
        <p:spPr bwMode="auto">
          <a:xfrm>
            <a:off x="292100" y="6126163"/>
            <a:ext cx="7670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</a:rPr>
              <a:t>Fonte: SESA-ES - Para o Espírito Santo. Datasus - para a Região Sudeste e Brasil </a:t>
            </a:r>
          </a:p>
          <a:p>
            <a:r>
              <a:rPr lang="pt-BR" sz="1000">
                <a:latin typeface="Calibri" pitchFamily="34" charset="0"/>
              </a:rPr>
              <a:t>Elaboração: Sistema de Informações do IJSN. Notas: (1) Calculada diretamente dos sistemas SIM e SINASC. (2) Média das taxas estaduais, obtidas por método direto ou indireto (estimativa).</a:t>
            </a:r>
          </a:p>
        </p:txBody>
      </p:sp>
      <p:graphicFrame>
        <p:nvGraphicFramePr>
          <p:cNvPr id="10" name="Gráfico 9"/>
          <p:cNvGraphicFramePr/>
          <p:nvPr/>
        </p:nvGraphicFramePr>
        <p:xfrm>
          <a:off x="685800" y="2438400"/>
          <a:ext cx="8640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ixaDeTexto 12"/>
          <p:cNvSpPr txBox="1"/>
          <p:nvPr/>
        </p:nvSpPr>
        <p:spPr>
          <a:xfrm rot="16200000">
            <a:off x="-405332" y="4000217"/>
            <a:ext cx="187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n-lt"/>
              </a:rPr>
              <a:t>Número de óbitos (mil nascidos vivos)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upo 13"/>
          <p:cNvGrpSpPr>
            <a:grpSpLocks/>
          </p:cNvGrpSpPr>
          <p:nvPr/>
        </p:nvGrpSpPr>
        <p:grpSpPr bwMode="auto">
          <a:xfrm>
            <a:off x="279400" y="463550"/>
            <a:ext cx="9626600" cy="1035050"/>
            <a:chOff x="558798" y="742950"/>
            <a:chExt cx="9626601" cy="1034707"/>
          </a:xfrm>
        </p:grpSpPr>
        <p:sp>
          <p:nvSpPr>
            <p:cNvPr id="47107" name="Retângulo 6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b="1" dirty="0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1400" b="1" dirty="0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400" b="1" dirty="0">
                  <a:solidFill>
                    <a:srgbClr val="558ED5"/>
                  </a:solidFill>
                  <a:latin typeface="Calibri" pitchFamily="34" charset="0"/>
                </a:rPr>
                <a:t>SUMÁRIO</a:t>
              </a:r>
            </a:p>
            <a:p>
              <a:pPr algn="ctr"/>
              <a:r>
                <a:rPr lang="pt-BR" sz="2000" b="1" dirty="0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8" name="Conector reto 7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55600" y="1354691"/>
          <a:ext cx="9360000" cy="4754006"/>
        </p:xfrm>
        <a:graphic>
          <a:graphicData uri="http://schemas.openxmlformats.org/drawingml/2006/table">
            <a:tbl>
              <a:tblPr/>
              <a:tblGrid>
                <a:gridCol w="8621357"/>
                <a:gridCol w="738643"/>
              </a:tblGrid>
              <a:tr h="283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MERCADO DE TRABALHO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.............................................................................................................................................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População economicamente ativa </a:t>
                      </a:r>
                      <a:r>
                        <a:rPr lang="pt-BR" sz="1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versus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população não economicamente ativa – Espírito Santo 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Razão de dependência (10 anos ou mais) 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Razão de dependência (15 anos ou mais)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Nível de ocupação (10 anos ou mais)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Nível de ocupação (15 anos ou mais)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Nível de ocupação das pessoas de 5 a 17 anos de idade (trabalho infantil)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43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Pessoas de 10 anos ou mais de idade, ocupadas na semana de referência segundo anos de estudo - 2001, 2006 e 2007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Nível de desocupação (10 anos ou mais)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Nível de desocupação (15 anos ou mais)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População em idade ativa – Espírito Santo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Taxa de atividade (10 anos ou mais)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Taxa de atividade (15 anos ou mais)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Posição na ocupação no trabalho principal – ES: todas pessoas ocupadas (10 anos ou mais)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</a:t>
                      </a: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Posição na ocupação no trabalho principal – ES: pessoas ocupadas em atividade agrícola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</a:t>
                      </a: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Posição na ocupação no trabalho principal – ES: pessoas ocupadas em atividade não-agrícola 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95</a:t>
                      </a:r>
                      <a:endParaRPr lang="pt-BR" sz="14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grpSp>
        <p:nvGrpSpPr>
          <p:cNvPr id="109570" name="Grupo 12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09575" name="Retângulo 4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SAÚDE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6" name="Conector reto 5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571" name="CaixaDeTexto 6"/>
          <p:cNvSpPr txBox="1">
            <a:spLocks noChangeArrowheads="1"/>
          </p:cNvSpPr>
          <p:nvPr/>
        </p:nvSpPr>
        <p:spPr bwMode="auto">
          <a:xfrm>
            <a:off x="0" y="12827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Mortalidade até 5 anos de idade</a:t>
            </a:r>
            <a:r>
              <a:rPr lang="pt-BR" sz="1600" b="1">
                <a:latin typeface="Verdana" pitchFamily="34" charset="0"/>
              </a:rPr>
              <a:t> </a:t>
            </a:r>
          </a:p>
        </p:txBody>
      </p:sp>
      <p:sp>
        <p:nvSpPr>
          <p:cNvPr id="109572" name="CaixaDeTexto 7"/>
          <p:cNvSpPr txBox="1">
            <a:spLocks noChangeArrowheads="1"/>
          </p:cNvSpPr>
          <p:nvPr/>
        </p:nvSpPr>
        <p:spPr bwMode="auto">
          <a:xfrm>
            <a:off x="469900" y="64309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</a:rPr>
              <a:t>Fonte: DATASUS</a:t>
            </a:r>
          </a:p>
        </p:txBody>
      </p:sp>
      <p:sp>
        <p:nvSpPr>
          <p:cNvPr id="109573" name="CaixaDeTexto 8"/>
          <p:cNvSpPr txBox="1">
            <a:spLocks noChangeArrowheads="1"/>
          </p:cNvSpPr>
          <p:nvPr/>
        </p:nvSpPr>
        <p:spPr bwMode="auto">
          <a:xfrm>
            <a:off x="673100" y="1765300"/>
            <a:ext cx="8699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O nível de mortalidade até 5 anos de idade expressa as condições socioeconômicas e de </a:t>
            </a:r>
            <a:r>
              <a:rPr lang="pt-BR" sz="1400" dirty="0" smtClean="0">
                <a:latin typeface="Calibri" pitchFamily="34" charset="0"/>
              </a:rPr>
              <a:t>infra-estrutura, </a:t>
            </a:r>
            <a:r>
              <a:rPr lang="pt-BR" sz="1400" dirty="0">
                <a:latin typeface="Calibri" pitchFamily="34" charset="0"/>
              </a:rPr>
              <a:t>que condicionam a desnutrição infantil e as infecções a ela associadas. O Espírito Santo apresentou, no período 2001-2005, taxas inferiores às nacionais e às regionais, mantendo-se em um patamar de 17 mortes por mil </a:t>
            </a:r>
            <a:r>
              <a:rPr lang="pt-BR" sz="1400" dirty="0" smtClean="0">
                <a:latin typeface="Calibri" pitchFamily="34" charset="0"/>
              </a:rPr>
              <a:t>pessoas dessa faixa etária.</a:t>
            </a:r>
            <a:endParaRPr lang="pt-BR" sz="1400" dirty="0">
              <a:latin typeface="Calibri" pitchFamily="34" charset="0"/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673100" y="2717800"/>
          <a:ext cx="8640000" cy="375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/>
          <p:cNvSpPr txBox="1"/>
          <p:nvPr/>
        </p:nvSpPr>
        <p:spPr>
          <a:xfrm rot="16200000">
            <a:off x="-430733" y="4139916"/>
            <a:ext cx="187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n-lt"/>
              </a:rPr>
              <a:t>Número de óbitos (mil nascidos vivos)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3" name="Grupo 1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10629" name="Retângulo 2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SAÚDE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749300" y="1757363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A oferta de serviços básicos de saúde pode ser medida pelo número de médicos e de leitos disponíveis à população. No Espírito Santo, em 2007, o número de médicos por mil habitantes foi superior à média apresentada pela Região Sudeste e pelo Brasil. No entanto, no que se refere ao número de leitos do SUS por mil habitantes, o Estado se manteve abaixo </a:t>
            </a:r>
            <a:r>
              <a:rPr lang="pt-BR" sz="1400" dirty="0" smtClean="0">
                <a:latin typeface="Calibri" pitchFamily="34" charset="0"/>
              </a:rPr>
              <a:t>de ambas as médias.</a:t>
            </a:r>
            <a:endParaRPr lang="pt-BR" sz="1400" dirty="0">
              <a:latin typeface="Calibri" pitchFamily="34" charset="0"/>
            </a:endParaRPr>
          </a:p>
        </p:txBody>
      </p:sp>
      <p:graphicFrame>
        <p:nvGraphicFramePr>
          <p:cNvPr id="6" name="Group 35"/>
          <p:cNvGraphicFramePr>
            <a:graphicFrameLocks noGrp="1"/>
          </p:cNvGraphicFramePr>
          <p:nvPr/>
        </p:nvGraphicFramePr>
        <p:xfrm>
          <a:off x="2290763" y="2903538"/>
          <a:ext cx="5482323" cy="1452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1425"/>
                <a:gridCol w="890898"/>
              </a:tblGrid>
              <a:tr h="647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Número de médicos por 1.000 habitantes – 2007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Espírito Santo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5,14 </a:t>
                      </a:r>
                      <a:endParaRPr kumimoji="0" lang="pt-B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</a:tr>
              <a:tr h="268288">
                <a:tc>
                  <a:txBody>
                    <a:bodyPr/>
                    <a:lstStyle/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Região Sudeste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4,13 </a:t>
                      </a:r>
                      <a:endParaRPr kumimoji="0" lang="pt-B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</a:tr>
              <a:tr h="268288">
                <a:tc>
                  <a:txBody>
                    <a:bodyPr/>
                    <a:lstStyle/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Brasil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3,34 </a:t>
                      </a:r>
                      <a:endParaRPr kumimoji="0" lang="pt-B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260600" y="4679950"/>
          <a:ext cx="5496069" cy="1530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3364"/>
                <a:gridCol w="892705"/>
              </a:tblGrid>
              <a:tr h="611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Número de leitos do SUS por 1.000 habitantes – 2007</a:t>
                      </a:r>
                    </a:p>
                  </a:txBody>
                  <a:tcPr marL="9525" marR="9525" marT="9525" marB="0" anchor="ctr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Espírito Santo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1,79</a:t>
                      </a:r>
                      <a:endParaRPr kumimoji="0" lang="pt-B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Região Sudeste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2,33</a:t>
                      </a:r>
                      <a:endParaRPr kumimoji="0" lang="pt-B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Brasil</a:t>
                      </a:r>
                    </a:p>
                  </a:txBody>
                  <a:tcPr marL="9525" marR="9525" marT="952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2,45</a:t>
                      </a:r>
                      <a:endParaRPr kumimoji="0" lang="pt-B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0627" name="CaixaDeTexto 7"/>
          <p:cNvSpPr txBox="1">
            <a:spLocks noChangeArrowheads="1"/>
          </p:cNvSpPr>
          <p:nvPr/>
        </p:nvSpPr>
        <p:spPr bwMode="auto">
          <a:xfrm>
            <a:off x="0" y="1287463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Oferta de serviços básicos de saúde</a:t>
            </a:r>
          </a:p>
        </p:txBody>
      </p:sp>
      <p:sp>
        <p:nvSpPr>
          <p:cNvPr id="110628" name="Text Box 4"/>
          <p:cNvSpPr txBox="1">
            <a:spLocks noChangeArrowheads="1"/>
          </p:cNvSpPr>
          <p:nvPr/>
        </p:nvSpPr>
        <p:spPr bwMode="auto">
          <a:xfrm>
            <a:off x="2146300" y="6446838"/>
            <a:ext cx="1436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Verdana" pitchFamily="34" charset="0"/>
              </a:rPr>
              <a:t> </a:t>
            </a:r>
            <a:r>
              <a:rPr lang="pt-BR" sz="1000">
                <a:latin typeface="Calibri" pitchFamily="34" charset="0"/>
              </a:rPr>
              <a:t>Fonte: IBGE e DATASUS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1435100" y="2501900"/>
          <a:ext cx="7378700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1618" name="Grupo 3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11622" name="Retângulo 4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SAÚDE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6" name="Conector reto 5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619" name="CaixaDeTexto 6"/>
          <p:cNvSpPr txBox="1">
            <a:spLocks noChangeArrowheads="1"/>
          </p:cNvSpPr>
          <p:nvPr/>
        </p:nvSpPr>
        <p:spPr bwMode="auto">
          <a:xfrm>
            <a:off x="254000" y="64309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</a:rPr>
              <a:t>Fonte: DATASUS, 2005.</a:t>
            </a:r>
          </a:p>
        </p:txBody>
      </p:sp>
      <p:sp>
        <p:nvSpPr>
          <p:cNvPr id="111620" name="CaixaDeTexto 7"/>
          <p:cNvSpPr txBox="1">
            <a:spLocks noChangeArrowheads="1"/>
          </p:cNvSpPr>
          <p:nvPr/>
        </p:nvSpPr>
        <p:spPr bwMode="auto">
          <a:xfrm>
            <a:off x="0" y="1274763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 smtClean="0">
                <a:latin typeface="Calibri" pitchFamily="34" charset="0"/>
              </a:rPr>
              <a:t>Composição das internações hospitalares </a:t>
            </a:r>
            <a:r>
              <a:rPr lang="pt-BR" sz="2000" b="1" dirty="0">
                <a:latin typeface="Calibri" pitchFamily="34" charset="0"/>
              </a:rPr>
              <a:t>– Espírito Santo</a:t>
            </a:r>
          </a:p>
        </p:txBody>
      </p:sp>
      <p:sp>
        <p:nvSpPr>
          <p:cNvPr id="111621" name="CaixaDeTexto 8"/>
          <p:cNvSpPr txBox="1">
            <a:spLocks noChangeArrowheads="1"/>
          </p:cNvSpPr>
          <p:nvPr/>
        </p:nvSpPr>
        <p:spPr bwMode="auto">
          <a:xfrm>
            <a:off x="406400" y="1714500"/>
            <a:ext cx="8839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Em 2005, os maiores números de internações no </a:t>
            </a:r>
            <a:r>
              <a:rPr lang="pt-BR" sz="1400" dirty="0" smtClean="0">
                <a:latin typeface="Calibri" pitchFamily="34" charset="0"/>
              </a:rPr>
              <a:t>Espírito Santo ocorreram devido a: gravidez, parto ou </a:t>
            </a:r>
            <a:r>
              <a:rPr lang="pt-BR" sz="1400" dirty="0" err="1" smtClean="0">
                <a:latin typeface="Calibri" pitchFamily="34" charset="0"/>
              </a:rPr>
              <a:t>puerpério</a:t>
            </a:r>
            <a:r>
              <a:rPr lang="pt-BR" sz="1400" dirty="0" smtClean="0">
                <a:latin typeface="Calibri" pitchFamily="34" charset="0"/>
              </a:rPr>
              <a:t> (24%); doenças do aparelho respiratório (12%); doenças do aparelho circulatório (12</a:t>
            </a:r>
            <a:r>
              <a:rPr lang="pt-BR" sz="1400" dirty="0">
                <a:latin typeface="Calibri" pitchFamily="34" charset="0"/>
              </a:rPr>
              <a:t>%). Causas externas é um grupo de causa responsável por 6% das internações.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1" name="Grupo 1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2"/>
          </a:xfrm>
        </p:grpSpPr>
        <p:sp>
          <p:nvSpPr>
            <p:cNvPr id="112646" name="Retângulo 2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SAÚDE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673098" y="1430111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42" name="CaixaDeTexto 4"/>
          <p:cNvSpPr txBox="1">
            <a:spLocks noChangeArrowheads="1"/>
          </p:cNvSpPr>
          <p:nvPr/>
        </p:nvSpPr>
        <p:spPr bwMode="auto">
          <a:xfrm>
            <a:off x="254000" y="6430963"/>
            <a:ext cx="7670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</a:rPr>
              <a:t>Fonte: DATASUS, 2005.</a:t>
            </a:r>
          </a:p>
        </p:txBody>
      </p:sp>
      <p:sp>
        <p:nvSpPr>
          <p:cNvPr id="112643" name="CaixaDeTexto 5"/>
          <p:cNvSpPr txBox="1">
            <a:spLocks noChangeArrowheads="1"/>
          </p:cNvSpPr>
          <p:nvPr/>
        </p:nvSpPr>
        <p:spPr bwMode="auto">
          <a:xfrm>
            <a:off x="0" y="12573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latin typeface="Calibri" pitchFamily="34" charset="0"/>
              </a:rPr>
              <a:t>Mortalidade por grupo de </a:t>
            </a:r>
            <a:r>
              <a:rPr lang="pt-BR" sz="2000" b="1" dirty="0" smtClean="0">
                <a:latin typeface="Calibri" pitchFamily="34" charset="0"/>
              </a:rPr>
              <a:t>causas </a:t>
            </a:r>
            <a:r>
              <a:rPr lang="pt-BR" sz="2000" b="1" dirty="0">
                <a:latin typeface="Calibri" pitchFamily="34" charset="0"/>
              </a:rPr>
              <a:t>– Espírito Santo</a:t>
            </a:r>
          </a:p>
        </p:txBody>
      </p:sp>
      <p:graphicFrame>
        <p:nvGraphicFramePr>
          <p:cNvPr id="7" name="Gráfico 6"/>
          <p:cNvGraphicFramePr/>
          <p:nvPr/>
        </p:nvGraphicFramePr>
        <p:xfrm>
          <a:off x="736600" y="2933700"/>
          <a:ext cx="86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635000" y="1825625"/>
            <a:ext cx="8699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Em 2005, a maior parte dos óbitos registrados no Espírito Santo </a:t>
            </a:r>
            <a:r>
              <a:rPr lang="pt-BR" sz="1400" dirty="0" smtClean="0">
                <a:latin typeface="Calibri" pitchFamily="34" charset="0"/>
              </a:rPr>
              <a:t>ocorreu, </a:t>
            </a:r>
            <a:r>
              <a:rPr lang="pt-BR" sz="1400" dirty="0">
                <a:latin typeface="Calibri" pitchFamily="34" charset="0"/>
              </a:rPr>
              <a:t>em primeiro lugar, devido a causas externas (25%). Em seguida temos doenças infecciosas e parasitárias (13%) e doenças do aparelho respiratório (13%).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5" name="Grupo 2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13670" name="Retângulo 3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SAÚDE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5" name="Conector reto 4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666" name="CaixaDeTexto 5"/>
          <p:cNvSpPr txBox="1">
            <a:spLocks noChangeArrowheads="1"/>
          </p:cNvSpPr>
          <p:nvPr/>
        </p:nvSpPr>
        <p:spPr bwMode="auto">
          <a:xfrm>
            <a:off x="0" y="12573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Mortalidade por tipo de causa - População total, Espírito Santo</a:t>
            </a:r>
          </a:p>
        </p:txBody>
      </p:sp>
      <p:sp>
        <p:nvSpPr>
          <p:cNvPr id="113667" name="Rectangle 1"/>
          <p:cNvSpPr>
            <a:spLocks noChangeArrowheads="1"/>
          </p:cNvSpPr>
          <p:nvPr/>
        </p:nvSpPr>
        <p:spPr bwMode="auto">
          <a:xfrm>
            <a:off x="214313" y="6445250"/>
            <a:ext cx="73548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000"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Fonte: Ministério da Saúde (Datasus) e Secretaria de Estado da Saúde (SESA). Elaboração: Equipe de Estudos Sociais (IJSN)</a:t>
            </a:r>
          </a:p>
        </p:txBody>
      </p:sp>
      <p:sp>
        <p:nvSpPr>
          <p:cNvPr id="113668" name="CaixaDeTexto 7"/>
          <p:cNvSpPr txBox="1">
            <a:spLocks noChangeArrowheads="1"/>
          </p:cNvSpPr>
          <p:nvPr/>
        </p:nvSpPr>
        <p:spPr bwMode="auto">
          <a:xfrm>
            <a:off x="792163" y="1844675"/>
            <a:ext cx="8599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Em 2007, 3,9 mil pessoas morreram no Espírito Santo devido a causas </a:t>
            </a:r>
            <a:r>
              <a:rPr lang="pt-BR" sz="1400" dirty="0" smtClean="0">
                <a:latin typeface="Calibri" pitchFamily="34" charset="0"/>
              </a:rPr>
              <a:t>externas. </a:t>
            </a:r>
            <a:r>
              <a:rPr lang="pt-BR" sz="1400" dirty="0">
                <a:latin typeface="Calibri" pitchFamily="34" charset="0"/>
              </a:rPr>
              <a:t>Esse número foi 6% maior do que o do ano anterior (3,6 mil), o que indica </a:t>
            </a:r>
            <a:r>
              <a:rPr lang="pt-BR" sz="1400" dirty="0" smtClean="0">
                <a:latin typeface="Calibri" pitchFamily="34" charset="0"/>
              </a:rPr>
              <a:t>variação </a:t>
            </a:r>
            <a:r>
              <a:rPr lang="pt-BR" sz="1400" dirty="0">
                <a:latin typeface="Calibri" pitchFamily="34" charset="0"/>
              </a:rPr>
              <a:t>superior à média anual do período  2000-2007 (3,5%).</a:t>
            </a:r>
          </a:p>
        </p:txBody>
      </p:sp>
      <p:graphicFrame>
        <p:nvGraphicFramePr>
          <p:cNvPr id="9" name="Gráfico 1"/>
          <p:cNvGraphicFramePr>
            <a:graphicFrameLocks noGrp="1"/>
          </p:cNvGraphicFramePr>
          <p:nvPr/>
        </p:nvGraphicFramePr>
        <p:xfrm>
          <a:off x="687387" y="2867025"/>
          <a:ext cx="86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/>
          <p:cNvSpPr txBox="1"/>
          <p:nvPr/>
        </p:nvSpPr>
        <p:spPr>
          <a:xfrm rot="16200000">
            <a:off x="-418033" y="3945526"/>
            <a:ext cx="187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n-lt"/>
              </a:rPr>
              <a:t>Número de óbitos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89" name="Grupo 2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14694" name="Retângulo 3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SAÚDE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5" name="Conector reto 4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690" name="CaixaDeTexto 5"/>
          <p:cNvSpPr txBox="1">
            <a:spLocks noChangeArrowheads="1"/>
          </p:cNvSpPr>
          <p:nvPr/>
        </p:nvSpPr>
        <p:spPr bwMode="auto">
          <a:xfrm>
            <a:off x="0" y="12573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Mortalidade por tipo de causa externa – População total, Espírito Santo</a:t>
            </a:r>
          </a:p>
        </p:txBody>
      </p:sp>
      <p:sp>
        <p:nvSpPr>
          <p:cNvPr id="114691" name="Rectangle 1"/>
          <p:cNvSpPr>
            <a:spLocks noChangeArrowheads="1"/>
          </p:cNvSpPr>
          <p:nvPr/>
        </p:nvSpPr>
        <p:spPr bwMode="auto">
          <a:xfrm>
            <a:off x="214313" y="6445250"/>
            <a:ext cx="73548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000"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Fonte: Ministério da Saúde (Datasus) e Secretaria de Estado da Saúde (SESA). Elaboração: Equipe de Estudos Sociais (IJSN)</a:t>
            </a:r>
          </a:p>
        </p:txBody>
      </p:sp>
      <p:sp>
        <p:nvSpPr>
          <p:cNvPr id="114692" name="CaixaDeTexto 7"/>
          <p:cNvSpPr txBox="1">
            <a:spLocks noChangeArrowheads="1"/>
          </p:cNvSpPr>
          <p:nvPr/>
        </p:nvSpPr>
        <p:spPr bwMode="auto">
          <a:xfrm>
            <a:off x="792163" y="1844675"/>
            <a:ext cx="85994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Dentre </a:t>
            </a:r>
            <a:r>
              <a:rPr lang="pt-BR" sz="1400" dirty="0">
                <a:latin typeface="Calibri" pitchFamily="34" charset="0"/>
              </a:rPr>
              <a:t>os registros de óbitos </a:t>
            </a:r>
            <a:r>
              <a:rPr lang="pt-BR" sz="1400" dirty="0" smtClean="0">
                <a:latin typeface="Calibri" pitchFamily="34" charset="0"/>
              </a:rPr>
              <a:t>por </a:t>
            </a:r>
            <a:r>
              <a:rPr lang="pt-BR" sz="1400" dirty="0">
                <a:latin typeface="Calibri" pitchFamily="34" charset="0"/>
              </a:rPr>
              <a:t>causas externas, destacam-se os homicídios, os acidentes de transportes e os suicídios. Em 2007, o Estado registrou um total de 3.055 mortes por violência conjunta, em que 1.872 foram por homicídio (61%), 1.049 por acidente de transporte (34%) e 134 por suicídio (5%). 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685800" y="2844800"/>
          <a:ext cx="86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 rot="16200000">
            <a:off x="-341833" y="4097926"/>
            <a:ext cx="187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n-lt"/>
              </a:rPr>
              <a:t>Número de óbitos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3" name="Grupo 1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15718" name="Retângulo 2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SAÚDE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4" name="Conector reto 3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714" name="CaixaDeTexto 5"/>
          <p:cNvSpPr txBox="1">
            <a:spLocks noChangeArrowheads="1"/>
          </p:cNvSpPr>
          <p:nvPr/>
        </p:nvSpPr>
        <p:spPr bwMode="auto">
          <a:xfrm>
            <a:off x="0" y="12573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Mortalidade por tipo de causa externa – População total e  jovem, Espírito Santo</a:t>
            </a:r>
          </a:p>
        </p:txBody>
      </p:sp>
      <p:sp>
        <p:nvSpPr>
          <p:cNvPr id="115715" name="Rectangle 1"/>
          <p:cNvSpPr>
            <a:spLocks noChangeArrowheads="1"/>
          </p:cNvSpPr>
          <p:nvPr/>
        </p:nvSpPr>
        <p:spPr bwMode="auto">
          <a:xfrm>
            <a:off x="214313" y="6445250"/>
            <a:ext cx="73548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000"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Fonte: Ministério da Saúde (Datasus) e Secretaria de Estado da Saúde (SESA). Elaboração: Equipe de Estudos Sociais (IJSN)</a:t>
            </a:r>
          </a:p>
        </p:txBody>
      </p:sp>
      <p:sp>
        <p:nvSpPr>
          <p:cNvPr id="115716" name="CaixaDeTexto 7"/>
          <p:cNvSpPr txBox="1">
            <a:spLocks noChangeArrowheads="1"/>
          </p:cNvSpPr>
          <p:nvPr/>
        </p:nvSpPr>
        <p:spPr bwMode="auto">
          <a:xfrm>
            <a:off x="728663" y="1666875"/>
            <a:ext cx="85994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Um número significante de registro de óbitos por causas externas se refere à população jovem. No Espírito Santo, quase 60% dos homicídios ocorridos em 2007 se referiam a pessoas com idade entre 15 e 24 anos, enquanto 30% das mortes por acidente de transporte correspondiam a pessoas dessa faixa etária. No caso do suicídio, a participação da população jovem no total de registros, apesar de inferior, chega aos 15%.</a:t>
            </a:r>
            <a:r>
              <a:rPr lang="pt-BR" sz="1400" dirty="0">
                <a:latin typeface="Verdana" pitchFamily="34" charset="0"/>
              </a:rPr>
              <a:t> 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609600" y="2819400"/>
          <a:ext cx="86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 rot="16200000">
            <a:off x="-341833" y="4097926"/>
            <a:ext cx="187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n-lt"/>
              </a:rPr>
              <a:t>Número de óbitos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upo 2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16743" name="Retângulo 3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SAÚDE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5" name="Conector reto 4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738" name="CaixaDeTexto 5"/>
          <p:cNvSpPr txBox="1">
            <a:spLocks noChangeArrowheads="1"/>
          </p:cNvSpPr>
          <p:nvPr/>
        </p:nvSpPr>
        <p:spPr bwMode="auto">
          <a:xfrm>
            <a:off x="0" y="12573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latin typeface="Calibri" pitchFamily="34" charset="0"/>
              </a:rPr>
              <a:t>Evolução da taxa de homicídio </a:t>
            </a:r>
            <a:r>
              <a:rPr lang="pt-BR" sz="2000" b="1" dirty="0" smtClean="0">
                <a:latin typeface="Calibri" pitchFamily="34" charset="0"/>
              </a:rPr>
              <a:t>– Espírito </a:t>
            </a:r>
            <a:r>
              <a:rPr lang="pt-BR" sz="2000" b="1" dirty="0">
                <a:latin typeface="Calibri" pitchFamily="34" charset="0"/>
              </a:rPr>
              <a:t>Santo</a:t>
            </a:r>
          </a:p>
        </p:txBody>
      </p:sp>
      <p:sp>
        <p:nvSpPr>
          <p:cNvPr id="116739" name="Rectangle 1"/>
          <p:cNvSpPr>
            <a:spLocks noChangeArrowheads="1"/>
          </p:cNvSpPr>
          <p:nvPr/>
        </p:nvSpPr>
        <p:spPr bwMode="auto">
          <a:xfrm>
            <a:off x="214313" y="6445250"/>
            <a:ext cx="73548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000"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Fonte: Ministério da Saúde (Datasus) e Secretaria de Estado da Saúde (SESA). Elaboração: Equipe de Estudos Sociais (IJSN)</a:t>
            </a:r>
          </a:p>
        </p:txBody>
      </p:sp>
      <p:sp>
        <p:nvSpPr>
          <p:cNvPr id="116740" name="CaixaDeTexto 7"/>
          <p:cNvSpPr txBox="1">
            <a:spLocks noChangeArrowheads="1"/>
          </p:cNvSpPr>
          <p:nvPr/>
        </p:nvSpPr>
        <p:spPr bwMode="auto">
          <a:xfrm>
            <a:off x="741363" y="1793875"/>
            <a:ext cx="8599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Ao longo dos últimos 16 anos a taxa de homicídios do Espírito Santo oscilou dentro de uma amplitude de 32 a 57,5 mortes por 100 mil habitantes, atingindo o </a:t>
            </a:r>
            <a:r>
              <a:rPr lang="pt-BR" sz="1400" dirty="0" smtClean="0">
                <a:latin typeface="Calibri" pitchFamily="34" charset="0"/>
              </a:rPr>
              <a:t>pico </a:t>
            </a:r>
            <a:r>
              <a:rPr lang="pt-BR" sz="1400" dirty="0">
                <a:latin typeface="Calibri" pitchFamily="34" charset="0"/>
              </a:rPr>
              <a:t>de </a:t>
            </a:r>
            <a:r>
              <a:rPr lang="pt-BR" sz="1400" dirty="0" smtClean="0">
                <a:latin typeface="Calibri" pitchFamily="34" charset="0"/>
              </a:rPr>
              <a:t>57,5 </a:t>
            </a:r>
            <a:r>
              <a:rPr lang="pt-BR" sz="1400" dirty="0">
                <a:latin typeface="Calibri" pitchFamily="34" charset="0"/>
              </a:rPr>
              <a:t>mortes por 100 mil habitantes em 1998.</a:t>
            </a:r>
          </a:p>
        </p:txBody>
      </p:sp>
      <p:graphicFrame>
        <p:nvGraphicFramePr>
          <p:cNvPr id="9" name="Gráfico 8"/>
          <p:cNvGraphicFramePr/>
          <p:nvPr/>
        </p:nvGraphicFramePr>
        <p:xfrm>
          <a:off x="824815" y="2689464"/>
          <a:ext cx="86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4200" y="3289300"/>
            <a:ext cx="400110" cy="19304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pt-BR" sz="1400" b="1" dirty="0" smtClean="0">
                <a:latin typeface="+mn-lt"/>
              </a:rPr>
              <a:t>Por  100.000 habitantes</a:t>
            </a:r>
            <a:endParaRPr lang="pt-BR" sz="1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/>
        </p:nvGraphicFramePr>
        <p:xfrm>
          <a:off x="581868" y="2734915"/>
          <a:ext cx="86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7762" name="Grupo 2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17766" name="Retângulo 3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SAÚDE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5" name="Conector reto 4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763" name="CaixaDeTexto 5"/>
          <p:cNvSpPr txBox="1">
            <a:spLocks noChangeArrowheads="1"/>
          </p:cNvSpPr>
          <p:nvPr/>
        </p:nvSpPr>
        <p:spPr bwMode="auto">
          <a:xfrm>
            <a:off x="0" y="12573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latin typeface="Calibri" pitchFamily="34" charset="0"/>
              </a:rPr>
              <a:t>Evolução da taxa de homicídios – Estados do </a:t>
            </a:r>
            <a:r>
              <a:rPr lang="pt-BR" sz="2000" b="1" dirty="0" smtClean="0">
                <a:latin typeface="Calibri" pitchFamily="34" charset="0"/>
              </a:rPr>
              <a:t>Sudeste, </a:t>
            </a:r>
            <a:r>
              <a:rPr lang="pt-BR" sz="2000" b="1" dirty="0">
                <a:latin typeface="Calibri" pitchFamily="34" charset="0"/>
              </a:rPr>
              <a:t>1991 a 2005</a:t>
            </a:r>
          </a:p>
        </p:txBody>
      </p:sp>
      <p:sp>
        <p:nvSpPr>
          <p:cNvPr id="117764" name="Rectangle 1"/>
          <p:cNvSpPr>
            <a:spLocks noChangeArrowheads="1"/>
          </p:cNvSpPr>
          <p:nvPr/>
        </p:nvSpPr>
        <p:spPr bwMode="auto">
          <a:xfrm>
            <a:off x="214313" y="6445250"/>
            <a:ext cx="73548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000" dirty="0"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Fonte: Ministério da Saúde (</a:t>
            </a:r>
            <a:r>
              <a:rPr lang="pt-BR" sz="1000" dirty="0" err="1"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Datasus</a:t>
            </a:r>
            <a:r>
              <a:rPr lang="pt-BR" sz="1000" dirty="0" smtClean="0"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). </a:t>
            </a:r>
            <a:r>
              <a:rPr lang="pt-BR" sz="1000" dirty="0"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Elaboração: Equipe de Estudos Sociais (IJSN)</a:t>
            </a:r>
          </a:p>
        </p:txBody>
      </p:sp>
      <p:sp>
        <p:nvSpPr>
          <p:cNvPr id="117765" name="CaixaDeTexto 7"/>
          <p:cNvSpPr txBox="1">
            <a:spLocks noChangeArrowheads="1"/>
          </p:cNvSpPr>
          <p:nvPr/>
        </p:nvSpPr>
        <p:spPr bwMode="auto">
          <a:xfrm>
            <a:off x="728663" y="1755775"/>
            <a:ext cx="8599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O </a:t>
            </a:r>
            <a:r>
              <a:rPr lang="pt-BR" sz="1400" dirty="0">
                <a:latin typeface="Calibri" pitchFamily="34" charset="0"/>
              </a:rPr>
              <a:t>Espírito Santo tem apresentado uma taxa de homicídios acima das taxas de São Paulo e de Minas </a:t>
            </a:r>
            <a:r>
              <a:rPr lang="pt-BR" sz="1400" dirty="0" smtClean="0">
                <a:latin typeface="Calibri" pitchFamily="34" charset="0"/>
              </a:rPr>
              <a:t>Gerais e tem mantido taxa inferior à do </a:t>
            </a:r>
            <a:r>
              <a:rPr lang="pt-BR" sz="1400" dirty="0">
                <a:latin typeface="Calibri" pitchFamily="34" charset="0"/>
              </a:rPr>
              <a:t>Rio de Janeiro, </a:t>
            </a:r>
            <a:r>
              <a:rPr lang="pt-BR" sz="1400" dirty="0" smtClean="0">
                <a:latin typeface="Calibri" pitchFamily="34" charset="0"/>
              </a:rPr>
              <a:t>na </a:t>
            </a:r>
            <a:r>
              <a:rPr lang="pt-BR" sz="1400" dirty="0">
                <a:latin typeface="Calibri" pitchFamily="34" charset="0"/>
              </a:rPr>
              <a:t>maior parte do tempo (1991-2005).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5" name="Grupo 2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18791" name="Retângulo 3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SAÚDE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5" name="Conector reto 4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786" name="CaixaDeTexto 5"/>
          <p:cNvSpPr txBox="1">
            <a:spLocks noChangeArrowheads="1"/>
          </p:cNvSpPr>
          <p:nvPr/>
        </p:nvSpPr>
        <p:spPr bwMode="auto">
          <a:xfrm>
            <a:off x="0" y="1257300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latin typeface="Calibri" pitchFamily="34" charset="0"/>
              </a:rPr>
              <a:t>Evolução da mortalidade por acidentes de transporte - </a:t>
            </a:r>
            <a:r>
              <a:rPr lang="pt-BR" sz="2000" b="1" dirty="0" smtClean="0">
                <a:latin typeface="Calibri" pitchFamily="34" charset="0"/>
              </a:rPr>
              <a:t>Espírito Santo, 1991 a 2007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118787" name="Rectangle 1"/>
          <p:cNvSpPr>
            <a:spLocks noChangeArrowheads="1"/>
          </p:cNvSpPr>
          <p:nvPr/>
        </p:nvSpPr>
        <p:spPr bwMode="auto">
          <a:xfrm>
            <a:off x="214313" y="6445250"/>
            <a:ext cx="73548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000"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Fonte: Ministério da Saúde (Datasus) e Secretaria de Estado da Saúde (SESA). Elaboração: Equipe de Estudos Sociais (IJSN)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698500" y="2857500"/>
          <a:ext cx="86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8789" name="CaixaDeTexto 7"/>
          <p:cNvSpPr txBox="1">
            <a:spLocks noChangeArrowheads="1"/>
          </p:cNvSpPr>
          <p:nvPr/>
        </p:nvSpPr>
        <p:spPr bwMode="auto">
          <a:xfrm>
            <a:off x="728663" y="1920875"/>
            <a:ext cx="8599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No </a:t>
            </a:r>
            <a:r>
              <a:rPr lang="pt-BR" sz="1400" dirty="0">
                <a:latin typeface="Calibri" pitchFamily="34" charset="0"/>
              </a:rPr>
              <a:t>Espírito </a:t>
            </a:r>
            <a:r>
              <a:rPr lang="pt-BR" sz="1400" dirty="0" smtClean="0">
                <a:latin typeface="Calibri" pitchFamily="34" charset="0"/>
              </a:rPr>
              <a:t>Santo, o número de óbitos por acidente de transporte permaneceu </a:t>
            </a:r>
            <a:r>
              <a:rPr lang="pt-BR" sz="1400" dirty="0">
                <a:latin typeface="Calibri" pitchFamily="34" charset="0"/>
              </a:rPr>
              <a:t>em um patamar médio de 27 mortes por 100 mil </a:t>
            </a:r>
            <a:r>
              <a:rPr lang="pt-BR" sz="1400" dirty="0" smtClean="0">
                <a:latin typeface="Calibri" pitchFamily="34" charset="0"/>
              </a:rPr>
              <a:t>habitantes, entre 1991 e 2007. 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933700"/>
            <a:ext cx="400110" cy="26416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pt-BR" sz="1400" b="1" dirty="0" smtClean="0">
                <a:latin typeface="+mn-lt"/>
              </a:rPr>
              <a:t>100.000 habitantes</a:t>
            </a:r>
            <a:endParaRPr lang="pt-BR" sz="1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upo 13"/>
          <p:cNvGrpSpPr>
            <a:grpSpLocks/>
          </p:cNvGrpSpPr>
          <p:nvPr/>
        </p:nvGrpSpPr>
        <p:grpSpPr bwMode="auto">
          <a:xfrm>
            <a:off x="279400" y="463550"/>
            <a:ext cx="9626600" cy="1035050"/>
            <a:chOff x="558798" y="742950"/>
            <a:chExt cx="9626601" cy="1034707"/>
          </a:xfrm>
        </p:grpSpPr>
        <p:sp>
          <p:nvSpPr>
            <p:cNvPr id="50179" name="Retângulo 3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3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 b="1" dirty="0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1400" b="1" dirty="0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400" b="1" dirty="0">
                  <a:solidFill>
                    <a:srgbClr val="558ED5"/>
                  </a:solidFill>
                  <a:latin typeface="Calibri" pitchFamily="34" charset="0"/>
                </a:rPr>
                <a:t>SUMÁRIO</a:t>
              </a:r>
            </a:p>
            <a:p>
              <a:pPr algn="ctr"/>
              <a:r>
                <a:rPr lang="pt-BR" sz="2000" b="1" dirty="0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5" name="Conector reto 4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92100" y="1193603"/>
          <a:ext cx="9360000" cy="4978603"/>
        </p:xfrm>
        <a:graphic>
          <a:graphicData uri="http://schemas.openxmlformats.org/drawingml/2006/table">
            <a:tbl>
              <a:tblPr/>
              <a:tblGrid>
                <a:gridCol w="8621356"/>
                <a:gridCol w="738644"/>
              </a:tblGrid>
              <a:tr h="29285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Pessoas com cobertura previdenciária (10 anos ou mais) – ES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....................................................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Pessoas com cobertura previdenciária em atividade agrícola (10 anos ou mais) –ES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Pessoas com cobertura previdenciária em atividade não agrícola (10 anos ou mais) – ES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Pessoas sindicalizadas em atividade agrícola (10 anos ou mais) – ES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Pessoas sindicalizadas em atividade não agrícola (10 anos ou mais) – ES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Renda média domiciliar per capita real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Renda real média de todas as fontes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................................................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Variação % da renda média no Brasil e Espírito Santo: 1992 a 2007 .................................................................................. 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Renda real média de todos os trabalhos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59">
                <a:tc>
                  <a:txBody>
                    <a:bodyPr/>
                    <a:lstStyle/>
                    <a:p>
                      <a:pPr algn="l" rtl="0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CONCENTRAÇÃO DE RENDA E POBREZA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Evolução da desigualdade no Brasil e Espírito Santo: 1992 a 2007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Percentual de pessoas na classe média sobre a população total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Evolução da pobreza no Brasil e Espírito Santo: 1992 a 2007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...........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Evolução da extrema pobreza no Brasil e Espírito Santo: 1992 a 2007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6635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59">
                <a:tc>
                  <a:txBody>
                    <a:bodyPr/>
                    <a:lstStyle/>
                    <a:p>
                      <a:pPr algn="l" rtl="0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8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GLOSSÁRIO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..................................................................................................................................................................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46" marR="8146" marT="81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6"/>
          <p:cNvSpPr>
            <a:spLocks noChangeArrowheads="1"/>
          </p:cNvSpPr>
          <p:nvPr/>
        </p:nvSpPr>
        <p:spPr bwMode="auto">
          <a:xfrm>
            <a:off x="0" y="2759075"/>
            <a:ext cx="990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87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MERCADO DE TRABALHO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21858" name="CaixaDeTexto 11"/>
          <p:cNvSpPr txBox="1">
            <a:spLocks noChangeArrowheads="1"/>
          </p:cNvSpPr>
          <p:nvPr/>
        </p:nvSpPr>
        <p:spPr bwMode="auto">
          <a:xfrm>
            <a:off x="0" y="1358900"/>
            <a:ext cx="990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latin typeface="Calibri" pitchFamily="34" charset="0"/>
              </a:rPr>
              <a:t>População economicamente ativa </a:t>
            </a:r>
            <a:r>
              <a:rPr lang="pt-BR" sz="2000" b="1" i="1" dirty="0">
                <a:latin typeface="Calibri" pitchFamily="34" charset="0"/>
              </a:rPr>
              <a:t>versus</a:t>
            </a:r>
            <a:r>
              <a:rPr lang="pt-BR" sz="2000" b="1" dirty="0">
                <a:latin typeface="Calibri" pitchFamily="34" charset="0"/>
              </a:rPr>
              <a:t> população não economicamente ativa </a:t>
            </a:r>
            <a:r>
              <a:rPr lang="pt-BR" sz="2000" b="1" dirty="0" smtClean="0">
                <a:latin typeface="Calibri" pitchFamily="34" charset="0"/>
              </a:rPr>
              <a:t>– Espírito Santo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121859" name="CaixaDeTexto 6"/>
          <p:cNvSpPr txBox="1">
            <a:spLocks noChangeArrowheads="1"/>
          </p:cNvSpPr>
          <p:nvPr/>
        </p:nvSpPr>
        <p:spPr bwMode="auto">
          <a:xfrm>
            <a:off x="2286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graphicFrame>
        <p:nvGraphicFramePr>
          <p:cNvPr id="9" name="Gráfico 8"/>
          <p:cNvGraphicFramePr>
            <a:graphicFrameLocks noGrp="1"/>
          </p:cNvGraphicFramePr>
          <p:nvPr/>
        </p:nvGraphicFramePr>
        <p:xfrm>
          <a:off x="723900" y="2857500"/>
          <a:ext cx="8636000" cy="3517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1861" name="CaixaDeTexto 10"/>
          <p:cNvSpPr txBox="1">
            <a:spLocks noChangeArrowheads="1"/>
          </p:cNvSpPr>
          <p:nvPr/>
        </p:nvSpPr>
        <p:spPr bwMode="auto">
          <a:xfrm>
            <a:off x="698500" y="1917700"/>
            <a:ext cx="8597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A População Economicamente Ativa - PEA (10 anos ou mais) obteve um crescimento de 16,16%, </a:t>
            </a:r>
            <a:r>
              <a:rPr lang="pt-BR" sz="1400" dirty="0" smtClean="0">
                <a:latin typeface="Calibri" pitchFamily="34" charset="0"/>
              </a:rPr>
              <a:t>ante elevação de 19,47% da </a:t>
            </a:r>
            <a:r>
              <a:rPr lang="pt-BR" sz="1400" dirty="0">
                <a:latin typeface="Calibri" pitchFamily="34" charset="0"/>
              </a:rPr>
              <a:t>População Não Economicamente Ativa - PNEA (10 anos ou mais) </a:t>
            </a:r>
            <a:r>
              <a:rPr lang="pt-BR" sz="1400" dirty="0" smtClean="0">
                <a:latin typeface="Calibri" pitchFamily="34" charset="0"/>
              </a:rPr>
              <a:t>entre 2001 e 2007. Alcançaram, </a:t>
            </a:r>
            <a:r>
              <a:rPr lang="pt-BR" sz="1400" dirty="0">
                <a:latin typeface="Calibri" pitchFamily="34" charset="0"/>
              </a:rPr>
              <a:t>em 2007, os respectivos valores de 1.891.560  e 1.087.208 pessoas. </a:t>
            </a:r>
          </a:p>
        </p:txBody>
      </p:sp>
      <p:grpSp>
        <p:nvGrpSpPr>
          <p:cNvPr id="121862" name="Grupo 12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21863" name="Retângulo 13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22882" name="CaixaDeTexto 11"/>
          <p:cNvSpPr txBox="1">
            <a:spLocks noChangeArrowheads="1"/>
          </p:cNvSpPr>
          <p:nvPr/>
        </p:nvSpPr>
        <p:spPr bwMode="auto">
          <a:xfrm>
            <a:off x="2463800" y="1231900"/>
            <a:ext cx="497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Razão de dependência (10 anos ou mais)</a:t>
            </a:r>
          </a:p>
        </p:txBody>
      </p:sp>
      <p:sp>
        <p:nvSpPr>
          <p:cNvPr id="122883" name="CaixaDeTexto 6"/>
          <p:cNvSpPr txBox="1">
            <a:spLocks noChangeArrowheads="1"/>
          </p:cNvSpPr>
          <p:nvPr/>
        </p:nvSpPr>
        <p:spPr bwMode="auto">
          <a:xfrm>
            <a:off x="8890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graphicFrame>
        <p:nvGraphicFramePr>
          <p:cNvPr id="9" name="Gráfico 8"/>
          <p:cNvGraphicFramePr>
            <a:graphicFrameLocks noGrp="1"/>
          </p:cNvGraphicFramePr>
          <p:nvPr/>
        </p:nvGraphicFramePr>
        <p:xfrm>
          <a:off x="660401" y="2819400"/>
          <a:ext cx="8585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885" name="CaixaDeTexto 10"/>
          <p:cNvSpPr txBox="1">
            <a:spLocks noChangeArrowheads="1"/>
          </p:cNvSpPr>
          <p:nvPr/>
        </p:nvSpPr>
        <p:spPr bwMode="auto">
          <a:xfrm>
            <a:off x="800100" y="1739900"/>
            <a:ext cx="8509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Como a taxa de crescimento da PEA foi menor do que a da PNEA, a razão de dependência do </a:t>
            </a:r>
            <a:r>
              <a:rPr lang="pt-BR" sz="1400" dirty="0" smtClean="0">
                <a:latin typeface="Calibri" pitchFamily="34" charset="0"/>
              </a:rPr>
              <a:t>Espírito Santo </a:t>
            </a:r>
            <a:r>
              <a:rPr lang="pt-BR" sz="1400" dirty="0">
                <a:latin typeface="Calibri" pitchFamily="34" charset="0"/>
              </a:rPr>
              <a:t>registrou uma elevação no período de análise, saindo de 55,88% em 2001 para 57,48% em 2007; entretanto, esta taxa ainda é menor do que a do Brasil (61,22%) e da Região Sudeste (62,02%). Isto demonstra que há no </a:t>
            </a:r>
            <a:r>
              <a:rPr lang="pt-BR" sz="1400" dirty="0" smtClean="0">
                <a:latin typeface="Calibri" pitchFamily="34" charset="0"/>
              </a:rPr>
              <a:t>Estado </a:t>
            </a:r>
            <a:r>
              <a:rPr lang="pt-BR" sz="1400" dirty="0">
                <a:latin typeface="Calibri" pitchFamily="34" charset="0"/>
              </a:rPr>
              <a:t>uma maior proporção de pessoas nos domicílios dispostas a trabalhar.</a:t>
            </a:r>
          </a:p>
        </p:txBody>
      </p:sp>
      <p:grpSp>
        <p:nvGrpSpPr>
          <p:cNvPr id="122886" name="Grupo 12"/>
          <p:cNvGrpSpPr>
            <a:grpSpLocks/>
          </p:cNvGrpSpPr>
          <p:nvPr/>
        </p:nvGrpSpPr>
        <p:grpSpPr bwMode="auto">
          <a:xfrm>
            <a:off x="279400" y="476250"/>
            <a:ext cx="9626600" cy="1022350"/>
            <a:chOff x="558798" y="742950"/>
            <a:chExt cx="9626601" cy="1022011"/>
          </a:xfrm>
        </p:grpSpPr>
        <p:sp>
          <p:nvSpPr>
            <p:cNvPr id="122887" name="Retângulo 13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/>
          <p:cNvSpPr txBox="1"/>
          <p:nvPr/>
        </p:nvSpPr>
        <p:spPr>
          <a:xfrm>
            <a:off x="469900" y="4191000"/>
            <a:ext cx="33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23906" name="CaixaDeTexto 11"/>
          <p:cNvSpPr txBox="1">
            <a:spLocks noChangeArrowheads="1"/>
          </p:cNvSpPr>
          <p:nvPr/>
        </p:nvSpPr>
        <p:spPr bwMode="auto">
          <a:xfrm>
            <a:off x="2463800" y="1257300"/>
            <a:ext cx="497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Razão de dependência (15 anos ou mais)</a:t>
            </a:r>
          </a:p>
        </p:txBody>
      </p:sp>
      <p:sp>
        <p:nvSpPr>
          <p:cNvPr id="123907" name="CaixaDeTexto 6"/>
          <p:cNvSpPr txBox="1">
            <a:spLocks noChangeArrowheads="1"/>
          </p:cNvSpPr>
          <p:nvPr/>
        </p:nvSpPr>
        <p:spPr bwMode="auto">
          <a:xfrm>
            <a:off x="7239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graphicFrame>
        <p:nvGraphicFramePr>
          <p:cNvPr id="9" name="Gráfico 8"/>
          <p:cNvGraphicFramePr>
            <a:graphicFrameLocks noGrp="1"/>
          </p:cNvGraphicFramePr>
          <p:nvPr/>
        </p:nvGraphicFramePr>
        <p:xfrm>
          <a:off x="749299" y="2768600"/>
          <a:ext cx="8648701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3909" name="CaixaDeTexto 12"/>
          <p:cNvSpPr txBox="1">
            <a:spLocks noChangeArrowheads="1"/>
          </p:cNvSpPr>
          <p:nvPr/>
        </p:nvSpPr>
        <p:spPr bwMode="auto">
          <a:xfrm>
            <a:off x="762000" y="1765300"/>
            <a:ext cx="8559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De forma </a:t>
            </a:r>
            <a:r>
              <a:rPr lang="pt-BR" sz="1400" dirty="0" smtClean="0">
                <a:latin typeface="Calibri" pitchFamily="34" charset="0"/>
              </a:rPr>
              <a:t>similar, </a:t>
            </a:r>
            <a:r>
              <a:rPr lang="pt-BR" sz="1400" dirty="0">
                <a:latin typeface="Calibri" pitchFamily="34" charset="0"/>
              </a:rPr>
              <a:t>a razão de dependência 15 anos ou mais do </a:t>
            </a:r>
            <a:r>
              <a:rPr lang="pt-BR" sz="1400" dirty="0" smtClean="0">
                <a:latin typeface="Calibri" pitchFamily="34" charset="0"/>
              </a:rPr>
              <a:t>Estado </a:t>
            </a:r>
            <a:r>
              <a:rPr lang="pt-BR" sz="1400" dirty="0">
                <a:latin typeface="Calibri" pitchFamily="34" charset="0"/>
              </a:rPr>
              <a:t>registrou </a:t>
            </a:r>
            <a:r>
              <a:rPr lang="pt-BR" sz="1400" dirty="0" smtClean="0">
                <a:latin typeface="Calibri" pitchFamily="34" charset="0"/>
              </a:rPr>
              <a:t>elevação </a:t>
            </a:r>
            <a:r>
              <a:rPr lang="pt-BR" sz="1400" dirty="0">
                <a:latin typeface="Calibri" pitchFamily="34" charset="0"/>
              </a:rPr>
              <a:t>no período de análise, saindo de 40,56% em 2001 para 42,39% em 2007; entretanto, esta taxa também é menor do que a do Brasil (45,83%) e da Região Sudeste (47,24%). </a:t>
            </a:r>
          </a:p>
        </p:txBody>
      </p:sp>
      <p:grpSp>
        <p:nvGrpSpPr>
          <p:cNvPr id="123910" name="Grupo 10"/>
          <p:cNvGrpSpPr>
            <a:grpSpLocks/>
          </p:cNvGrpSpPr>
          <p:nvPr/>
        </p:nvGrpSpPr>
        <p:grpSpPr bwMode="auto">
          <a:xfrm>
            <a:off x="279400" y="450850"/>
            <a:ext cx="9626600" cy="1022350"/>
            <a:chOff x="558798" y="742950"/>
            <a:chExt cx="9626601" cy="1022011"/>
          </a:xfrm>
        </p:grpSpPr>
        <p:sp>
          <p:nvSpPr>
            <p:cNvPr id="123911" name="Retângulo 13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24930" name="CaixaDeTexto 11"/>
          <p:cNvSpPr txBox="1">
            <a:spLocks noChangeArrowheads="1"/>
          </p:cNvSpPr>
          <p:nvPr/>
        </p:nvSpPr>
        <p:spPr bwMode="auto">
          <a:xfrm>
            <a:off x="2438400" y="1358900"/>
            <a:ext cx="4456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Nível de ocupação (10 anos ou mais)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673100" y="2149354"/>
          <a:ext cx="8742790" cy="420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4932" name="CaixaDeTexto 6"/>
          <p:cNvSpPr txBox="1">
            <a:spLocks noChangeArrowheads="1"/>
          </p:cNvSpPr>
          <p:nvPr/>
        </p:nvSpPr>
        <p:spPr bwMode="auto">
          <a:xfrm>
            <a:off x="2286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24933" name="CaixaDeTexto 8"/>
          <p:cNvSpPr txBox="1">
            <a:spLocks noChangeArrowheads="1"/>
          </p:cNvSpPr>
          <p:nvPr/>
        </p:nvSpPr>
        <p:spPr bwMode="auto">
          <a:xfrm>
            <a:off x="762000" y="1778000"/>
            <a:ext cx="85217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>
                <a:latin typeface="Calibri" pitchFamily="34" charset="0"/>
              </a:rPr>
              <a:t>A partir de 2005, observa-se uma tendência crescente no nível de ocupação para o Brasil e o Sudeste, alcançando em 2007, respectivamente 91,85% e 90,96%. Já o Espírito Santo descreveu uma trajetória instável ao longo do período, obtendo uma média de 91,12% entre 2001 a 2007.</a:t>
            </a:r>
          </a:p>
          <a:p>
            <a:pPr algn="just"/>
            <a:endParaRPr lang="pt-BR" sz="1400">
              <a:latin typeface="Calibri" pitchFamily="34" charset="0"/>
            </a:endParaRPr>
          </a:p>
        </p:txBody>
      </p:sp>
      <p:grpSp>
        <p:nvGrpSpPr>
          <p:cNvPr id="124934" name="Grupo 10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24935" name="Retângulo 12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/>
          <p:cNvSpPr txBox="1"/>
          <p:nvPr/>
        </p:nvSpPr>
        <p:spPr>
          <a:xfrm>
            <a:off x="533400" y="4114800"/>
            <a:ext cx="33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25954" name="CaixaDeTexto 10"/>
          <p:cNvSpPr txBox="1">
            <a:spLocks noChangeArrowheads="1"/>
          </p:cNvSpPr>
          <p:nvPr/>
        </p:nvSpPr>
        <p:spPr bwMode="auto">
          <a:xfrm>
            <a:off x="2438400" y="1346200"/>
            <a:ext cx="4456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Nível de ocupação (15 anos ou mais)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723900" y="2197100"/>
          <a:ext cx="8724900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5956" name="CaixaDeTexto 8"/>
          <p:cNvSpPr txBox="1">
            <a:spLocks noChangeArrowheads="1"/>
          </p:cNvSpPr>
          <p:nvPr/>
        </p:nvSpPr>
        <p:spPr bwMode="auto">
          <a:xfrm>
            <a:off x="7874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25957" name="CaixaDeTexto 11"/>
          <p:cNvSpPr txBox="1">
            <a:spLocks noChangeArrowheads="1"/>
          </p:cNvSpPr>
          <p:nvPr/>
        </p:nvSpPr>
        <p:spPr bwMode="auto">
          <a:xfrm>
            <a:off x="762000" y="1778000"/>
            <a:ext cx="85217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>
                <a:latin typeface="Calibri" pitchFamily="34" charset="0"/>
              </a:rPr>
              <a:t>Novamente, a partir de 2005, observa-se uma tendência crescente no nível de ocupação para o Brasil e para o Sudeste, alcançando em 2007 respectivamente 91,91% e 91,09%. O Espírito Santo percorreu uma trajetória instável ao longo do período, obtendo uma média de 91,22% no nível de ocupação entre 2001 e 2007.</a:t>
            </a:r>
          </a:p>
          <a:p>
            <a:pPr algn="just"/>
            <a:endParaRPr lang="pt-BR" sz="1400">
              <a:latin typeface="Calibri" pitchFamily="34" charset="0"/>
            </a:endParaRPr>
          </a:p>
        </p:txBody>
      </p:sp>
      <p:grpSp>
        <p:nvGrpSpPr>
          <p:cNvPr id="125958" name="Grupo 9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25959" name="Retângulo 12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/>
          <p:cNvSpPr txBox="1"/>
          <p:nvPr/>
        </p:nvSpPr>
        <p:spPr>
          <a:xfrm>
            <a:off x="571500" y="4267200"/>
            <a:ext cx="33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28002" name="Retângulo 5"/>
          <p:cNvSpPr>
            <a:spLocks noChangeArrowheads="1"/>
          </p:cNvSpPr>
          <p:nvPr/>
        </p:nvSpPr>
        <p:spPr bwMode="auto">
          <a:xfrm>
            <a:off x="495300" y="1346200"/>
            <a:ext cx="908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000000"/>
                </a:solidFill>
                <a:latin typeface="Calibri" pitchFamily="34" charset="0"/>
              </a:rPr>
              <a:t>Nível de ocupação das pessoas de 5 a 17 anos de idade (trabalho Infantil)</a:t>
            </a:r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736602" y="2374901"/>
          <a:ext cx="8648700" cy="4156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8004" name="CaixaDeTexto 7"/>
          <p:cNvSpPr txBox="1">
            <a:spLocks noChangeArrowheads="1"/>
          </p:cNvSpPr>
          <p:nvPr/>
        </p:nvSpPr>
        <p:spPr bwMode="auto">
          <a:xfrm>
            <a:off x="7747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28005" name="CaixaDeTexto 10"/>
          <p:cNvSpPr txBox="1">
            <a:spLocks noChangeArrowheads="1"/>
          </p:cNvSpPr>
          <p:nvPr/>
        </p:nvSpPr>
        <p:spPr bwMode="auto">
          <a:xfrm>
            <a:off x="736600" y="1866900"/>
            <a:ext cx="86487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>
                <a:latin typeface="Calibri" pitchFamily="34" charset="0"/>
              </a:rPr>
              <a:t>O Espírito Santo, em 2007, apresentou nível de trabalho infantil menor do que o País para quase todas as faixas etárias pesquisadas, apenas superior entre 16 e 17 anos. Entre as crianças de 5 a 9 anos, o Estado registrou um índice de 0,16%, abaixo tanto do Sudeste quanto do Brasil.</a:t>
            </a:r>
          </a:p>
          <a:p>
            <a:endParaRPr lang="pt-BR" sz="1400">
              <a:latin typeface="Calibri" pitchFamily="34" charset="0"/>
            </a:endParaRPr>
          </a:p>
          <a:p>
            <a:r>
              <a:rPr lang="pt-BR" sz="1400">
                <a:latin typeface="Verdana" pitchFamily="34" charset="0"/>
              </a:rPr>
              <a:t>  </a:t>
            </a:r>
          </a:p>
        </p:txBody>
      </p:sp>
      <p:grpSp>
        <p:nvGrpSpPr>
          <p:cNvPr id="128006" name="Grupo 11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28007" name="Retângulo 12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/>
          <p:cNvSpPr txBox="1"/>
          <p:nvPr/>
        </p:nvSpPr>
        <p:spPr>
          <a:xfrm>
            <a:off x="673100" y="4216400"/>
            <a:ext cx="33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29026" name="CaixaDeTexto 7"/>
          <p:cNvSpPr txBox="1">
            <a:spLocks noChangeArrowheads="1"/>
          </p:cNvSpPr>
          <p:nvPr/>
        </p:nvSpPr>
        <p:spPr bwMode="auto">
          <a:xfrm>
            <a:off x="736600" y="64944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graphicFrame>
        <p:nvGraphicFramePr>
          <p:cNvPr id="12" name="Gráfico 11"/>
          <p:cNvGraphicFramePr>
            <a:graphicFrameLocks noGrp="1"/>
          </p:cNvGraphicFramePr>
          <p:nvPr/>
        </p:nvGraphicFramePr>
        <p:xfrm>
          <a:off x="723899" y="2959100"/>
          <a:ext cx="8674101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9028" name="Retângulo 12"/>
          <p:cNvSpPr>
            <a:spLocks noChangeArrowheads="1"/>
          </p:cNvSpPr>
          <p:nvPr/>
        </p:nvSpPr>
        <p:spPr bwMode="auto">
          <a:xfrm>
            <a:off x="317500" y="1193800"/>
            <a:ext cx="924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000000"/>
                </a:solidFill>
                <a:latin typeface="Calibri" pitchFamily="34" charset="0"/>
              </a:rPr>
              <a:t>Pessoas de 10 anos ou mais de idade ocupadas na semana de referência segundo anos de estudo - 2001, 2006 e 2007</a:t>
            </a:r>
          </a:p>
        </p:txBody>
      </p:sp>
      <p:sp>
        <p:nvSpPr>
          <p:cNvPr id="129029" name="CaixaDeTexto 10"/>
          <p:cNvSpPr txBox="1">
            <a:spLocks noChangeArrowheads="1"/>
          </p:cNvSpPr>
          <p:nvPr/>
        </p:nvSpPr>
        <p:spPr bwMode="auto">
          <a:xfrm>
            <a:off x="774700" y="1955800"/>
            <a:ext cx="85725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No </a:t>
            </a:r>
            <a:r>
              <a:rPr lang="pt-BR" sz="1400" dirty="0" smtClean="0">
                <a:latin typeface="Calibri" pitchFamily="34" charset="0"/>
              </a:rPr>
              <a:t>Espírito Santo </a:t>
            </a:r>
            <a:r>
              <a:rPr lang="pt-BR" sz="1400" dirty="0">
                <a:latin typeface="Calibri" pitchFamily="34" charset="0"/>
              </a:rPr>
              <a:t>ocorreu uma mudança no perfil de escolarização das pessoas ocupadas. No ano de 2001, o grupo com maior ocupação era de pessoas de 4 a 7 anos de estudos (34,6%), e os indivíduos de 11 a 14 anos de estudos representavam 21,7%. Em relação ao ano de 2007, os três níveis dentro do intervalo de 0 a 7 anos de estudos apresentaram queda de participação nos ocupados; além disso, as pessoas de 11 a 14 anos de estudos se tornaram o grupo mais representativo (29,5%). </a:t>
            </a:r>
          </a:p>
        </p:txBody>
      </p:sp>
      <p:grpSp>
        <p:nvGrpSpPr>
          <p:cNvPr id="129030" name="Grupo 13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29031" name="Retângulo 14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CaixaDeTexto 3"/>
          <p:cNvSpPr txBox="1">
            <a:spLocks noChangeArrowheads="1"/>
          </p:cNvSpPr>
          <p:nvPr/>
        </p:nvSpPr>
        <p:spPr bwMode="auto">
          <a:xfrm>
            <a:off x="2451100" y="1346200"/>
            <a:ext cx="485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Nível de desocupação (10 anos ou mais)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419100" y="2273300"/>
          <a:ext cx="8724900" cy="406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0051" name="CaixaDeTexto 5"/>
          <p:cNvSpPr txBox="1">
            <a:spLocks noChangeArrowheads="1"/>
          </p:cNvSpPr>
          <p:nvPr/>
        </p:nvSpPr>
        <p:spPr bwMode="auto">
          <a:xfrm>
            <a:off x="6477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30052" name="CaixaDeTexto 6"/>
          <p:cNvSpPr txBox="1">
            <a:spLocks noChangeArrowheads="1"/>
          </p:cNvSpPr>
          <p:nvPr/>
        </p:nvSpPr>
        <p:spPr bwMode="auto">
          <a:xfrm>
            <a:off x="685800" y="1901825"/>
            <a:ext cx="8699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>
                <a:latin typeface="Calibri" pitchFamily="34" charset="0"/>
              </a:rPr>
              <a:t>Desde 2001, o Espírito Santo apresentou nível de desocupação (10 anos ou mais) menor que o registrado pelo Sudeste. No entanto, no ano de 2007, o Estado contrariou a tendência de queda observada tanto no Sudeste quanto no Brasil, registrando alta de 3,43 pontos percentuais. </a:t>
            </a:r>
          </a:p>
        </p:txBody>
      </p:sp>
      <p:grpSp>
        <p:nvGrpSpPr>
          <p:cNvPr id="130053" name="Grupo 7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30054" name="Retângulo 8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ixaDeTexto 8"/>
          <p:cNvSpPr txBox="1"/>
          <p:nvPr/>
        </p:nvSpPr>
        <p:spPr>
          <a:xfrm>
            <a:off x="431800" y="4178300"/>
            <a:ext cx="33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5"/>
          <p:cNvSpPr>
            <a:spLocks noChangeArrowheads="1"/>
          </p:cNvSpPr>
          <p:nvPr/>
        </p:nvSpPr>
        <p:spPr bwMode="auto">
          <a:xfrm>
            <a:off x="279400" y="895350"/>
            <a:ext cx="888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31074" name="CaixaDeTexto 11"/>
          <p:cNvSpPr txBox="1">
            <a:spLocks noChangeArrowheads="1"/>
          </p:cNvSpPr>
          <p:nvPr/>
        </p:nvSpPr>
        <p:spPr bwMode="auto">
          <a:xfrm>
            <a:off x="2247900" y="1346200"/>
            <a:ext cx="485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Nível de desocupação (15 anos ou mais)</a:t>
            </a:r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596900" y="2298700"/>
          <a:ext cx="8661400" cy="406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1076" name="CaixaDeTexto 10"/>
          <p:cNvSpPr txBox="1">
            <a:spLocks noChangeArrowheads="1"/>
          </p:cNvSpPr>
          <p:nvPr/>
        </p:nvSpPr>
        <p:spPr bwMode="auto">
          <a:xfrm>
            <a:off x="7747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31077" name="CaixaDeTexto 12"/>
          <p:cNvSpPr txBox="1">
            <a:spLocks noChangeArrowheads="1"/>
          </p:cNvSpPr>
          <p:nvPr/>
        </p:nvSpPr>
        <p:spPr bwMode="auto">
          <a:xfrm>
            <a:off x="723900" y="1828800"/>
            <a:ext cx="8661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O nível de desocupação (15 anos ou mais) para o Brasil e o para a Região Sudeste seguiram trajetórias bem </a:t>
            </a:r>
            <a:r>
              <a:rPr lang="pt-BR" sz="1400" dirty="0" smtClean="0">
                <a:latin typeface="Calibri" pitchFamily="34" charset="0"/>
              </a:rPr>
              <a:t>semelhantes</a:t>
            </a:r>
            <a:r>
              <a:rPr lang="pt-BR" sz="1400" dirty="0">
                <a:latin typeface="Calibri" pitchFamily="34" charset="0"/>
              </a:rPr>
              <a:t>, com menor nível sempre registrado no Brasil. O Espírito Santo, comparativamente aos anteriores, obteve trajetória instável, com a média do nível de desocupação de 8,78% no período analisado.</a:t>
            </a:r>
          </a:p>
        </p:txBody>
      </p:sp>
      <p:grpSp>
        <p:nvGrpSpPr>
          <p:cNvPr id="131078" name="Grupo 13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31079" name="Retângulo 14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/>
          <p:cNvSpPr txBox="1"/>
          <p:nvPr/>
        </p:nvSpPr>
        <p:spPr>
          <a:xfrm>
            <a:off x="558800" y="4178300"/>
            <a:ext cx="33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6"/>
          <p:cNvSpPr>
            <a:spLocks noChangeArrowheads="1"/>
          </p:cNvSpPr>
          <p:nvPr/>
        </p:nvSpPr>
        <p:spPr bwMode="auto">
          <a:xfrm>
            <a:off x="0" y="2736850"/>
            <a:ext cx="990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4287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DEMOGRAFIA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CaixaDeTexto 3"/>
          <p:cNvSpPr txBox="1">
            <a:spLocks noChangeArrowheads="1"/>
          </p:cNvSpPr>
          <p:nvPr/>
        </p:nvSpPr>
        <p:spPr bwMode="auto">
          <a:xfrm>
            <a:off x="0" y="1358900"/>
            <a:ext cx="990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Calibri" pitchFamily="34" charset="0"/>
              </a:rPr>
              <a:t>População em idade ativa </a:t>
            </a:r>
            <a:r>
              <a:rPr lang="pt-BR" sz="2000" b="1" dirty="0" smtClean="0">
                <a:latin typeface="Calibri" pitchFamily="34" charset="0"/>
              </a:rPr>
              <a:t>– Espírito Santo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133122" name="CaixaDeTexto 5"/>
          <p:cNvSpPr txBox="1">
            <a:spLocks noChangeArrowheads="1"/>
          </p:cNvSpPr>
          <p:nvPr/>
        </p:nvSpPr>
        <p:spPr bwMode="auto">
          <a:xfrm>
            <a:off x="5080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609603" y="2667000"/>
          <a:ext cx="8623300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24" name="CaixaDeTexto 8"/>
          <p:cNvSpPr txBox="1">
            <a:spLocks noChangeArrowheads="1"/>
          </p:cNvSpPr>
          <p:nvPr/>
        </p:nvSpPr>
        <p:spPr bwMode="auto">
          <a:xfrm>
            <a:off x="635000" y="1803400"/>
            <a:ext cx="87503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A População em Idade Ativa (PIA) obteve um crescimento de 17,35% (10 anos ou mais) e 18,72% (15 anos ou mais) enquanto a PEA registrou crescimento de 16,16% (10 anos ou mais) e 17,19% (15 anos ou mais) no período de 2001 a 2007. </a:t>
            </a:r>
            <a:r>
              <a:rPr lang="pt-BR" sz="1400" dirty="0" smtClean="0">
                <a:latin typeface="Calibri" pitchFamily="34" charset="0"/>
              </a:rPr>
              <a:t>Com o </a:t>
            </a:r>
            <a:r>
              <a:rPr lang="pt-BR" sz="1400" dirty="0">
                <a:latin typeface="Calibri" pitchFamily="34" charset="0"/>
              </a:rPr>
              <a:t>crescimento da PIA nos dois casos ocorrendo de forma mais acentuada do que o crescimento da PEA, as </a:t>
            </a:r>
            <a:r>
              <a:rPr lang="pt-BR" sz="1400" dirty="0" smtClean="0">
                <a:latin typeface="Calibri" pitchFamily="34" charset="0"/>
              </a:rPr>
              <a:t>respectivas </a:t>
            </a:r>
            <a:r>
              <a:rPr lang="pt-BR" sz="1400" dirty="0">
                <a:latin typeface="Calibri" pitchFamily="34" charset="0"/>
              </a:rPr>
              <a:t>taxas de atividade </a:t>
            </a:r>
            <a:r>
              <a:rPr lang="pt-BR" sz="1400" dirty="0" smtClean="0">
                <a:latin typeface="Calibri" pitchFamily="34" charset="0"/>
              </a:rPr>
              <a:t>em </a:t>
            </a:r>
            <a:r>
              <a:rPr lang="pt-BR" sz="1400" dirty="0">
                <a:latin typeface="Calibri" pitchFamily="34" charset="0"/>
              </a:rPr>
              <a:t>2007 </a:t>
            </a:r>
            <a:r>
              <a:rPr lang="pt-BR" sz="1400" dirty="0" smtClean="0">
                <a:latin typeface="Calibri" pitchFamily="34" charset="0"/>
              </a:rPr>
              <a:t>(10 e 15 anos ou mais) foram menores do </a:t>
            </a:r>
            <a:r>
              <a:rPr lang="pt-BR" sz="1400" dirty="0">
                <a:latin typeface="Calibri" pitchFamily="34" charset="0"/>
              </a:rPr>
              <a:t>que </a:t>
            </a:r>
            <a:r>
              <a:rPr lang="pt-BR" sz="1400" dirty="0" smtClean="0">
                <a:latin typeface="Calibri" pitchFamily="34" charset="0"/>
              </a:rPr>
              <a:t>as </a:t>
            </a:r>
            <a:r>
              <a:rPr lang="pt-BR" sz="1400" dirty="0">
                <a:latin typeface="Calibri" pitchFamily="34" charset="0"/>
              </a:rPr>
              <a:t>de 2001.</a:t>
            </a:r>
          </a:p>
        </p:txBody>
      </p:sp>
      <p:grpSp>
        <p:nvGrpSpPr>
          <p:cNvPr id="133125" name="Grupo 7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33126" name="Retângulo 9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CaixaDeTexto 3"/>
          <p:cNvSpPr txBox="1">
            <a:spLocks noChangeArrowheads="1"/>
          </p:cNvSpPr>
          <p:nvPr/>
        </p:nvSpPr>
        <p:spPr bwMode="auto">
          <a:xfrm>
            <a:off x="2552700" y="1320800"/>
            <a:ext cx="4405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Taxa de atividade (10 anos ou mais)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457200" y="2079504"/>
          <a:ext cx="8940800" cy="435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4147" name="CaixaDeTexto 5"/>
          <p:cNvSpPr txBox="1">
            <a:spLocks noChangeArrowheads="1"/>
          </p:cNvSpPr>
          <p:nvPr/>
        </p:nvSpPr>
        <p:spPr bwMode="auto">
          <a:xfrm>
            <a:off x="9017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34148" name="CaixaDeTexto 6"/>
          <p:cNvSpPr txBox="1">
            <a:spLocks noChangeArrowheads="1"/>
          </p:cNvSpPr>
          <p:nvPr/>
        </p:nvSpPr>
        <p:spPr bwMode="auto">
          <a:xfrm>
            <a:off x="635000" y="1843088"/>
            <a:ext cx="8669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A taxa de atividade capixaba sempre esteve maior do que a média nacional e do Sudeste. De 2005 a 2007 registrou-se queda de 2,25 pontos </a:t>
            </a:r>
            <a:r>
              <a:rPr lang="pt-BR" sz="1400" dirty="0" smtClean="0">
                <a:latin typeface="Calibri" pitchFamily="34" charset="0"/>
              </a:rPr>
              <a:t>percentuais.</a:t>
            </a:r>
            <a:endParaRPr lang="pt-BR" sz="1400" dirty="0">
              <a:latin typeface="Calibri" pitchFamily="34" charset="0"/>
            </a:endParaRPr>
          </a:p>
        </p:txBody>
      </p:sp>
      <p:grpSp>
        <p:nvGrpSpPr>
          <p:cNvPr id="134149" name="Grupo 7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34150" name="Retângulo 8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ixaDeTexto 8"/>
          <p:cNvSpPr txBox="1"/>
          <p:nvPr/>
        </p:nvSpPr>
        <p:spPr>
          <a:xfrm>
            <a:off x="635000" y="4127500"/>
            <a:ext cx="33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+mn-lt"/>
              </a:rPr>
              <a:t>%</a:t>
            </a:r>
            <a:endParaRPr lang="pt-BR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CaixaDeTexto 3"/>
          <p:cNvSpPr txBox="1">
            <a:spLocks noChangeArrowheads="1"/>
          </p:cNvSpPr>
          <p:nvPr/>
        </p:nvSpPr>
        <p:spPr bwMode="auto">
          <a:xfrm>
            <a:off x="2540000" y="1333500"/>
            <a:ext cx="4405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Taxa de atividade (15 anos ou mais)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673099" y="2101850"/>
          <a:ext cx="8674101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5171" name="CaixaDeTexto 5"/>
          <p:cNvSpPr txBox="1">
            <a:spLocks noChangeArrowheads="1"/>
          </p:cNvSpPr>
          <p:nvPr/>
        </p:nvSpPr>
        <p:spPr bwMode="auto">
          <a:xfrm>
            <a:off x="6350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35172" name="CaixaDeTexto 6"/>
          <p:cNvSpPr txBox="1">
            <a:spLocks noChangeArrowheads="1"/>
          </p:cNvSpPr>
          <p:nvPr/>
        </p:nvSpPr>
        <p:spPr bwMode="auto">
          <a:xfrm>
            <a:off x="736600" y="1752600"/>
            <a:ext cx="85471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A taxa de atividade (15 anos ou mais) do </a:t>
            </a:r>
            <a:r>
              <a:rPr lang="pt-BR" sz="1400" dirty="0" smtClean="0">
                <a:latin typeface="Calibri" pitchFamily="34" charset="0"/>
              </a:rPr>
              <a:t>Espírito Santo </a:t>
            </a:r>
            <a:r>
              <a:rPr lang="pt-BR" sz="1400" dirty="0">
                <a:latin typeface="Calibri" pitchFamily="34" charset="0"/>
              </a:rPr>
              <a:t>percorreu uma trajetória praticamente constante até 2004. De 2005 em diante apresentou comportamento de queda, fechando 2007 em 70,23%, estando ainda acima tanto da nacional como da Região Sudeste, em respectivamente 1,66 e 2,31 pontos percentuais. </a:t>
            </a:r>
          </a:p>
        </p:txBody>
      </p:sp>
      <p:grpSp>
        <p:nvGrpSpPr>
          <p:cNvPr id="135173" name="Grupo 7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35174" name="Retângulo 8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tângulo 5"/>
          <p:cNvSpPr>
            <a:spLocks noChangeArrowheads="1"/>
          </p:cNvSpPr>
          <p:nvPr/>
        </p:nvSpPr>
        <p:spPr bwMode="auto">
          <a:xfrm>
            <a:off x="241300" y="1257300"/>
            <a:ext cx="9512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Posição na ocupação no trabalho principal – ES: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todas as pessoas ocupadas (10 anos ou mais)</a:t>
            </a:r>
          </a:p>
        </p:txBody>
      </p:sp>
      <p:sp>
        <p:nvSpPr>
          <p:cNvPr id="137218" name="CaixaDeTexto 9"/>
          <p:cNvSpPr txBox="1">
            <a:spLocks noChangeArrowheads="1"/>
          </p:cNvSpPr>
          <p:nvPr/>
        </p:nvSpPr>
        <p:spPr bwMode="auto">
          <a:xfrm>
            <a:off x="6604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736603" y="2959100"/>
          <a:ext cx="8648700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7220" name="CaixaDeTexto 6"/>
          <p:cNvSpPr txBox="1">
            <a:spLocks noChangeArrowheads="1"/>
          </p:cNvSpPr>
          <p:nvPr/>
        </p:nvSpPr>
        <p:spPr bwMode="auto">
          <a:xfrm>
            <a:off x="914400" y="20320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Do total de 1.697.237 pessoas ocupadas </a:t>
            </a:r>
            <a:r>
              <a:rPr lang="pt-BR" sz="1400" dirty="0" smtClean="0">
                <a:latin typeface="Calibri" pitchFamily="34" charset="0"/>
              </a:rPr>
              <a:t>no Espírito Santo, a maioria (61,59%) é de empregados, </a:t>
            </a:r>
            <a:r>
              <a:rPr lang="pt-BR" sz="1400" dirty="0">
                <a:latin typeface="Calibri" pitchFamily="34" charset="0"/>
              </a:rPr>
              <a:t>seguidos pelos por conta própria (17,59%), trabalhadores domésticos (7,13%), empregos não remunerados (6,23%), empregadores (4,12%) e trabalhadores para o consumo próprio (3,33%). </a:t>
            </a:r>
            <a:r>
              <a:rPr lang="pt-BR" sz="1400" dirty="0" smtClean="0">
                <a:latin typeface="Calibri" pitchFamily="34" charset="0"/>
              </a:rPr>
              <a:t>No Estado, 21,15% do total de ocupados encontram-se no setor agrícola. </a:t>
            </a:r>
            <a:endParaRPr lang="pt-BR" sz="1400" dirty="0">
              <a:latin typeface="Calibri" pitchFamily="34" charset="0"/>
            </a:endParaRPr>
          </a:p>
        </p:txBody>
      </p:sp>
      <p:grpSp>
        <p:nvGrpSpPr>
          <p:cNvPr id="137221" name="Grupo 8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37222" name="Retângulo 10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tângulo 4"/>
          <p:cNvSpPr>
            <a:spLocks noChangeArrowheads="1"/>
          </p:cNvSpPr>
          <p:nvPr/>
        </p:nvSpPr>
        <p:spPr bwMode="auto">
          <a:xfrm>
            <a:off x="393700" y="1244600"/>
            <a:ext cx="9512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Posição na ocupação no trabalho principal – ES: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pessoas ocupadas em atividade agrícola (de 10 anos ou mais)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121810" y="2184404"/>
          <a:ext cx="9662380" cy="450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8243" name="CaixaDeTexto 6"/>
          <p:cNvSpPr txBox="1">
            <a:spLocks noChangeArrowheads="1"/>
          </p:cNvSpPr>
          <p:nvPr/>
        </p:nvSpPr>
        <p:spPr bwMode="auto">
          <a:xfrm>
            <a:off x="8509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38244" name="CaixaDeTexto 7"/>
          <p:cNvSpPr txBox="1">
            <a:spLocks noChangeArrowheads="1"/>
          </p:cNvSpPr>
          <p:nvPr/>
        </p:nvSpPr>
        <p:spPr bwMode="auto">
          <a:xfrm>
            <a:off x="812800" y="2047875"/>
            <a:ext cx="82169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 smtClean="0">
                <a:latin typeface="Calibri" pitchFamily="34" charset="0"/>
              </a:rPr>
              <a:t>No total da ocupação do setor agrícola do Espírito Santo em 2007, a primeira posição ficou com os empregados (38,36%), seguidos pelos não-remunerados (23,29%). Nos grupos representados pelos empregadores e não-remunerados (6,03% e 23,29%, respectivamente) ocupados em atividade agrícola, o Estado registrou maior participação relativa comparativamente ao Brasil (2,45</a:t>
            </a:r>
            <a:r>
              <a:rPr lang="pt-BR" sz="1400" dirty="0">
                <a:latin typeface="Calibri" pitchFamily="34" charset="0"/>
              </a:rPr>
              <a:t>% e 20,72%) e </a:t>
            </a:r>
            <a:r>
              <a:rPr lang="pt-BR" sz="1400" dirty="0" smtClean="0">
                <a:latin typeface="Calibri" pitchFamily="34" charset="0"/>
              </a:rPr>
              <a:t>à Região </a:t>
            </a:r>
            <a:r>
              <a:rPr lang="pt-BR" sz="1400" dirty="0">
                <a:latin typeface="Calibri" pitchFamily="34" charset="0"/>
              </a:rPr>
              <a:t>Sudeste (3,43% e 11,92%). </a:t>
            </a:r>
          </a:p>
          <a:p>
            <a:r>
              <a:rPr lang="pt-BR" sz="1400" dirty="0">
                <a:latin typeface="Calibri" pitchFamily="34" charset="0"/>
              </a:rPr>
              <a:t> </a:t>
            </a:r>
          </a:p>
        </p:txBody>
      </p:sp>
      <p:grpSp>
        <p:nvGrpSpPr>
          <p:cNvPr id="138245" name="Grupo 8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38246" name="Retângulo 9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tângulo 4"/>
          <p:cNvSpPr>
            <a:spLocks noChangeArrowheads="1"/>
          </p:cNvSpPr>
          <p:nvPr/>
        </p:nvSpPr>
        <p:spPr bwMode="auto">
          <a:xfrm>
            <a:off x="393700" y="1257300"/>
            <a:ext cx="9512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Posição na ocupação no trabalho principal – ES: 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pessoas ocupadas em atividade não agrícola (de 10 anos ou mais)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243620" y="1917701"/>
          <a:ext cx="9662380" cy="474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9267" name="CaixaDeTexto 6"/>
          <p:cNvSpPr txBox="1">
            <a:spLocks noChangeArrowheads="1"/>
          </p:cNvSpPr>
          <p:nvPr/>
        </p:nvSpPr>
        <p:spPr bwMode="auto">
          <a:xfrm>
            <a:off x="9017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39268" name="CaixaDeTexto 7"/>
          <p:cNvSpPr txBox="1">
            <a:spLocks noChangeArrowheads="1"/>
          </p:cNvSpPr>
          <p:nvPr/>
        </p:nvSpPr>
        <p:spPr bwMode="auto">
          <a:xfrm>
            <a:off x="698500" y="2146300"/>
            <a:ext cx="866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No </a:t>
            </a:r>
            <a:r>
              <a:rPr lang="pt-BR" sz="1400" dirty="0" smtClean="0">
                <a:latin typeface="Calibri" pitchFamily="34" charset="0"/>
              </a:rPr>
              <a:t>Espírito Santo, </a:t>
            </a:r>
            <a:r>
              <a:rPr lang="pt-BR" sz="1400" dirty="0">
                <a:latin typeface="Calibri" pitchFamily="34" charset="0"/>
              </a:rPr>
              <a:t>a configuração da posição na ocupação em atividade não agrícola segue tendência apresentada pela Região Sudeste e </a:t>
            </a:r>
            <a:r>
              <a:rPr lang="pt-BR" sz="1400" dirty="0" smtClean="0">
                <a:latin typeface="Calibri" pitchFamily="34" charset="0"/>
              </a:rPr>
              <a:t>pelo </a:t>
            </a:r>
            <a:r>
              <a:rPr lang="pt-BR" sz="1400" dirty="0">
                <a:latin typeface="Calibri" pitchFamily="34" charset="0"/>
              </a:rPr>
              <a:t>País. Todas as três esferas, </a:t>
            </a:r>
            <a:r>
              <a:rPr lang="pt-BR" sz="1400" dirty="0" smtClean="0">
                <a:latin typeface="Calibri" pitchFamily="34" charset="0"/>
              </a:rPr>
              <a:t>Estado, </a:t>
            </a:r>
            <a:r>
              <a:rPr lang="pt-BR" sz="1400" dirty="0">
                <a:latin typeface="Calibri" pitchFamily="34" charset="0"/>
              </a:rPr>
              <a:t>S</a:t>
            </a:r>
            <a:r>
              <a:rPr lang="pt-BR" sz="1400" dirty="0" smtClean="0">
                <a:latin typeface="Calibri" pitchFamily="34" charset="0"/>
              </a:rPr>
              <a:t>udeste </a:t>
            </a:r>
            <a:r>
              <a:rPr lang="pt-BR" sz="1400" dirty="0">
                <a:latin typeface="Calibri" pitchFamily="34" charset="0"/>
              </a:rPr>
              <a:t>e </a:t>
            </a:r>
            <a:r>
              <a:rPr lang="pt-BR" sz="1400" dirty="0" smtClean="0">
                <a:latin typeface="Calibri" pitchFamily="34" charset="0"/>
              </a:rPr>
              <a:t> </a:t>
            </a:r>
            <a:r>
              <a:rPr lang="pt-BR" sz="1400" dirty="0">
                <a:latin typeface="Calibri" pitchFamily="34" charset="0"/>
              </a:rPr>
              <a:t>Brasil, respectivamente, seguem a estrutura a seguir: empregados (67,83%, 66,51% e 63,79%) seguidos pelos por conta própria (17,54%, 18,53% e 20,37%) e na terceira posição, trabalhadores domésticos (9,04%, 8,83% e 9,07%).</a:t>
            </a:r>
          </a:p>
        </p:txBody>
      </p:sp>
      <p:grpSp>
        <p:nvGrpSpPr>
          <p:cNvPr id="139269" name="Grupo 8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39270" name="Retângulo 9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tângulo 4"/>
          <p:cNvSpPr>
            <a:spLocks noChangeArrowheads="1"/>
          </p:cNvSpPr>
          <p:nvPr/>
        </p:nvSpPr>
        <p:spPr bwMode="auto">
          <a:xfrm>
            <a:off x="190500" y="1366838"/>
            <a:ext cx="955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Pessoas com cobertura previdenciária (10 anos ou mais) - ES</a:t>
            </a:r>
          </a:p>
        </p:txBody>
      </p:sp>
      <p:sp>
        <p:nvSpPr>
          <p:cNvPr id="140290" name="CaixaDeTexto 6"/>
          <p:cNvSpPr txBox="1">
            <a:spLocks noChangeArrowheads="1"/>
          </p:cNvSpPr>
          <p:nvPr/>
        </p:nvSpPr>
        <p:spPr bwMode="auto">
          <a:xfrm>
            <a:off x="7620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6350" y="2736850"/>
          <a:ext cx="99060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0292" name="CaixaDeTexto 8"/>
          <p:cNvSpPr txBox="1">
            <a:spLocks noChangeArrowheads="1"/>
          </p:cNvSpPr>
          <p:nvPr/>
        </p:nvSpPr>
        <p:spPr bwMode="auto">
          <a:xfrm>
            <a:off x="914400" y="18796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Do total de 896.824 pessoas que contribuem para instituto de previdência no </a:t>
            </a:r>
            <a:r>
              <a:rPr lang="pt-BR" sz="1400" dirty="0" smtClean="0">
                <a:latin typeface="Calibri" pitchFamily="34" charset="0"/>
              </a:rPr>
              <a:t>Espírito Santo, </a:t>
            </a:r>
            <a:r>
              <a:rPr lang="pt-BR" sz="1400" dirty="0">
                <a:latin typeface="Calibri" pitchFamily="34" charset="0"/>
              </a:rPr>
              <a:t>5,16% estão no setor agrícola. Em relação à cobertura previdenciária </a:t>
            </a:r>
            <a:r>
              <a:rPr lang="pt-BR" sz="1400" dirty="0" smtClean="0">
                <a:latin typeface="Calibri" pitchFamily="34" charset="0"/>
              </a:rPr>
              <a:t>total, entre </a:t>
            </a:r>
            <a:r>
              <a:rPr lang="pt-BR" sz="1400" dirty="0">
                <a:latin typeface="Calibri" pitchFamily="34" charset="0"/>
              </a:rPr>
              <a:t>as atividades agrícolas e não agrícolas, 86,18% são empregados, seguidos pelos por conta própria (6,25%), trabalhadores domésticos (3,89%) e empregadores (3,57%).</a:t>
            </a:r>
            <a:r>
              <a:rPr lang="pt-BR" sz="1400" dirty="0">
                <a:latin typeface="Verdana" pitchFamily="34" charset="0"/>
              </a:rPr>
              <a:t> </a:t>
            </a:r>
          </a:p>
        </p:txBody>
      </p:sp>
      <p:grpSp>
        <p:nvGrpSpPr>
          <p:cNvPr id="140293" name="Grupo 8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40294" name="Retângulo 10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tângulo 4"/>
          <p:cNvSpPr>
            <a:spLocks noChangeArrowheads="1"/>
          </p:cNvSpPr>
          <p:nvPr/>
        </p:nvSpPr>
        <p:spPr bwMode="auto">
          <a:xfrm>
            <a:off x="190500" y="1366838"/>
            <a:ext cx="955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Pessoas com cobertura previdenciária em atividade agrícola (10 anos ou mais) - ES</a:t>
            </a:r>
          </a:p>
        </p:txBody>
      </p:sp>
      <p:pic>
        <p:nvPicPr>
          <p:cNvPr id="6" name="Gráfico 5"/>
          <p:cNvPicPr>
            <a:picLocks noGrp="1" noChangeArrowheads="1"/>
          </p:cNvPicPr>
          <p:nvPr/>
        </p:nvPicPr>
        <p:blipFill>
          <a:blip r:embed="rId2"/>
          <a:srcRect l="-1198" t="29843"/>
          <a:stretch>
            <a:fillRect/>
          </a:stretch>
        </p:blipFill>
        <p:spPr bwMode="auto">
          <a:xfrm>
            <a:off x="0" y="3105150"/>
            <a:ext cx="9790113" cy="3403600"/>
          </a:xfrm>
          <a:prstGeom prst="rect">
            <a:avLst/>
          </a:prstGeom>
          <a:noFill/>
        </p:spPr>
      </p:pic>
      <p:sp>
        <p:nvSpPr>
          <p:cNvPr id="141315" name="CaixaDeTexto 6"/>
          <p:cNvSpPr txBox="1">
            <a:spLocks noChangeArrowheads="1"/>
          </p:cNvSpPr>
          <p:nvPr/>
        </p:nvSpPr>
        <p:spPr bwMode="auto">
          <a:xfrm>
            <a:off x="5715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grpSp>
        <p:nvGrpSpPr>
          <p:cNvPr id="141316" name="Grupo 7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41317" name="Retângulo 8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320" name="CaixaDeTexto 8"/>
          <p:cNvSpPr txBox="1">
            <a:spLocks noChangeArrowheads="1"/>
          </p:cNvSpPr>
          <p:nvPr/>
        </p:nvSpPr>
        <p:spPr bwMode="auto">
          <a:xfrm>
            <a:off x="787400" y="1854200"/>
            <a:ext cx="830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As pessoas com cobertura previdenciária em atividade agrícola no Espírito Santo se concentram principalmente no  grupo dos empregados (86,17%), seguidos pelos por conta própria (10,64%) e empregadores (3,19%). No Brasil, o grupo de empregados representa uma proporção menor (68,73%), na segunda posição, os por conta própria (19,22</a:t>
            </a:r>
            <a:r>
              <a:rPr lang="pt-BR" sz="1400" dirty="0" smtClean="0">
                <a:latin typeface="Calibri" pitchFamily="34" charset="0"/>
              </a:rPr>
              <a:t>%). Diferentemente </a:t>
            </a:r>
            <a:r>
              <a:rPr lang="pt-BR" sz="1400" dirty="0">
                <a:latin typeface="Calibri" pitchFamily="34" charset="0"/>
              </a:rPr>
              <a:t>do </a:t>
            </a:r>
            <a:r>
              <a:rPr lang="pt-BR" sz="1400" dirty="0" smtClean="0">
                <a:latin typeface="Calibri" pitchFamily="34" charset="0"/>
              </a:rPr>
              <a:t>Estado, </a:t>
            </a:r>
            <a:r>
              <a:rPr lang="pt-BR" sz="1400" dirty="0">
                <a:latin typeface="Calibri" pitchFamily="34" charset="0"/>
              </a:rPr>
              <a:t>na terceira posição encontram-se os não remunerados (5,32</a:t>
            </a:r>
            <a:r>
              <a:rPr lang="pt-BR" sz="1400" dirty="0" smtClean="0">
                <a:latin typeface="Calibri" pitchFamily="34" charset="0"/>
              </a:rPr>
              <a:t>%), </a:t>
            </a:r>
            <a:r>
              <a:rPr lang="pt-BR" sz="1400" dirty="0">
                <a:latin typeface="Calibri" pitchFamily="34" charset="0"/>
              </a:rPr>
              <a:t>seguidos pelos empregadores (4,52%) e pelos que trabalham na produção para o próprio consumo (2,21%).</a:t>
            </a:r>
            <a:r>
              <a:rPr lang="pt-BR" sz="1400" dirty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tângulo 4"/>
          <p:cNvSpPr>
            <a:spLocks noChangeArrowheads="1"/>
          </p:cNvSpPr>
          <p:nvPr/>
        </p:nvSpPr>
        <p:spPr bwMode="auto">
          <a:xfrm>
            <a:off x="190500" y="1341438"/>
            <a:ext cx="955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Pessoas com cobertura previdenciária em atividade não agrícola (10 anos ou mais) - ES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115888" y="1557339"/>
          <a:ext cx="9784189" cy="466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2339" name="CaixaDeTexto 6"/>
          <p:cNvSpPr txBox="1">
            <a:spLocks noChangeArrowheads="1"/>
          </p:cNvSpPr>
          <p:nvPr/>
        </p:nvSpPr>
        <p:spPr bwMode="auto">
          <a:xfrm>
            <a:off x="6096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42340" name="CaixaDeTexto 7"/>
          <p:cNvSpPr txBox="1">
            <a:spLocks noChangeArrowheads="1"/>
          </p:cNvSpPr>
          <p:nvPr/>
        </p:nvSpPr>
        <p:spPr bwMode="auto">
          <a:xfrm>
            <a:off x="696913" y="1968500"/>
            <a:ext cx="85105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>
                <a:latin typeface="Calibri" pitchFamily="34" charset="0"/>
              </a:rPr>
              <a:t>A configuração da distribuição das pessoas com cobertura previdenciária em atividade não agrícola no Estado é semelhante  à nacional, compostas respectivamente por empregados (86,18% e 84,70%), trabalhadores por conta própria (6,01% e 6,08%), trabalhadores domésticos (4,11% e 4,73%) e empregadores (3,59% e 4,27%).     </a:t>
            </a:r>
          </a:p>
        </p:txBody>
      </p:sp>
      <p:grpSp>
        <p:nvGrpSpPr>
          <p:cNvPr id="142341" name="Grupo 8"/>
          <p:cNvGrpSpPr>
            <a:grpSpLocks/>
          </p:cNvGrpSpPr>
          <p:nvPr/>
        </p:nvGrpSpPr>
        <p:grpSpPr bwMode="auto">
          <a:xfrm>
            <a:off x="279400" y="476250"/>
            <a:ext cx="9626600" cy="1022350"/>
            <a:chOff x="558798" y="742950"/>
            <a:chExt cx="9626601" cy="1022011"/>
          </a:xfrm>
        </p:grpSpPr>
        <p:sp>
          <p:nvSpPr>
            <p:cNvPr id="142342" name="Retângulo 9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tângulo 5"/>
          <p:cNvSpPr>
            <a:spLocks noChangeArrowheads="1"/>
          </p:cNvSpPr>
          <p:nvPr/>
        </p:nvSpPr>
        <p:spPr bwMode="auto">
          <a:xfrm>
            <a:off x="215900" y="1371600"/>
            <a:ext cx="933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Pessoas sindicalizadas em atividade agrícola (10 anos ou mais) – ES 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121810" y="1638300"/>
          <a:ext cx="966238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63" name="CaixaDeTexto 6"/>
          <p:cNvSpPr txBox="1">
            <a:spLocks noChangeArrowheads="1"/>
          </p:cNvSpPr>
          <p:nvPr/>
        </p:nvSpPr>
        <p:spPr bwMode="auto">
          <a:xfrm>
            <a:off x="660400" y="6443663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latin typeface="Calibri" pitchFamily="34" charset="0"/>
              </a:rPr>
              <a:t>Fonte: PNAD / IJSN</a:t>
            </a:r>
          </a:p>
        </p:txBody>
      </p:sp>
      <p:sp>
        <p:nvSpPr>
          <p:cNvPr id="143364" name="CaixaDeTexto 7"/>
          <p:cNvSpPr txBox="1">
            <a:spLocks noChangeArrowheads="1"/>
          </p:cNvSpPr>
          <p:nvPr/>
        </p:nvSpPr>
        <p:spPr bwMode="auto">
          <a:xfrm>
            <a:off x="698500" y="1989138"/>
            <a:ext cx="8559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400" dirty="0">
                <a:latin typeface="Calibri" pitchFamily="34" charset="0"/>
              </a:rPr>
              <a:t>A distribuição do quadro de pessoas sindicalizadas em atividade agrícola para o </a:t>
            </a:r>
            <a:r>
              <a:rPr lang="pt-BR" sz="1400" dirty="0" smtClean="0">
                <a:latin typeface="Calibri" pitchFamily="34" charset="0"/>
              </a:rPr>
              <a:t>Estado é </a:t>
            </a:r>
            <a:r>
              <a:rPr lang="pt-BR" sz="1400" dirty="0">
                <a:latin typeface="Calibri" pitchFamily="34" charset="0"/>
              </a:rPr>
              <a:t>bastante pulverizada entre as categorias de atividade. Na primeira posição encontram-se os por conta própria, empatados com os empregados, com 29,91%, seguidos pelos não-remunerados (17,86%), empregadores (13,84%) e os que produzem para o próprio consumo (8,48%). </a:t>
            </a:r>
          </a:p>
        </p:txBody>
      </p:sp>
      <p:grpSp>
        <p:nvGrpSpPr>
          <p:cNvPr id="143365" name="Grupo 8"/>
          <p:cNvGrpSpPr>
            <a:grpSpLocks/>
          </p:cNvGrpSpPr>
          <p:nvPr/>
        </p:nvGrpSpPr>
        <p:grpSpPr bwMode="auto">
          <a:xfrm>
            <a:off x="279400" y="463550"/>
            <a:ext cx="9626600" cy="1022350"/>
            <a:chOff x="558798" y="742950"/>
            <a:chExt cx="9626601" cy="1022011"/>
          </a:xfrm>
        </p:grpSpPr>
        <p:sp>
          <p:nvSpPr>
            <p:cNvPr id="143366" name="Retângulo 9"/>
            <p:cNvSpPr>
              <a:spLocks noChangeArrowheads="1"/>
            </p:cNvSpPr>
            <p:nvPr/>
          </p:nvSpPr>
          <p:spPr bwMode="auto">
            <a:xfrm>
              <a:off x="558798" y="742950"/>
              <a:ext cx="9626601" cy="102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>
                  <a:solidFill>
                    <a:srgbClr val="C00000"/>
                  </a:solidFill>
                  <a:latin typeface="Calibri" pitchFamily="34" charset="0"/>
                </a:rPr>
                <a:t>Síntese dos Indicadores Sociais do Espírito Santo</a:t>
              </a:r>
            </a:p>
            <a:p>
              <a:endParaRPr lang="pt-BR" sz="900" b="1">
                <a:solidFill>
                  <a:srgbClr val="558ED5"/>
                </a:solidFill>
                <a:latin typeface="Calibri" pitchFamily="34" charset="0"/>
              </a:endParaRPr>
            </a:p>
            <a:p>
              <a:r>
                <a:rPr lang="pt-BR" sz="1600" b="1">
                  <a:solidFill>
                    <a:srgbClr val="558ED5"/>
                  </a:solidFill>
                  <a:latin typeface="Calibri" pitchFamily="34" charset="0"/>
                </a:rPr>
                <a:t>MERCADO DE TRABALHO</a:t>
              </a:r>
            </a:p>
            <a:p>
              <a:pPr algn="ctr"/>
              <a:r>
                <a:rPr lang="pt-BR" sz="2000" b="1">
                  <a:solidFill>
                    <a:srgbClr val="C00000"/>
                  </a:solidFill>
                  <a:latin typeface="Verdana" pitchFamily="34" charset="0"/>
                </a:rPr>
                <a:t> </a:t>
              </a:r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673098" y="1430110"/>
              <a:ext cx="9242426" cy="20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Personalizada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262626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18561</TotalTime>
  <Words>12774</Words>
  <Application>Microsoft Office PowerPoint</Application>
  <PresentationFormat>Papel A4 (210 x 297 mm)</PresentationFormat>
  <Paragraphs>1727</Paragraphs>
  <Slides>119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119</vt:i4>
      </vt:variant>
    </vt:vector>
  </HeadingPairs>
  <TitlesOfParts>
    <vt:vector size="122" baseType="lpstr">
      <vt:lpstr>Personalizar design</vt:lpstr>
      <vt:lpstr>1_Personalizar design</vt:lpstr>
      <vt:lpstr>2_Personalizar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</vt:vector>
  </TitlesOfParts>
  <Company>Brasnetworking Tecnologia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Moreira Junquilho</dc:creator>
  <cp:lastModifiedBy> </cp:lastModifiedBy>
  <cp:revision>2215</cp:revision>
  <dcterms:created xsi:type="dcterms:W3CDTF">2007-06-19T14:22:44Z</dcterms:created>
  <dcterms:modified xsi:type="dcterms:W3CDTF">2009-02-19T21:08:44Z</dcterms:modified>
</cp:coreProperties>
</file>